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9"/>
  </p:notesMasterIdLst>
  <p:sldIdLst>
    <p:sldId id="359" r:id="rId2"/>
    <p:sldId id="360" r:id="rId3"/>
    <p:sldId id="256" r:id="rId4"/>
    <p:sldId id="257" r:id="rId5"/>
    <p:sldId id="334" r:id="rId6"/>
    <p:sldId id="258" r:id="rId7"/>
    <p:sldId id="259" r:id="rId8"/>
    <p:sldId id="260" r:id="rId9"/>
    <p:sldId id="261" r:id="rId10"/>
    <p:sldId id="262" r:id="rId11"/>
    <p:sldId id="263" r:id="rId12"/>
    <p:sldId id="264" r:id="rId13"/>
    <p:sldId id="265" r:id="rId14"/>
    <p:sldId id="266" r:id="rId15"/>
    <p:sldId id="361" r:id="rId16"/>
    <p:sldId id="641" r:id="rId17"/>
    <p:sldId id="267" r:id="rId18"/>
    <p:sldId id="268" r:id="rId19"/>
    <p:sldId id="269" r:id="rId20"/>
    <p:sldId id="363" r:id="rId21"/>
    <p:sldId id="270" r:id="rId22"/>
    <p:sldId id="365" r:id="rId23"/>
    <p:sldId id="271" r:id="rId24"/>
    <p:sldId id="272" r:id="rId25"/>
    <p:sldId id="273" r:id="rId26"/>
    <p:sldId id="274" r:id="rId27"/>
    <p:sldId id="335" r:id="rId28"/>
    <p:sldId id="275" r:id="rId29"/>
    <p:sldId id="336" r:id="rId30"/>
    <p:sldId id="337" r:id="rId31"/>
    <p:sldId id="276" r:id="rId32"/>
    <p:sldId id="277" r:id="rId33"/>
    <p:sldId id="645" r:id="rId34"/>
    <p:sldId id="278" r:id="rId35"/>
    <p:sldId id="338" r:id="rId36"/>
    <p:sldId id="279" r:id="rId37"/>
    <p:sldId id="280" r:id="rId38"/>
    <p:sldId id="339" r:id="rId39"/>
    <p:sldId id="647" r:id="rId40"/>
    <p:sldId id="674" r:id="rId41"/>
    <p:sldId id="657" r:id="rId42"/>
    <p:sldId id="691" r:id="rId43"/>
    <p:sldId id="658" r:id="rId44"/>
    <p:sldId id="659" r:id="rId45"/>
    <p:sldId id="692" r:id="rId46"/>
    <p:sldId id="660" r:id="rId47"/>
    <p:sldId id="685" r:id="rId48"/>
    <p:sldId id="693" r:id="rId49"/>
    <p:sldId id="661" r:id="rId50"/>
    <p:sldId id="662" r:id="rId51"/>
    <p:sldId id="686" r:id="rId52"/>
    <p:sldId id="663" r:id="rId53"/>
    <p:sldId id="664" r:id="rId54"/>
    <p:sldId id="665" r:id="rId55"/>
    <p:sldId id="687" r:id="rId56"/>
    <p:sldId id="666" r:id="rId57"/>
    <p:sldId id="667" r:id="rId58"/>
    <p:sldId id="800" r:id="rId59"/>
    <p:sldId id="688" r:id="rId60"/>
    <p:sldId id="668" r:id="rId61"/>
    <p:sldId id="669" r:id="rId62"/>
    <p:sldId id="689" r:id="rId63"/>
    <p:sldId id="670" r:id="rId64"/>
    <p:sldId id="671" r:id="rId65"/>
    <p:sldId id="672" r:id="rId66"/>
    <p:sldId id="690" r:id="rId67"/>
    <p:sldId id="675" r:id="rId68"/>
    <p:sldId id="673" r:id="rId69"/>
    <p:sldId id="281" r:id="rId70"/>
    <p:sldId id="340" r:id="rId71"/>
    <p:sldId id="370" r:id="rId72"/>
    <p:sldId id="282" r:id="rId73"/>
    <p:sldId id="283" r:id="rId74"/>
    <p:sldId id="341" r:id="rId75"/>
    <p:sldId id="284" r:id="rId76"/>
    <p:sldId id="373" r:id="rId77"/>
    <p:sldId id="374" r:id="rId78"/>
    <p:sldId id="799" r:id="rId79"/>
    <p:sldId id="676" r:id="rId80"/>
    <p:sldId id="677" r:id="rId81"/>
    <p:sldId id="342" r:id="rId82"/>
    <p:sldId id="388" r:id="rId83"/>
    <p:sldId id="285" r:id="rId84"/>
    <p:sldId id="286" r:id="rId85"/>
    <p:sldId id="287" r:id="rId86"/>
    <p:sldId id="382" r:id="rId87"/>
    <p:sldId id="384" r:id="rId88"/>
    <p:sldId id="684" r:id="rId89"/>
    <p:sldId id="386" r:id="rId90"/>
    <p:sldId id="389" r:id="rId91"/>
    <p:sldId id="288" r:id="rId92"/>
    <p:sldId id="289" r:id="rId93"/>
    <p:sldId id="343" r:id="rId94"/>
    <p:sldId id="290" r:id="rId95"/>
    <p:sldId id="344" r:id="rId96"/>
    <p:sldId id="375" r:id="rId97"/>
    <p:sldId id="292" r:id="rId98"/>
    <p:sldId id="376" r:id="rId99"/>
    <p:sldId id="381" r:id="rId100"/>
    <p:sldId id="377" r:id="rId101"/>
    <p:sldId id="293" r:id="rId102"/>
    <p:sldId id="378" r:id="rId103"/>
    <p:sldId id="380" r:id="rId104"/>
    <p:sldId id="391" r:id="rId105"/>
    <p:sldId id="393" r:id="rId106"/>
    <p:sldId id="346" r:id="rId107"/>
    <p:sldId id="394" r:id="rId108"/>
    <p:sldId id="395" r:id="rId109"/>
    <p:sldId id="294" r:id="rId110"/>
    <p:sldId id="397" r:id="rId111"/>
    <p:sldId id="398" r:id="rId112"/>
    <p:sldId id="399" r:id="rId113"/>
    <p:sldId id="295" r:id="rId114"/>
    <p:sldId id="643" r:id="rId115"/>
    <p:sldId id="296" r:id="rId116"/>
    <p:sldId id="347" r:id="rId117"/>
    <p:sldId id="297" r:id="rId118"/>
    <p:sldId id="413" r:id="rId119"/>
    <p:sldId id="298" r:id="rId120"/>
    <p:sldId id="678" r:id="rId121"/>
    <p:sldId id="299" r:id="rId122"/>
    <p:sldId id="348" r:id="rId123"/>
    <p:sldId id="300" r:id="rId124"/>
    <p:sldId id="349" r:id="rId125"/>
    <p:sldId id="301" r:id="rId126"/>
    <p:sldId id="697" r:id="rId127"/>
    <p:sldId id="698" r:id="rId128"/>
    <p:sldId id="804" r:id="rId129"/>
    <p:sldId id="699" r:id="rId130"/>
    <p:sldId id="696" r:id="rId131"/>
    <p:sldId id="695" r:id="rId132"/>
    <p:sldId id="694" r:id="rId133"/>
    <p:sldId id="679" r:id="rId134"/>
    <p:sldId id="302" r:id="rId135"/>
    <p:sldId id="303" r:id="rId136"/>
    <p:sldId id="416" r:id="rId137"/>
    <p:sldId id="680" r:id="rId138"/>
    <p:sldId id="304" r:id="rId139"/>
    <p:sldId id="424" r:id="rId140"/>
    <p:sldId id="801" r:id="rId141"/>
    <p:sldId id="802" r:id="rId142"/>
    <p:sldId id="426" r:id="rId143"/>
    <p:sldId id="803" r:id="rId144"/>
    <p:sldId id="308" r:id="rId145"/>
    <p:sldId id="428" r:id="rId146"/>
    <p:sldId id="639" r:id="rId147"/>
    <p:sldId id="443" r:id="rId148"/>
    <p:sldId id="309" r:id="rId149"/>
    <p:sldId id="310" r:id="rId150"/>
    <p:sldId id="700" r:id="rId151"/>
    <p:sldId id="352" r:id="rId152"/>
    <p:sldId id="312" r:id="rId153"/>
    <p:sldId id="313" r:id="rId154"/>
    <p:sldId id="418" r:id="rId155"/>
    <p:sldId id="314" r:id="rId156"/>
    <p:sldId id="437" r:id="rId157"/>
    <p:sldId id="436" r:id="rId158"/>
    <p:sldId id="430" r:id="rId159"/>
    <p:sldId id="316" r:id="rId160"/>
    <p:sldId id="353" r:id="rId161"/>
    <p:sldId id="439" r:id="rId162"/>
    <p:sldId id="440" r:id="rId163"/>
    <p:sldId id="701" r:id="rId164"/>
    <p:sldId id="702" r:id="rId165"/>
    <p:sldId id="441" r:id="rId166"/>
    <p:sldId id="317" r:id="rId167"/>
    <p:sldId id="354" r:id="rId168"/>
    <p:sldId id="318" r:id="rId169"/>
    <p:sldId id="319" r:id="rId170"/>
    <p:sldId id="355" r:id="rId171"/>
    <p:sldId id="631" r:id="rId172"/>
    <p:sldId id="434" r:id="rId173"/>
    <p:sldId id="447" r:id="rId174"/>
    <p:sldId id="320" r:id="rId175"/>
    <p:sldId id="633" r:id="rId176"/>
    <p:sldId id="321" r:id="rId177"/>
    <p:sldId id="859" r:id="rId178"/>
    <p:sldId id="909" r:id="rId179"/>
    <p:sldId id="860" r:id="rId180"/>
    <p:sldId id="861" r:id="rId181"/>
    <p:sldId id="862" r:id="rId182"/>
    <p:sldId id="863" r:id="rId183"/>
    <p:sldId id="864" r:id="rId184"/>
    <p:sldId id="865" r:id="rId185"/>
    <p:sldId id="866" r:id="rId186"/>
    <p:sldId id="910" r:id="rId187"/>
    <p:sldId id="867" r:id="rId188"/>
    <p:sldId id="868" r:id="rId189"/>
    <p:sldId id="869" r:id="rId190"/>
    <p:sldId id="870" r:id="rId191"/>
    <p:sldId id="871" r:id="rId192"/>
    <p:sldId id="872" r:id="rId193"/>
    <p:sldId id="891" r:id="rId194"/>
    <p:sldId id="892" r:id="rId195"/>
    <p:sldId id="893" r:id="rId196"/>
    <p:sldId id="911" r:id="rId197"/>
    <p:sldId id="837" r:id="rId198"/>
    <p:sldId id="838" r:id="rId199"/>
    <p:sldId id="839" r:id="rId200"/>
    <p:sldId id="840" r:id="rId201"/>
    <p:sldId id="841" r:id="rId202"/>
    <p:sldId id="842" r:id="rId203"/>
    <p:sldId id="843" r:id="rId204"/>
    <p:sldId id="844" r:id="rId205"/>
    <p:sldId id="845" r:id="rId206"/>
    <p:sldId id="846" r:id="rId207"/>
    <p:sldId id="894" r:id="rId208"/>
    <p:sldId id="895" r:id="rId209"/>
    <p:sldId id="896" r:id="rId210"/>
    <p:sldId id="897" r:id="rId211"/>
    <p:sldId id="898" r:id="rId212"/>
    <p:sldId id="899" r:id="rId213"/>
    <p:sldId id="900" r:id="rId214"/>
    <p:sldId id="848" r:id="rId215"/>
    <p:sldId id="850" r:id="rId216"/>
    <p:sldId id="851" r:id="rId217"/>
    <p:sldId id="852" r:id="rId218"/>
    <p:sldId id="853" r:id="rId219"/>
    <p:sldId id="854" r:id="rId220"/>
    <p:sldId id="855" r:id="rId221"/>
    <p:sldId id="856" r:id="rId222"/>
    <p:sldId id="857" r:id="rId223"/>
    <p:sldId id="858" r:id="rId224"/>
    <p:sldId id="901" r:id="rId225"/>
    <p:sldId id="902" r:id="rId226"/>
    <p:sldId id="903" r:id="rId227"/>
    <p:sldId id="904" r:id="rId228"/>
    <p:sldId id="905" r:id="rId229"/>
    <p:sldId id="906" r:id="rId230"/>
    <p:sldId id="907" r:id="rId231"/>
    <p:sldId id="908" r:id="rId232"/>
    <p:sldId id="449" r:id="rId233"/>
    <p:sldId id="450" r:id="rId234"/>
    <p:sldId id="484" r:id="rId235"/>
    <p:sldId id="485" r:id="rId236"/>
    <p:sldId id="486" r:id="rId237"/>
    <p:sldId id="487" r:id="rId238"/>
    <p:sldId id="511" r:id="rId239"/>
    <p:sldId id="488" r:id="rId240"/>
    <p:sldId id="489" r:id="rId241"/>
    <p:sldId id="513" r:id="rId242"/>
    <p:sldId id="490" r:id="rId243"/>
    <p:sldId id="509" r:id="rId244"/>
    <p:sldId id="491" r:id="rId245"/>
    <p:sldId id="492" r:id="rId246"/>
    <p:sldId id="515" r:id="rId247"/>
    <p:sldId id="493" r:id="rId248"/>
    <p:sldId id="494" r:id="rId249"/>
    <p:sldId id="495" r:id="rId250"/>
    <p:sldId id="496" r:id="rId251"/>
    <p:sldId id="634" r:id="rId252"/>
    <p:sldId id="497" r:id="rId253"/>
    <p:sldId id="635" r:id="rId254"/>
    <p:sldId id="498" r:id="rId255"/>
    <p:sldId id="636" r:id="rId256"/>
    <p:sldId id="528" r:id="rId257"/>
    <p:sldId id="519" r:id="rId258"/>
    <p:sldId id="517" r:id="rId259"/>
    <p:sldId id="499" r:id="rId260"/>
    <p:sldId id="637" r:id="rId261"/>
    <p:sldId id="521" r:id="rId262"/>
    <p:sldId id="526" r:id="rId263"/>
    <p:sldId id="500" r:id="rId264"/>
    <p:sldId id="523" r:id="rId265"/>
    <p:sldId id="501" r:id="rId266"/>
    <p:sldId id="502" r:id="rId267"/>
    <p:sldId id="503" r:id="rId268"/>
    <p:sldId id="504" r:id="rId269"/>
    <p:sldId id="505" r:id="rId270"/>
    <p:sldId id="506" r:id="rId271"/>
    <p:sldId id="507" r:id="rId272"/>
    <p:sldId id="529" r:id="rId273"/>
    <p:sldId id="530" r:id="rId274"/>
    <p:sldId id="559" r:id="rId275"/>
    <p:sldId id="531" r:id="rId276"/>
    <p:sldId id="532" r:id="rId277"/>
    <p:sldId id="533" r:id="rId278"/>
    <p:sldId id="569" r:id="rId279"/>
    <p:sldId id="560" r:id="rId280"/>
    <p:sldId id="568" r:id="rId281"/>
    <p:sldId id="544" r:id="rId282"/>
    <p:sldId id="565" r:id="rId283"/>
    <p:sldId id="545" r:id="rId284"/>
    <p:sldId id="546" r:id="rId285"/>
    <p:sldId id="536" r:id="rId286"/>
    <p:sldId id="570" r:id="rId287"/>
    <p:sldId id="547" r:id="rId288"/>
    <p:sldId id="548" r:id="rId289"/>
    <p:sldId id="537" r:id="rId290"/>
    <p:sldId id="571" r:id="rId291"/>
    <p:sldId id="549" r:id="rId292"/>
    <p:sldId id="538" r:id="rId293"/>
    <p:sldId id="572" r:id="rId294"/>
    <p:sldId id="573" r:id="rId295"/>
    <p:sldId id="550" r:id="rId296"/>
    <p:sldId id="551" r:id="rId297"/>
    <p:sldId id="539" r:id="rId298"/>
    <p:sldId id="552" r:id="rId299"/>
    <p:sldId id="553" r:id="rId300"/>
    <p:sldId id="574" r:id="rId301"/>
    <p:sldId id="575" r:id="rId302"/>
    <p:sldId id="576" r:id="rId303"/>
    <p:sldId id="577" r:id="rId304"/>
    <p:sldId id="578" r:id="rId305"/>
    <p:sldId id="579" r:id="rId306"/>
    <p:sldId id="580" r:id="rId307"/>
    <p:sldId id="581" r:id="rId308"/>
    <p:sldId id="582" r:id="rId309"/>
    <p:sldId id="583" r:id="rId310"/>
    <p:sldId id="588" r:id="rId311"/>
    <p:sldId id="584" r:id="rId312"/>
    <p:sldId id="585" r:id="rId313"/>
    <p:sldId id="556" r:id="rId314"/>
    <p:sldId id="557" r:id="rId315"/>
    <p:sldId id="554" r:id="rId316"/>
    <p:sldId id="555" r:id="rId317"/>
    <p:sldId id="540" r:id="rId318"/>
    <p:sldId id="589" r:id="rId319"/>
    <p:sldId id="590" r:id="rId320"/>
    <p:sldId id="591" r:id="rId321"/>
    <p:sldId id="593" r:id="rId322"/>
    <p:sldId id="681" r:id="rId323"/>
    <p:sldId id="682" r:id="rId324"/>
    <p:sldId id="451" r:id="rId325"/>
    <p:sldId id="597" r:id="rId326"/>
    <p:sldId id="452" r:id="rId327"/>
    <p:sldId id="599" r:id="rId328"/>
    <p:sldId id="453" r:id="rId329"/>
    <p:sldId id="656" r:id="rId330"/>
    <p:sldId id="652" r:id="rId331"/>
    <p:sldId id="650" r:id="rId332"/>
    <p:sldId id="651" r:id="rId333"/>
    <p:sldId id="653" r:id="rId334"/>
    <p:sldId id="654" r:id="rId335"/>
    <p:sldId id="595" r:id="rId336"/>
    <p:sldId id="455" r:id="rId337"/>
    <p:sldId id="600" r:id="rId338"/>
    <p:sldId id="459" r:id="rId339"/>
    <p:sldId id="617" r:id="rId340"/>
    <p:sldId id="460" r:id="rId341"/>
    <p:sldId id="461" r:id="rId342"/>
    <p:sldId id="462" r:id="rId343"/>
    <p:sldId id="463" r:id="rId344"/>
    <p:sldId id="464" r:id="rId345"/>
    <p:sldId id="623" r:id="rId346"/>
    <p:sldId id="624" r:id="rId347"/>
    <p:sldId id="628" r:id="rId348"/>
    <p:sldId id="626" r:id="rId349"/>
    <p:sldId id="465" r:id="rId350"/>
    <p:sldId id="466" r:id="rId351"/>
    <p:sldId id="683" r:id="rId352"/>
    <p:sldId id="630" r:id="rId353"/>
    <p:sldId id="467" r:id="rId354"/>
    <p:sldId id="468" r:id="rId355"/>
    <p:sldId id="620" r:id="rId356"/>
    <p:sldId id="469" r:id="rId357"/>
    <p:sldId id="470" r:id="rId358"/>
    <p:sldId id="471" r:id="rId359"/>
    <p:sldId id="622" r:id="rId360"/>
    <p:sldId id="472" r:id="rId361"/>
    <p:sldId id="618" r:id="rId362"/>
    <p:sldId id="601" r:id="rId363"/>
    <p:sldId id="473" r:id="rId364"/>
    <p:sldId id="407" r:id="rId365"/>
    <p:sldId id="703" r:id="rId366"/>
    <p:sldId id="734" r:id="rId367"/>
    <p:sldId id="735" r:id="rId368"/>
    <p:sldId id="705" r:id="rId369"/>
    <p:sldId id="736" r:id="rId370"/>
    <p:sldId id="723" r:id="rId371"/>
    <p:sldId id="704" r:id="rId372"/>
    <p:sldId id="724" r:id="rId373"/>
    <p:sldId id="706" r:id="rId374"/>
    <p:sldId id="707" r:id="rId375"/>
    <p:sldId id="713" r:id="rId376"/>
    <p:sldId id="709" r:id="rId377"/>
    <p:sldId id="710" r:id="rId378"/>
    <p:sldId id="711" r:id="rId379"/>
    <p:sldId id="714" r:id="rId380"/>
    <p:sldId id="712" r:id="rId381"/>
    <p:sldId id="733" r:id="rId382"/>
    <p:sldId id="715" r:id="rId383"/>
    <p:sldId id="725" r:id="rId384"/>
    <p:sldId id="727" r:id="rId385"/>
    <p:sldId id="726" r:id="rId386"/>
    <p:sldId id="728" r:id="rId387"/>
    <p:sldId id="729" r:id="rId388"/>
    <p:sldId id="730" r:id="rId389"/>
    <p:sldId id="716" r:id="rId390"/>
    <p:sldId id="718" r:id="rId391"/>
    <p:sldId id="717" r:id="rId392"/>
    <p:sldId id="731" r:id="rId393"/>
    <p:sldId id="732" r:id="rId394"/>
    <p:sldId id="719" r:id="rId395"/>
    <p:sldId id="720" r:id="rId396"/>
    <p:sldId id="721" r:id="rId397"/>
    <p:sldId id="722" r:id="rId398"/>
    <p:sldId id="737" r:id="rId399"/>
    <p:sldId id="738" r:id="rId400"/>
    <p:sldId id="739" r:id="rId401"/>
    <p:sldId id="740" r:id="rId402"/>
    <p:sldId id="741" r:id="rId403"/>
    <p:sldId id="742" r:id="rId404"/>
    <p:sldId id="743" r:id="rId405"/>
    <p:sldId id="745" r:id="rId406"/>
    <p:sldId id="746" r:id="rId407"/>
    <p:sldId id="747" r:id="rId408"/>
    <p:sldId id="748" r:id="rId409"/>
    <p:sldId id="749" r:id="rId410"/>
    <p:sldId id="750" r:id="rId411"/>
    <p:sldId id="751" r:id="rId412"/>
    <p:sldId id="752" r:id="rId413"/>
    <p:sldId id="753" r:id="rId414"/>
    <p:sldId id="754" r:id="rId415"/>
    <p:sldId id="755" r:id="rId416"/>
    <p:sldId id="756" r:id="rId417"/>
    <p:sldId id="760" r:id="rId418"/>
    <p:sldId id="788" r:id="rId419"/>
    <p:sldId id="762" r:id="rId420"/>
    <p:sldId id="763" r:id="rId421"/>
    <p:sldId id="764" r:id="rId422"/>
    <p:sldId id="765" r:id="rId423"/>
    <p:sldId id="766" r:id="rId424"/>
    <p:sldId id="767" r:id="rId425"/>
    <p:sldId id="768" r:id="rId426"/>
    <p:sldId id="769" r:id="rId427"/>
    <p:sldId id="770" r:id="rId428"/>
    <p:sldId id="772" r:id="rId429"/>
    <p:sldId id="787" r:id="rId430"/>
    <p:sldId id="773" r:id="rId431"/>
    <p:sldId id="789" r:id="rId432"/>
    <p:sldId id="791" r:id="rId433"/>
    <p:sldId id="790" r:id="rId434"/>
    <p:sldId id="792" r:id="rId435"/>
    <p:sldId id="775" r:id="rId436"/>
    <p:sldId id="776" r:id="rId437"/>
    <p:sldId id="778" r:id="rId438"/>
    <p:sldId id="779" r:id="rId439"/>
    <p:sldId id="781" r:id="rId440"/>
    <p:sldId id="782" r:id="rId441"/>
    <p:sldId id="783" r:id="rId442"/>
    <p:sldId id="793" r:id="rId443"/>
    <p:sldId id="798" r:id="rId444"/>
    <p:sldId id="794" r:id="rId445"/>
    <p:sldId id="795" r:id="rId446"/>
    <p:sldId id="796" r:id="rId447"/>
    <p:sldId id="797" r:id="rId44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4" d="100"/>
          <a:sy n="74" d="100"/>
        </p:scale>
        <p:origin x="1290" y="72"/>
      </p:cViewPr>
      <p:guideLst>
        <p:guide orient="horz" pos="4320"/>
        <p:guide pos="57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presProps" Target="presProps.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notesMaster" Target="notesMasters/notesMaster1.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viewProps" Target="viewProps.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0A9FD-D426-4417-9BB0-3922702AD7A9}" type="datetimeFigureOut">
              <a:rPr lang="fr-FR" smtClean="0"/>
              <a:pPr/>
              <a:t>10/07/2020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4B0EF1-8E68-4240-BA53-9FA79D9CA8C8}" type="slidenum">
              <a:rPr lang="fr-FR" smtClean="0"/>
              <a:pPr/>
              <a:t>‹N°›</a:t>
            </a:fld>
            <a:endParaRPr lang="fr-FR"/>
          </a:p>
        </p:txBody>
      </p:sp>
    </p:spTree>
    <p:extLst>
      <p:ext uri="{BB962C8B-B14F-4D97-AF65-F5344CB8AC3E}">
        <p14:creationId xmlns:p14="http://schemas.microsoft.com/office/powerpoint/2010/main" val="2781193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409F33-2C17-4854-83FE-394B6305742C}" type="slidenum">
              <a:rPr lang="fr-FR"/>
              <a:pPr/>
              <a:t>1</a:t>
            </a:fld>
            <a:endParaRPr lang="fr-FR" dirty="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fr-CA" dirty="0"/>
          </a:p>
        </p:txBody>
      </p:sp>
    </p:spTree>
    <p:extLst>
      <p:ext uri="{BB962C8B-B14F-4D97-AF65-F5344CB8AC3E}">
        <p14:creationId xmlns:p14="http://schemas.microsoft.com/office/powerpoint/2010/main" val="261766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13C8B-580D-4437-949E-4B71C6A2D058}" type="slidenum">
              <a:rPr lang="fr-FR"/>
              <a:pPr/>
              <a:t>108</a:t>
            </a:fld>
            <a:endParaRPr lang="fr-F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388133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8864D-71D4-4BA9-8F38-84D968318AEE}" type="slidenum">
              <a:rPr lang="fr-FR"/>
              <a:pPr/>
              <a:t>110</a:t>
            </a:fld>
            <a:endParaRPr lang="fr-F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56751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14D98-D4B1-4240-BF78-813146D57DFE}" type="slidenum">
              <a:rPr lang="fr-FR"/>
              <a:pPr/>
              <a:t>111</a:t>
            </a:fld>
            <a:endParaRPr lang="fr-F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3256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59F6A8-3D8C-4B17-B155-C938E2BDB4FE}" type="slidenum">
              <a:rPr lang="fr-FR"/>
              <a:pPr/>
              <a:t>112</a:t>
            </a:fld>
            <a:endParaRPr lang="fr-F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7851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26684F8D-4757-4CFD-BC4B-CFC35B6BD642}" type="slidenum">
              <a:rPr lang="fr-FR" smtClean="0"/>
              <a:pPr/>
              <a:t>114</a:t>
            </a:fld>
            <a:endParaRPr lang="fr-FR"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330797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A6943-40B2-4939-8C86-FB8C2BD086C3}" type="slidenum">
              <a:rPr lang="fr-FR"/>
              <a:pPr/>
              <a:t>156</a:t>
            </a:fld>
            <a:endParaRPr lang="fr-F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89905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06AB68-5E0B-4AD9-BB47-D565D8122792}" type="slidenum">
              <a:rPr lang="fr-FR"/>
              <a:pPr/>
              <a:t>157</a:t>
            </a:fld>
            <a:endParaRPr lang="fr-F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289445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3F73D-4853-4AE2-B0DC-953F916CD38B}" type="slidenum">
              <a:rPr lang="fr-FR"/>
              <a:pPr/>
              <a:t>161</a:t>
            </a:fld>
            <a:endParaRPr lang="fr-F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60787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051FC-1536-4BD4-BBD6-ED5C09D16953}" type="slidenum">
              <a:rPr lang="fr-FR"/>
              <a:pPr/>
              <a:t>162</a:t>
            </a:fld>
            <a:endParaRPr lang="fr-F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25189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77DE6-763F-4A9C-99E3-919426271263}" type="slidenum">
              <a:rPr lang="fr-FR"/>
              <a:pPr/>
              <a:t>262</a:t>
            </a:fld>
            <a:endParaRPr lang="fr-FR" dirty="0"/>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230245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B032CA-6242-4167-9542-06B6FFAEC5C1}" type="slidenum">
              <a:rPr lang="fr-FR"/>
              <a:pPr/>
              <a:t>2</a:t>
            </a:fld>
            <a:endParaRPr lang="fr-FR" dirty="0"/>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2788576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77DE6-763F-4A9C-99E3-919426271263}" type="slidenum">
              <a:rPr lang="fr-FR"/>
              <a:pPr/>
              <a:t>310</a:t>
            </a:fld>
            <a:endParaRPr lang="fr-F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230934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C7AED3CD-F5A1-41E9-ADFD-BDC0ADDF6F8F}" type="slidenum">
              <a:rPr lang="fr-FR" smtClean="0"/>
              <a:pPr/>
              <a:t>330</a:t>
            </a:fld>
            <a:endParaRPr lang="fr-FR"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3863005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6DE9E558-C60C-47CB-BD49-F28C243B5D66}" type="slidenum">
              <a:rPr lang="fr-FR" smtClean="0"/>
              <a:pPr/>
              <a:t>331</a:t>
            </a:fld>
            <a:endParaRPr lang="fr-FR"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2838571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AAF3618D-9044-4532-9500-04753F3C0290}" type="slidenum">
              <a:rPr lang="fr-FR" smtClean="0"/>
              <a:pPr/>
              <a:t>332</a:t>
            </a:fld>
            <a:endParaRPr lang="fr-FR"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2969090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CD75CF95-1D7B-4BD6-9353-0DFD7FE06270}" type="slidenum">
              <a:rPr lang="fr-FR" smtClean="0"/>
              <a:pPr/>
              <a:t>333</a:t>
            </a:fld>
            <a:endParaRPr lang="fr-FR"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2392064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627B7844-D7A4-47A8-9EE8-26FBE48D7F43}" type="slidenum">
              <a:rPr lang="fr-FR" smtClean="0"/>
              <a:pPr/>
              <a:t>334</a:t>
            </a:fld>
            <a:endParaRPr lang="fr-FR"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2772216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051FC-1536-4BD4-BBD6-ED5C09D16953}" type="slidenum">
              <a:rPr lang="fr-FR"/>
              <a:pPr/>
              <a:t>361</a:t>
            </a:fld>
            <a:endParaRPr lang="fr-F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90197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D176496-729D-4879-8E2C-D036B445B6B3}" type="slidenum">
              <a:rPr lang="fr-FR" smtClean="0"/>
              <a:pPr/>
              <a:t>407</a:t>
            </a:fld>
            <a:endParaRPr lang="fr-FR"/>
          </a:p>
        </p:txBody>
      </p:sp>
    </p:spTree>
    <p:extLst>
      <p:ext uri="{BB962C8B-B14F-4D97-AF65-F5344CB8AC3E}">
        <p14:creationId xmlns:p14="http://schemas.microsoft.com/office/powerpoint/2010/main" val="1322245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B9927-22E2-4E76-8959-42C30FF19B64}" type="slidenum">
              <a:rPr lang="fr-FR"/>
              <a:pPr/>
              <a:t>409</a:t>
            </a:fld>
            <a:endParaRPr lang="fr-F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200483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595054-B66D-44D3-B9D6-3995B873EC20}" type="slidenum">
              <a:rPr lang="fr-FR"/>
              <a:pPr/>
              <a:t>416</a:t>
            </a:fld>
            <a:endParaRPr lang="fr-F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77738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BA1AD074-1BFE-4520-89ED-9A565F66872F}" type="slidenum">
              <a:rPr lang="fr-FR" smtClean="0"/>
              <a:pPr/>
              <a:t>16</a:t>
            </a:fld>
            <a:endParaRPr lang="fr-FR"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1090498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BA1AD074-1BFE-4520-89ED-9A565F66872F}" type="slidenum">
              <a:rPr lang="fr-FR" smtClean="0"/>
              <a:pPr/>
              <a:t>33</a:t>
            </a:fld>
            <a:endParaRPr lang="fr-FR"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122726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BA1AD074-1BFE-4520-89ED-9A565F66872F}" type="slidenum">
              <a:rPr lang="fr-FR" smtClean="0"/>
              <a:pPr/>
              <a:t>39</a:t>
            </a:fld>
            <a:endParaRPr lang="fr-FR"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353001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126AC-2A48-470C-9A35-7A24D1EF243E}" type="slidenum">
              <a:rPr lang="fr-FR"/>
              <a:pPr/>
              <a:t>87</a:t>
            </a:fld>
            <a:endParaRPr lang="fr-F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57594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58E09-BB45-4A9F-B2AA-AE0B334F3E60}" type="slidenum">
              <a:rPr lang="fr-FR"/>
              <a:pPr/>
              <a:t>89</a:t>
            </a:fld>
            <a:endParaRPr lang="fr-F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45168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358BAE-1920-45BB-8761-9BCBA5860B71}" type="slidenum">
              <a:rPr lang="fr-FR"/>
              <a:pPr/>
              <a:t>104</a:t>
            </a:fld>
            <a:endParaRPr lang="fr-F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173378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3F6E0C-ED96-4A9F-9B9F-FF3BDF6422D1}" type="slidenum">
              <a:rPr lang="fr-FR"/>
              <a:pPr/>
              <a:t>105</a:t>
            </a:fld>
            <a:endParaRPr lang="fr-F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05964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E9FF76E-823A-4A73-9223-7B6DBCD04B71}" type="datetimeFigureOut">
              <a:rPr lang="fr-FR" smtClean="0"/>
              <a:pPr/>
              <a:t>10/07/2020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97EB33-E0E2-457F-92F0-E35A79E40DBD}"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FF76E-823A-4A73-9223-7B6DBCD04B71}" type="datetimeFigureOut">
              <a:rPr lang="fr-FR" smtClean="0"/>
              <a:pPr/>
              <a:t>10/07/2020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7EB33-E0E2-457F-92F0-E35A79E40DB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4.emf"/></Relationships>
</file>

<file path=ppt/slides/_rels/slide41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4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1.emf"/></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37.xml.rels><?xml version="1.0" encoding="UTF-8" standalone="yes"?>
<Relationships xmlns="http://schemas.openxmlformats.org/package/2006/relationships"><Relationship Id="rId2" Type="http://schemas.openxmlformats.org/officeDocument/2006/relationships/hyperlink" Target="http://www2.ggl.ulaval.ca/personnel/bourque/s1/1.53b.gif" TargetMode="Externa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3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CF0333"/>
          <p:cNvPicPr>
            <a:picLocks noChangeAspect="1" noChangeArrowheads="1"/>
          </p:cNvPicPr>
          <p:nvPr/>
        </p:nvPicPr>
        <p:blipFill>
          <a:blip r:embed="rId3" cstate="print"/>
          <a:srcRect/>
          <a:stretch>
            <a:fillRect/>
          </a:stretch>
        </p:blipFill>
        <p:spPr bwMode="auto">
          <a:xfrm>
            <a:off x="5181600" y="228600"/>
            <a:ext cx="3606800" cy="2705100"/>
          </a:xfrm>
          <a:prstGeom prst="rect">
            <a:avLst/>
          </a:prstGeom>
          <a:noFill/>
        </p:spPr>
      </p:pic>
      <p:pic>
        <p:nvPicPr>
          <p:cNvPr id="5123" name="Picture 3" descr="DSCF0009"/>
          <p:cNvPicPr>
            <a:picLocks noChangeAspect="1" noChangeArrowheads="1"/>
          </p:cNvPicPr>
          <p:nvPr/>
        </p:nvPicPr>
        <p:blipFill>
          <a:blip r:embed="rId4" cstate="print">
            <a:lum contrast="-6000"/>
          </a:blip>
          <a:srcRect/>
          <a:stretch>
            <a:fillRect/>
          </a:stretch>
        </p:blipFill>
        <p:spPr bwMode="auto">
          <a:xfrm>
            <a:off x="381000" y="3886200"/>
            <a:ext cx="3683000" cy="2762250"/>
          </a:xfrm>
          <a:prstGeom prst="rect">
            <a:avLst/>
          </a:prstGeom>
          <a:noFill/>
        </p:spPr>
      </p:pic>
      <p:sp>
        <p:nvSpPr>
          <p:cNvPr id="5124" name="WordArt 4"/>
          <p:cNvSpPr>
            <a:spLocks noChangeArrowheads="1" noChangeShapeType="1" noTextEdit="1"/>
          </p:cNvSpPr>
          <p:nvPr/>
        </p:nvSpPr>
        <p:spPr bwMode="auto">
          <a:xfrm>
            <a:off x="684213" y="2636838"/>
            <a:ext cx="7710487" cy="1339850"/>
          </a:xfrm>
          <a:prstGeom prst="rect">
            <a:avLst/>
          </a:prstGeom>
        </p:spPr>
        <p:txBody>
          <a:bodyPr wrap="none" fromWordArt="1">
            <a:prstTxWarp prst="textPlain">
              <a:avLst>
                <a:gd name="adj" fmla="val 50000"/>
              </a:avLst>
            </a:prstTxWarp>
          </a:bodyPr>
          <a:lstStyle/>
          <a:p>
            <a:pPr algn="ctr"/>
            <a:r>
              <a:rPr lang="fr-FR"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Géodynamique interne </a:t>
            </a:r>
          </a:p>
        </p:txBody>
      </p:sp>
      <p:sp>
        <p:nvSpPr>
          <p:cNvPr id="5125" name="Text Box 5"/>
          <p:cNvSpPr txBox="1">
            <a:spLocks noChangeArrowheads="1"/>
          </p:cNvSpPr>
          <p:nvPr/>
        </p:nvSpPr>
        <p:spPr bwMode="auto">
          <a:xfrm>
            <a:off x="4191000" y="4648200"/>
            <a:ext cx="4953000" cy="1692771"/>
          </a:xfrm>
          <a:prstGeom prst="rect">
            <a:avLst/>
          </a:prstGeom>
          <a:noFill/>
          <a:ln w="9525">
            <a:noFill/>
            <a:miter lim="800000"/>
            <a:headEnd/>
            <a:tailEnd/>
          </a:ln>
          <a:effectLst/>
        </p:spPr>
        <p:txBody>
          <a:bodyPr>
            <a:spAutoFit/>
          </a:bodyPr>
          <a:lstStyle/>
          <a:p>
            <a:r>
              <a:rPr lang="fr-FR" sz="1600" dirty="0"/>
              <a:t>Ce module permettra à l’étudiant l’acquisition </a:t>
            </a:r>
            <a:r>
              <a:rPr lang="fr-FR" sz="1600" dirty="0" smtClean="0"/>
              <a:t>de </a:t>
            </a:r>
            <a:r>
              <a:rPr lang="fr-FR" sz="1600" dirty="0"/>
              <a:t>connaissances </a:t>
            </a:r>
            <a:r>
              <a:rPr lang="fr-FR" sz="1600" dirty="0" smtClean="0"/>
              <a:t> de base en </a:t>
            </a:r>
            <a:r>
              <a:rPr lang="fr-FR" sz="1600" dirty="0"/>
              <a:t>géologie interne.  </a:t>
            </a:r>
          </a:p>
          <a:p>
            <a:r>
              <a:rPr lang="fr-FR" sz="1600" dirty="0"/>
              <a:t>Il lui permettra de comprendre la répartition actuel des </a:t>
            </a:r>
            <a:r>
              <a:rPr lang="fr-FR" sz="1600" dirty="0" smtClean="0"/>
              <a:t>continents, </a:t>
            </a:r>
            <a:r>
              <a:rPr lang="fr-FR" sz="1600" dirty="0"/>
              <a:t>les mécanismes de déplacement et de connaître la structure interne de notre globe terrestre</a:t>
            </a:r>
            <a:r>
              <a:rPr lang="fr-CA" sz="1600" dirty="0">
                <a:solidFill>
                  <a:srgbClr val="FFFF66"/>
                </a:solidFill>
                <a:latin typeface="Verdana" pitchFamily="34" charset="0"/>
              </a:rPr>
              <a:t>.</a:t>
            </a:r>
            <a:endParaRPr lang="en-CA" sz="1600" dirty="0">
              <a:solidFill>
                <a:srgbClr val="FFFF66"/>
              </a:solidFill>
              <a:latin typeface="Verdana" pitchFamily="34" charset="0"/>
            </a:endParaRPr>
          </a:p>
          <a:p>
            <a:pPr>
              <a:spcBef>
                <a:spcPct val="50000"/>
              </a:spcBef>
            </a:pPr>
            <a:endParaRPr lang="en-CA" sz="1600" dirty="0">
              <a:solidFill>
                <a:srgbClr val="FFFF66"/>
              </a:solidFill>
              <a:latin typeface="Verdana" pitchFamily="34" charset="0"/>
            </a:endParaRPr>
          </a:p>
        </p:txBody>
      </p:sp>
      <p:sp>
        <p:nvSpPr>
          <p:cNvPr id="5126" name="Text Box 6"/>
          <p:cNvSpPr txBox="1">
            <a:spLocks noChangeArrowheads="1"/>
          </p:cNvSpPr>
          <p:nvPr/>
        </p:nvSpPr>
        <p:spPr bwMode="auto">
          <a:xfrm>
            <a:off x="914400" y="1524000"/>
            <a:ext cx="3581400" cy="641350"/>
          </a:xfrm>
          <a:prstGeom prst="rect">
            <a:avLst/>
          </a:prstGeom>
          <a:noFill/>
          <a:ln w="9525">
            <a:noFill/>
            <a:miter lim="800000"/>
            <a:headEnd/>
            <a:tailEnd/>
          </a:ln>
          <a:effectLst/>
        </p:spPr>
        <p:txBody>
          <a:bodyPr>
            <a:spAutoFit/>
          </a:bodyPr>
          <a:lstStyle/>
          <a:p>
            <a:pPr>
              <a:spcBef>
                <a:spcPct val="50000"/>
              </a:spcBef>
            </a:pPr>
            <a:r>
              <a:rPr lang="fr-CA" dirty="0">
                <a:latin typeface="Verdana" pitchFamily="34" charset="0"/>
              </a:rPr>
              <a:t>L’étude des « forces » qui façonnent la croûte terrestre.</a:t>
            </a:r>
            <a:endParaRPr lang="en-CA" dirty="0">
              <a:latin typeface="Verdana" pitchFamily="34" charset="0"/>
            </a:endParaRPr>
          </a:p>
        </p:txBody>
      </p:sp>
      <p:sp>
        <p:nvSpPr>
          <p:cNvPr id="5127" name="Line 7"/>
          <p:cNvSpPr>
            <a:spLocks noChangeShapeType="1"/>
          </p:cNvSpPr>
          <p:nvPr/>
        </p:nvSpPr>
        <p:spPr bwMode="auto">
          <a:xfrm flipV="1">
            <a:off x="2514600" y="2209800"/>
            <a:ext cx="0" cy="533400"/>
          </a:xfrm>
          <a:prstGeom prst="line">
            <a:avLst/>
          </a:prstGeom>
          <a:noFill/>
          <a:ln w="9525">
            <a:solidFill>
              <a:schemeClr val="tx1"/>
            </a:solidFill>
            <a:round/>
            <a:headEnd/>
            <a:tailEnd type="triangle" w="med" len="med"/>
          </a:ln>
          <a:effectLst/>
        </p:spPr>
        <p:txBody>
          <a:bodyPr/>
          <a:lstStyle/>
          <a:p>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1" dirty="0" smtClean="0"/>
              <a:t/>
            </a:r>
            <a:br>
              <a:rPr lang="fr-FR" sz="3600" b="1" dirty="0" smtClean="0"/>
            </a:br>
            <a:r>
              <a:rPr lang="fr-FR" sz="3600" dirty="0" smtClean="0">
                <a:solidFill>
                  <a:srgbClr val="C00000"/>
                </a:solidFill>
              </a:rPr>
              <a:t>V- DIFFERENTES BRANCHES DE LA GEOLOGIE</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a:bodyPr>
          <a:lstStyle/>
          <a:p>
            <a:endParaRPr lang="fr-FR" dirty="0" smtClean="0"/>
          </a:p>
          <a:p>
            <a:pPr>
              <a:buNone/>
            </a:pPr>
            <a:r>
              <a:rPr lang="fr-FR" dirty="0" smtClean="0"/>
              <a:t>Les </a:t>
            </a:r>
            <a:r>
              <a:rPr lang="fr-FR" dirty="0"/>
              <a:t>différentes disciplines qui la constituent </a:t>
            </a:r>
            <a:endParaRPr lang="fr-FR" dirty="0" smtClean="0"/>
          </a:p>
          <a:p>
            <a:pPr>
              <a:buNone/>
            </a:pPr>
            <a:r>
              <a:rPr lang="fr-FR" dirty="0" smtClean="0"/>
              <a:t>essaient </a:t>
            </a:r>
            <a:r>
              <a:rPr lang="fr-FR" dirty="0"/>
              <a:t>d'expliquer objectivement les </a:t>
            </a:r>
            <a:endParaRPr lang="fr-FR" dirty="0" smtClean="0"/>
          </a:p>
          <a:p>
            <a:pPr>
              <a:buNone/>
            </a:pPr>
            <a:r>
              <a:rPr lang="fr-FR" dirty="0" smtClean="0"/>
              <a:t>phénomènes </a:t>
            </a:r>
            <a:r>
              <a:rPr lang="fr-FR" dirty="0"/>
              <a:t>observés en utilisant la logique </a:t>
            </a:r>
            <a:endParaRPr lang="fr-FR" dirty="0" smtClean="0"/>
          </a:p>
          <a:p>
            <a:pPr>
              <a:buNone/>
            </a:pPr>
            <a:r>
              <a:rPr lang="fr-FR" dirty="0" smtClean="0"/>
              <a:t>scientifique  tout en intégrant </a:t>
            </a:r>
            <a:r>
              <a:rPr lang="fr-FR" dirty="0"/>
              <a:t>les résultats </a:t>
            </a:r>
            <a:r>
              <a:rPr lang="fr-FR" dirty="0" smtClean="0"/>
              <a:t>des </a:t>
            </a:r>
          </a:p>
          <a:p>
            <a:pPr>
              <a:buNone/>
            </a:pPr>
            <a:r>
              <a:rPr lang="fr-FR" dirty="0" smtClean="0"/>
              <a:t>progrès </a:t>
            </a:r>
            <a:r>
              <a:rPr lang="fr-FR" dirty="0"/>
              <a:t>des sciences exactes ( Maths, Physique, </a:t>
            </a:r>
            <a:endParaRPr lang="fr-FR" dirty="0" smtClean="0"/>
          </a:p>
          <a:p>
            <a:pPr>
              <a:buNone/>
            </a:pPr>
            <a:r>
              <a:rPr lang="fr-FR" dirty="0" smtClean="0"/>
              <a:t>chimie</a:t>
            </a:r>
            <a:r>
              <a:rPr lang="fr-FR" dirty="0"/>
              <a:t>).</a:t>
            </a:r>
          </a:p>
          <a:p>
            <a:endParaRPr lang="fr-FR"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932363" y="44450"/>
            <a:ext cx="4156075" cy="366713"/>
          </a:xfrm>
          <a:prstGeom prst="rect">
            <a:avLst/>
          </a:prstGeom>
          <a:noFill/>
          <a:ln w="9525">
            <a:noFill/>
            <a:miter lim="800000"/>
            <a:headEnd/>
            <a:tailEnd/>
          </a:ln>
          <a:effectLst/>
        </p:spPr>
        <p:txBody>
          <a:bodyPr wrap="none" anchor="ctr">
            <a:spAutoFit/>
          </a:bodyPr>
          <a:lstStyle/>
          <a:p>
            <a:r>
              <a:rPr lang="fr-FR" u="sng" dirty="0">
                <a:solidFill>
                  <a:srgbClr val="FF3300"/>
                </a:solidFill>
                <a:latin typeface="Verdana" pitchFamily="34" charset="0"/>
              </a:rPr>
              <a:t>Les traces d'anciennes glaciations </a:t>
            </a:r>
          </a:p>
        </p:txBody>
      </p:sp>
      <p:pic>
        <p:nvPicPr>
          <p:cNvPr id="5" name="Picture 3" descr="1"/>
          <p:cNvPicPr>
            <a:picLocks noChangeAspect="1" noChangeArrowheads="1"/>
          </p:cNvPicPr>
          <p:nvPr/>
        </p:nvPicPr>
        <p:blipFill>
          <a:blip r:embed="rId2" cstate="print"/>
          <a:srcRect/>
          <a:stretch>
            <a:fillRect/>
          </a:stretch>
        </p:blipFill>
        <p:spPr bwMode="auto">
          <a:xfrm>
            <a:off x="1042988" y="692150"/>
            <a:ext cx="6769100" cy="3716338"/>
          </a:xfrm>
          <a:prstGeom prst="rect">
            <a:avLst/>
          </a:prstGeom>
          <a:noFill/>
          <a:ln w="9525">
            <a:noFill/>
            <a:miter lim="800000"/>
            <a:headEnd/>
            <a:tailEnd/>
          </a:ln>
        </p:spPr>
      </p:pic>
      <p:sp>
        <p:nvSpPr>
          <p:cNvPr id="6" name="Rectangle 4"/>
          <p:cNvSpPr>
            <a:spLocks noChangeArrowheads="1"/>
          </p:cNvSpPr>
          <p:nvPr/>
        </p:nvSpPr>
        <p:spPr bwMode="auto">
          <a:xfrm>
            <a:off x="1244600" y="4562475"/>
            <a:ext cx="7683500" cy="825500"/>
          </a:xfrm>
          <a:prstGeom prst="rect">
            <a:avLst/>
          </a:prstGeom>
          <a:noFill/>
          <a:ln w="9525">
            <a:noFill/>
            <a:miter lim="800000"/>
            <a:headEnd/>
            <a:tailEnd/>
          </a:ln>
          <a:effectLst/>
        </p:spPr>
        <p:txBody>
          <a:bodyPr wrap="none" anchor="ctr">
            <a:spAutoFit/>
          </a:bodyPr>
          <a:lstStyle/>
          <a:p>
            <a:pPr>
              <a:buClr>
                <a:srgbClr val="FF3300"/>
              </a:buClr>
              <a:buFont typeface="Wingdings" pitchFamily="2" charset="2"/>
              <a:buChar char="v"/>
            </a:pPr>
            <a:r>
              <a:rPr lang="fr-FR" sz="1600"/>
              <a:t>certaines portions des continents actuels contiennent, des marques de glaciation </a:t>
            </a:r>
          </a:p>
          <a:p>
            <a:pPr>
              <a:buClr>
                <a:srgbClr val="FF3300"/>
              </a:buClr>
              <a:buFont typeface="Wingdings" pitchFamily="2" charset="2"/>
              <a:buNone/>
            </a:pPr>
            <a:r>
              <a:rPr lang="fr-FR" sz="1600"/>
              <a:t>datant de 250 millions d'années, indiquant que ces portions de continents ont été </a:t>
            </a:r>
          </a:p>
          <a:p>
            <a:r>
              <a:rPr lang="fr-FR" sz="1600"/>
              <a:t>recouvertes par une calotte glaciaire.</a:t>
            </a:r>
          </a:p>
        </p:txBody>
      </p:sp>
      <p:sp>
        <p:nvSpPr>
          <p:cNvPr id="7" name="Rectangle 5"/>
          <p:cNvSpPr>
            <a:spLocks noChangeArrowheads="1"/>
          </p:cNvSpPr>
          <p:nvPr/>
        </p:nvSpPr>
        <p:spPr bwMode="auto">
          <a:xfrm>
            <a:off x="1244600" y="5556250"/>
            <a:ext cx="5991225" cy="581025"/>
          </a:xfrm>
          <a:prstGeom prst="rect">
            <a:avLst/>
          </a:prstGeom>
          <a:noFill/>
          <a:ln w="9525">
            <a:noFill/>
            <a:miter lim="800000"/>
            <a:headEnd/>
            <a:tailEnd/>
          </a:ln>
          <a:effectLst/>
        </p:spPr>
        <p:txBody>
          <a:bodyPr wrap="none" anchor="ctr">
            <a:spAutoFit/>
          </a:bodyPr>
          <a:lstStyle/>
          <a:p>
            <a:pPr>
              <a:buClr>
                <a:srgbClr val="FF3300"/>
              </a:buClr>
              <a:buFont typeface="Wingdings" pitchFamily="2" charset="2"/>
              <a:buChar char="v"/>
            </a:pPr>
            <a:r>
              <a:rPr lang="fr-FR" sz="1600" dirty="0"/>
              <a:t>Il est improbable de trouver des glaciations sur des continents </a:t>
            </a:r>
          </a:p>
          <a:p>
            <a:r>
              <a:rPr lang="fr-FR" sz="1600" dirty="0"/>
              <a:t>se trouvant dans la zone tropicale (Afrique du sud et inde)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764704"/>
            <a:ext cx="8229600" cy="4525963"/>
          </a:xfrm>
        </p:spPr>
        <p:txBody>
          <a:bodyPr>
            <a:normAutofit/>
          </a:bodyPr>
          <a:lstStyle/>
          <a:p>
            <a:pPr lvl="0">
              <a:buNone/>
            </a:pPr>
            <a:r>
              <a:rPr lang="fr-FR" u="sng" dirty="0"/>
              <a:t>Géologiques</a:t>
            </a:r>
            <a:r>
              <a:rPr lang="fr-FR" dirty="0"/>
              <a:t> : </a:t>
            </a:r>
            <a:endParaRPr lang="fr-FR" dirty="0" smtClean="0"/>
          </a:p>
          <a:p>
            <a:pPr lvl="0">
              <a:buFontTx/>
              <a:buChar char="-"/>
            </a:pPr>
            <a:r>
              <a:rPr lang="fr-FR" dirty="0" smtClean="0">
                <a:solidFill>
                  <a:srgbClr val="FF0000"/>
                </a:solidFill>
              </a:rPr>
              <a:t>Roches </a:t>
            </a:r>
            <a:r>
              <a:rPr lang="fr-FR" dirty="0">
                <a:solidFill>
                  <a:srgbClr val="FF0000"/>
                </a:solidFill>
              </a:rPr>
              <a:t>âgées de plus de </a:t>
            </a:r>
            <a:r>
              <a:rPr lang="fr-FR" dirty="0" smtClean="0">
                <a:solidFill>
                  <a:srgbClr val="FF0000"/>
                </a:solidFill>
              </a:rPr>
              <a:t>500 millions </a:t>
            </a:r>
            <a:r>
              <a:rPr lang="fr-FR" dirty="0"/>
              <a:t>d’Années </a:t>
            </a:r>
            <a:endParaRPr lang="fr-FR" dirty="0" smtClean="0"/>
          </a:p>
          <a:p>
            <a:pPr lvl="0">
              <a:buNone/>
            </a:pPr>
            <a:r>
              <a:rPr lang="fr-FR" dirty="0" smtClean="0"/>
              <a:t>et </a:t>
            </a:r>
            <a:r>
              <a:rPr lang="fr-FR" dirty="0"/>
              <a:t>fossiles continentaux </a:t>
            </a:r>
            <a:r>
              <a:rPr lang="fr-FR" dirty="0" smtClean="0"/>
              <a:t>: reptiles </a:t>
            </a:r>
            <a:r>
              <a:rPr lang="fr-FR" dirty="0"/>
              <a:t>et plantes </a:t>
            </a:r>
            <a:r>
              <a:rPr lang="fr-FR" dirty="0" smtClean="0"/>
              <a:t>du</a:t>
            </a:r>
          </a:p>
          <a:p>
            <a:pPr lvl="0">
              <a:buNone/>
            </a:pPr>
            <a:r>
              <a:rPr lang="fr-FR" dirty="0" smtClean="0"/>
              <a:t>Secondaire </a:t>
            </a:r>
            <a:r>
              <a:rPr lang="fr-FR" dirty="0"/>
              <a:t>décrits de part </a:t>
            </a:r>
            <a:r>
              <a:rPr lang="fr-FR" dirty="0" smtClean="0"/>
              <a:t>et </a:t>
            </a:r>
            <a:r>
              <a:rPr lang="fr-FR" dirty="0"/>
              <a:t>d’autre </a:t>
            </a:r>
            <a:r>
              <a:rPr lang="fr-FR" dirty="0" smtClean="0"/>
              <a:t>de</a:t>
            </a:r>
          </a:p>
          <a:p>
            <a:pPr lvl="0">
              <a:buNone/>
            </a:pPr>
            <a:r>
              <a:rPr lang="fr-FR" dirty="0" smtClean="0"/>
              <a:t>l’Atlantique </a:t>
            </a:r>
            <a:r>
              <a:rPr lang="fr-FR" dirty="0"/>
              <a:t>(Brésil et Angola) ; </a:t>
            </a:r>
            <a:endParaRPr lang="fr-FR" dirty="0" smtClean="0"/>
          </a:p>
          <a:p>
            <a:pPr marL="0" indent="0">
              <a:buNone/>
            </a:pPr>
            <a:endParaRPr lang="fr-FR" dirty="0"/>
          </a:p>
          <a:p>
            <a:endParaRPr lang="fr-F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927600" y="58738"/>
            <a:ext cx="4181475" cy="336550"/>
          </a:xfrm>
          <a:prstGeom prst="rect">
            <a:avLst/>
          </a:prstGeom>
          <a:noFill/>
          <a:ln w="9525">
            <a:noFill/>
            <a:miter lim="800000"/>
            <a:headEnd/>
            <a:tailEnd/>
          </a:ln>
          <a:effectLst/>
        </p:spPr>
        <p:txBody>
          <a:bodyPr wrap="none" anchor="ctr">
            <a:spAutoFit/>
          </a:bodyPr>
          <a:lstStyle/>
          <a:p>
            <a:r>
              <a:rPr lang="fr-FR" sz="1600" u="sng" dirty="0">
                <a:solidFill>
                  <a:srgbClr val="FF3300"/>
                </a:solidFill>
              </a:rPr>
              <a:t>correspondance des structures géologiques</a:t>
            </a:r>
            <a:r>
              <a:rPr lang="fr-FR" sz="1600" dirty="0">
                <a:solidFill>
                  <a:srgbClr val="FF3300"/>
                </a:solidFill>
              </a:rPr>
              <a:t> </a:t>
            </a:r>
          </a:p>
        </p:txBody>
      </p:sp>
      <p:grpSp>
        <p:nvGrpSpPr>
          <p:cNvPr id="5" name="Group 3"/>
          <p:cNvGrpSpPr>
            <a:grpSpLocks/>
          </p:cNvGrpSpPr>
          <p:nvPr/>
        </p:nvGrpSpPr>
        <p:grpSpPr bwMode="auto">
          <a:xfrm>
            <a:off x="684213" y="836613"/>
            <a:ext cx="7681912" cy="5249862"/>
            <a:chOff x="431" y="527"/>
            <a:chExt cx="4839" cy="3307"/>
          </a:xfrm>
        </p:grpSpPr>
        <p:pic>
          <p:nvPicPr>
            <p:cNvPr id="6" name="Picture 4" descr="1"/>
            <p:cNvPicPr>
              <a:picLocks noChangeAspect="1" noChangeArrowheads="1"/>
            </p:cNvPicPr>
            <p:nvPr/>
          </p:nvPicPr>
          <p:blipFill>
            <a:blip r:embed="rId2" cstate="print"/>
            <a:srcRect/>
            <a:stretch>
              <a:fillRect/>
            </a:stretch>
          </p:blipFill>
          <p:spPr bwMode="auto">
            <a:xfrm>
              <a:off x="930" y="527"/>
              <a:ext cx="3855" cy="2703"/>
            </a:xfrm>
            <a:prstGeom prst="rect">
              <a:avLst/>
            </a:prstGeom>
            <a:noFill/>
            <a:ln w="9525">
              <a:noFill/>
              <a:miter lim="800000"/>
              <a:headEnd/>
              <a:tailEnd/>
            </a:ln>
          </p:spPr>
        </p:pic>
        <p:sp>
          <p:nvSpPr>
            <p:cNvPr id="7" name="Rectangle 5"/>
            <p:cNvSpPr>
              <a:spLocks noChangeArrowheads="1"/>
            </p:cNvSpPr>
            <p:nvPr/>
          </p:nvSpPr>
          <p:spPr bwMode="auto">
            <a:xfrm>
              <a:off x="431" y="3430"/>
              <a:ext cx="4839" cy="404"/>
            </a:xfrm>
            <a:prstGeom prst="rect">
              <a:avLst/>
            </a:prstGeom>
            <a:noFill/>
            <a:ln w="9525">
              <a:noFill/>
              <a:miter lim="800000"/>
              <a:headEnd/>
              <a:tailEnd/>
            </a:ln>
            <a:effectLst/>
          </p:spPr>
          <p:txBody>
            <a:bodyPr wrap="none" anchor="ctr">
              <a:spAutoFit/>
            </a:bodyPr>
            <a:lstStyle/>
            <a:p>
              <a:r>
                <a:rPr lang="fr-FR"/>
                <a:t>Concordance entre les structures géologiques à l'intérieur des continents :</a:t>
              </a:r>
            </a:p>
            <a:p>
              <a:r>
                <a:rPr lang="fr-FR"/>
                <a:t>Boucliers (</a:t>
              </a:r>
              <a:r>
                <a:rPr lang="fr-FR">
                  <a:solidFill>
                    <a:srgbClr val="FF3300"/>
                  </a:solidFill>
                </a:rPr>
                <a:t>2 Ga</a:t>
              </a:r>
              <a:r>
                <a:rPr lang="fr-FR"/>
                <a:t>) et chaînes de montagnes (</a:t>
              </a:r>
              <a:r>
                <a:rPr lang="fr-FR">
                  <a:solidFill>
                    <a:srgbClr val="FF3300"/>
                  </a:solidFill>
                </a:rPr>
                <a:t>450 à 650 Ma</a:t>
              </a:r>
              <a:r>
                <a:rPr lang="fr-F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1258888" y="765175"/>
            <a:ext cx="5905500" cy="5080000"/>
          </a:xfrm>
          <a:prstGeom prst="rect">
            <a:avLst/>
          </a:prstGeom>
          <a:noFill/>
          <a:ln w="9525">
            <a:noFill/>
            <a:miter lim="800000"/>
            <a:headEnd/>
            <a:tailEnd/>
          </a:ln>
        </p:spPr>
      </p:pic>
      <p:grpSp>
        <p:nvGrpSpPr>
          <p:cNvPr id="5" name="Group 4"/>
          <p:cNvGrpSpPr>
            <a:grpSpLocks/>
          </p:cNvGrpSpPr>
          <p:nvPr/>
        </p:nvGrpSpPr>
        <p:grpSpPr bwMode="auto">
          <a:xfrm>
            <a:off x="468313" y="2370138"/>
            <a:ext cx="5087937" cy="4154487"/>
            <a:chOff x="295" y="1493"/>
            <a:chExt cx="3205" cy="2617"/>
          </a:xfrm>
        </p:grpSpPr>
        <p:sp>
          <p:nvSpPr>
            <p:cNvPr id="6" name="Oval 5"/>
            <p:cNvSpPr>
              <a:spLocks noChangeArrowheads="1"/>
            </p:cNvSpPr>
            <p:nvPr/>
          </p:nvSpPr>
          <p:spPr bwMode="auto">
            <a:xfrm rot="3112393">
              <a:off x="2740" y="1231"/>
              <a:ext cx="230" cy="753"/>
            </a:xfrm>
            <a:prstGeom prst="ellipse">
              <a:avLst/>
            </a:prstGeom>
            <a:noFill/>
            <a:ln w="28575">
              <a:solidFill>
                <a:schemeClr val="tx1"/>
              </a:solidFill>
              <a:round/>
              <a:headEnd/>
              <a:tailEnd/>
            </a:ln>
            <a:effectLst/>
          </p:spPr>
          <p:txBody>
            <a:bodyPr rot="10800000" vert="eaVert" wrap="none" anchor="ctr"/>
            <a:lstStyle/>
            <a:p>
              <a:pPr algn="ctr"/>
              <a:endParaRPr lang="fr-FR" sz="2400">
                <a:latin typeface="Verdana" pitchFamily="34" charset="0"/>
              </a:endParaRPr>
            </a:p>
          </p:txBody>
        </p:sp>
        <p:sp>
          <p:nvSpPr>
            <p:cNvPr id="7" name="Oval 6"/>
            <p:cNvSpPr>
              <a:spLocks noChangeArrowheads="1"/>
            </p:cNvSpPr>
            <p:nvPr/>
          </p:nvSpPr>
          <p:spPr bwMode="auto">
            <a:xfrm>
              <a:off x="2517" y="2069"/>
              <a:ext cx="317" cy="681"/>
            </a:xfrm>
            <a:prstGeom prst="ellipse">
              <a:avLst/>
            </a:prstGeom>
            <a:noFill/>
            <a:ln w="28575">
              <a:solidFill>
                <a:schemeClr val="tx1"/>
              </a:solidFill>
              <a:round/>
              <a:headEnd/>
              <a:tailEnd/>
            </a:ln>
            <a:effectLst/>
          </p:spPr>
          <p:txBody>
            <a:bodyPr wrap="none" anchor="ctr"/>
            <a:lstStyle/>
            <a:p>
              <a:endParaRPr lang="fr-FR"/>
            </a:p>
          </p:txBody>
        </p:sp>
        <p:sp>
          <p:nvSpPr>
            <p:cNvPr id="8" name="Text Box 7"/>
            <p:cNvSpPr txBox="1">
              <a:spLocks noChangeArrowheads="1"/>
            </p:cNvSpPr>
            <p:nvPr/>
          </p:nvSpPr>
          <p:spPr bwMode="auto">
            <a:xfrm>
              <a:off x="295" y="3706"/>
              <a:ext cx="3205" cy="404"/>
            </a:xfrm>
            <a:prstGeom prst="rect">
              <a:avLst/>
            </a:prstGeom>
            <a:noFill/>
            <a:ln w="9525">
              <a:noFill/>
              <a:miter lim="800000"/>
              <a:headEnd/>
              <a:tailEnd/>
            </a:ln>
            <a:effectLst/>
          </p:spPr>
          <p:txBody>
            <a:bodyPr wrap="none">
              <a:spAutoFit/>
            </a:bodyPr>
            <a:lstStyle/>
            <a:p>
              <a:r>
                <a:rPr lang="fr-FR">
                  <a:latin typeface="Verdana" pitchFamily="34" charset="0"/>
                </a:rPr>
                <a:t>Concordance entre chaînes de montagnes </a:t>
              </a:r>
            </a:p>
            <a:p>
              <a:r>
                <a:rPr lang="fr-FR">
                  <a:latin typeface="Verdana" pitchFamily="34" charset="0"/>
                </a:rPr>
                <a:t>(structures géologiques)</a:t>
              </a:r>
            </a:p>
          </p:txBody>
        </p:sp>
      </p:grpSp>
      <p:grpSp>
        <p:nvGrpSpPr>
          <p:cNvPr id="9" name="Group 8"/>
          <p:cNvGrpSpPr>
            <a:grpSpLocks/>
          </p:cNvGrpSpPr>
          <p:nvPr/>
        </p:nvGrpSpPr>
        <p:grpSpPr bwMode="auto">
          <a:xfrm>
            <a:off x="3778250" y="2205038"/>
            <a:ext cx="5365750" cy="4038600"/>
            <a:chOff x="2380" y="1389"/>
            <a:chExt cx="3380" cy="2544"/>
          </a:xfrm>
        </p:grpSpPr>
        <p:sp>
          <p:nvSpPr>
            <p:cNvPr id="10" name="Oval 9"/>
            <p:cNvSpPr>
              <a:spLocks noChangeArrowheads="1"/>
            </p:cNvSpPr>
            <p:nvPr/>
          </p:nvSpPr>
          <p:spPr bwMode="auto">
            <a:xfrm>
              <a:off x="2607" y="1661"/>
              <a:ext cx="317" cy="227"/>
            </a:xfrm>
            <a:prstGeom prst="ellipse">
              <a:avLst/>
            </a:prstGeom>
            <a:noFill/>
            <a:ln w="28575">
              <a:solidFill>
                <a:srgbClr val="FF3300"/>
              </a:solidFill>
              <a:round/>
              <a:headEnd/>
              <a:tailEnd/>
            </a:ln>
            <a:effectLst/>
          </p:spPr>
          <p:txBody>
            <a:bodyPr wrap="none" anchor="ctr"/>
            <a:lstStyle/>
            <a:p>
              <a:endParaRPr lang="fr-FR"/>
            </a:p>
          </p:txBody>
        </p:sp>
        <p:sp>
          <p:nvSpPr>
            <p:cNvPr id="11" name="Oval 10"/>
            <p:cNvSpPr>
              <a:spLocks noChangeArrowheads="1"/>
            </p:cNvSpPr>
            <p:nvPr/>
          </p:nvSpPr>
          <p:spPr bwMode="auto">
            <a:xfrm>
              <a:off x="2380" y="1389"/>
              <a:ext cx="273" cy="272"/>
            </a:xfrm>
            <a:prstGeom prst="ellipse">
              <a:avLst/>
            </a:prstGeom>
            <a:noFill/>
            <a:ln w="28575">
              <a:solidFill>
                <a:srgbClr val="FF3300"/>
              </a:solidFill>
              <a:round/>
              <a:headEnd/>
              <a:tailEnd/>
            </a:ln>
            <a:effectLst/>
          </p:spPr>
          <p:txBody>
            <a:bodyPr wrap="none" anchor="ctr"/>
            <a:lstStyle/>
            <a:p>
              <a:endParaRPr lang="fr-FR"/>
            </a:p>
          </p:txBody>
        </p:sp>
        <p:sp>
          <p:nvSpPr>
            <p:cNvPr id="12" name="Rectangle 11"/>
            <p:cNvSpPr>
              <a:spLocks noChangeArrowheads="1"/>
            </p:cNvSpPr>
            <p:nvPr/>
          </p:nvSpPr>
          <p:spPr bwMode="auto">
            <a:xfrm>
              <a:off x="3586" y="3702"/>
              <a:ext cx="2174" cy="231"/>
            </a:xfrm>
            <a:prstGeom prst="rect">
              <a:avLst/>
            </a:prstGeom>
            <a:noFill/>
            <a:ln w="9525">
              <a:noFill/>
              <a:miter lim="800000"/>
              <a:headEnd/>
              <a:tailEnd/>
            </a:ln>
            <a:effectLst/>
          </p:spPr>
          <p:txBody>
            <a:bodyPr wrap="none">
              <a:spAutoFit/>
            </a:bodyPr>
            <a:lstStyle/>
            <a:p>
              <a:r>
                <a:rPr lang="fr-FR">
                  <a:solidFill>
                    <a:srgbClr val="FF3300"/>
                  </a:solidFill>
                  <a:latin typeface="Verdana" pitchFamily="34" charset="0"/>
                </a:rPr>
                <a:t>Concordance entre boucliers</a:t>
              </a:r>
            </a:p>
          </p:txBody>
        </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79513" y="-71973"/>
            <a:ext cx="8856983" cy="1015663"/>
          </a:xfrm>
          <a:prstGeom prst="rect">
            <a:avLst/>
          </a:prstGeom>
          <a:noFill/>
          <a:ln w="9525">
            <a:noFill/>
            <a:miter lim="800000"/>
            <a:headEnd/>
            <a:tailEnd/>
          </a:ln>
          <a:effectLst/>
        </p:spPr>
        <p:txBody>
          <a:bodyPr wrap="square" anchor="ctr">
            <a:spAutoFit/>
          </a:bodyPr>
          <a:lstStyle/>
          <a:p>
            <a:r>
              <a:rPr lang="fr-FR" sz="2000" b="1" u="sng" dirty="0" smtClean="0">
                <a:solidFill>
                  <a:srgbClr val="FF3300"/>
                </a:solidFill>
                <a:latin typeface="Comic Sans MS" pitchFamily="66" charset="0"/>
              </a:rPr>
              <a:t>Preuve </a:t>
            </a:r>
            <a:r>
              <a:rPr lang="fr-FR" sz="2000" b="1" u="sng" dirty="0" err="1" smtClean="0">
                <a:solidFill>
                  <a:srgbClr val="FF3300"/>
                </a:solidFill>
                <a:latin typeface="Comic Sans MS" pitchFamily="66" charset="0"/>
              </a:rPr>
              <a:t>paleontologique</a:t>
            </a:r>
            <a:endParaRPr lang="fr-FR" sz="2000" b="1" u="sng" dirty="0" smtClean="0">
              <a:solidFill>
                <a:srgbClr val="FF3300"/>
              </a:solidFill>
              <a:latin typeface="Comic Sans MS" pitchFamily="66" charset="0"/>
            </a:endParaRPr>
          </a:p>
          <a:p>
            <a:r>
              <a:rPr lang="fr-FR" sz="2000" u="sng" dirty="0" smtClean="0">
                <a:solidFill>
                  <a:srgbClr val="FF3300"/>
                </a:solidFill>
                <a:latin typeface="Comic Sans MS" pitchFamily="66" charset="0"/>
              </a:rPr>
              <a:t>Flore et Faunes continentales identiques </a:t>
            </a:r>
            <a:r>
              <a:rPr lang="fr-FR" sz="2000" u="sng" dirty="0" smtClean="0">
                <a:latin typeface="Comic Sans MS" pitchFamily="66" charset="0"/>
              </a:rPr>
              <a:t>datées à 270 MA de part et d’autre de l’ atlantique sud</a:t>
            </a:r>
            <a:endParaRPr lang="fr-FR" sz="2000" u="sng" dirty="0">
              <a:latin typeface="Comic Sans MS" pitchFamily="66" charset="0"/>
            </a:endParaRPr>
          </a:p>
        </p:txBody>
      </p:sp>
      <p:grpSp>
        <p:nvGrpSpPr>
          <p:cNvPr id="2" name="Group 3"/>
          <p:cNvGrpSpPr>
            <a:grpSpLocks/>
          </p:cNvGrpSpPr>
          <p:nvPr/>
        </p:nvGrpSpPr>
        <p:grpSpPr bwMode="auto">
          <a:xfrm>
            <a:off x="467544" y="1196752"/>
            <a:ext cx="8136903" cy="5400600"/>
            <a:chOff x="748" y="663"/>
            <a:chExt cx="4711" cy="3353"/>
          </a:xfrm>
        </p:grpSpPr>
        <p:sp>
          <p:nvSpPr>
            <p:cNvPr id="33796" name="Rectangle 4"/>
            <p:cNvSpPr>
              <a:spLocks noChangeArrowheads="1"/>
            </p:cNvSpPr>
            <p:nvPr/>
          </p:nvSpPr>
          <p:spPr bwMode="auto">
            <a:xfrm>
              <a:off x="748" y="3612"/>
              <a:ext cx="4711" cy="404"/>
            </a:xfrm>
            <a:prstGeom prst="rect">
              <a:avLst/>
            </a:prstGeom>
            <a:noFill/>
            <a:ln w="9525">
              <a:noFill/>
              <a:miter lim="800000"/>
              <a:headEnd/>
              <a:tailEnd/>
            </a:ln>
            <a:effectLst/>
          </p:spPr>
          <p:txBody>
            <a:bodyPr wrap="none" anchor="ctr">
              <a:spAutoFit/>
            </a:bodyPr>
            <a:lstStyle/>
            <a:p>
              <a:r>
                <a:rPr lang="fr-FR" dirty="0"/>
                <a:t>de part et d'autre de l'Atlantique, sur les continents actuels, existent</a:t>
              </a:r>
            </a:p>
            <a:p>
              <a:r>
                <a:rPr lang="fr-FR" dirty="0"/>
                <a:t>des fossiles de plantes et d'animaux terrestres datant de 240 à 260 Ma. </a:t>
              </a:r>
            </a:p>
          </p:txBody>
        </p:sp>
        <p:pic>
          <p:nvPicPr>
            <p:cNvPr id="33797" name="Picture 5" descr="1"/>
            <p:cNvPicPr>
              <a:picLocks noChangeAspect="1" noChangeArrowheads="1"/>
            </p:cNvPicPr>
            <p:nvPr/>
          </p:nvPicPr>
          <p:blipFill>
            <a:blip r:embed="rId3" cstate="print"/>
            <a:srcRect/>
            <a:stretch>
              <a:fillRect/>
            </a:stretch>
          </p:blipFill>
          <p:spPr bwMode="auto">
            <a:xfrm>
              <a:off x="793" y="663"/>
              <a:ext cx="4127" cy="284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1"/>
          <p:cNvPicPr>
            <a:picLocks noChangeAspect="1" noChangeArrowheads="1"/>
          </p:cNvPicPr>
          <p:nvPr/>
        </p:nvPicPr>
        <p:blipFill>
          <a:blip r:embed="rId3" cstate="print"/>
          <a:srcRect/>
          <a:stretch>
            <a:fillRect/>
          </a:stretch>
        </p:blipFill>
        <p:spPr bwMode="auto">
          <a:xfrm>
            <a:off x="1187624" y="1014412"/>
            <a:ext cx="6769100" cy="3797300"/>
          </a:xfrm>
          <a:prstGeom prst="rect">
            <a:avLst/>
          </a:prstGeom>
          <a:noFill/>
          <a:ln w="9525">
            <a:noFill/>
            <a:miter lim="800000"/>
            <a:headEnd/>
            <a:tailEnd/>
          </a:ln>
        </p:spPr>
      </p:pic>
      <p:sp>
        <p:nvSpPr>
          <p:cNvPr id="35843" name="Rectangle 3"/>
          <p:cNvSpPr>
            <a:spLocks noChangeArrowheads="1"/>
          </p:cNvSpPr>
          <p:nvPr/>
        </p:nvSpPr>
        <p:spPr bwMode="auto">
          <a:xfrm>
            <a:off x="1475656" y="277512"/>
            <a:ext cx="5989140" cy="461665"/>
          </a:xfrm>
          <a:prstGeom prst="rect">
            <a:avLst/>
          </a:prstGeom>
          <a:noFill/>
          <a:ln w="9525">
            <a:noFill/>
            <a:miter lim="800000"/>
            <a:headEnd/>
            <a:tailEnd/>
          </a:ln>
          <a:effectLst/>
        </p:spPr>
        <p:txBody>
          <a:bodyPr wrap="none" anchor="ctr">
            <a:spAutoFit/>
          </a:bodyPr>
          <a:lstStyle/>
          <a:p>
            <a:r>
              <a:rPr lang="fr-FR" sz="2400" u="sng" dirty="0" smtClean="0">
                <a:solidFill>
                  <a:srgbClr val="FF3300"/>
                </a:solidFill>
                <a:latin typeface="Comic Sans MS" pitchFamily="66" charset="0"/>
              </a:rPr>
              <a:t>Conclusion sur la </a:t>
            </a:r>
            <a:r>
              <a:rPr lang="fr-FR" sz="2400" u="sng" dirty="0" err="1" smtClean="0">
                <a:solidFill>
                  <a:srgbClr val="FF3300"/>
                </a:solidFill>
                <a:latin typeface="Comic Sans MS" pitchFamily="66" charset="0"/>
              </a:rPr>
              <a:t>repartition</a:t>
            </a:r>
            <a:r>
              <a:rPr lang="fr-FR" sz="2400" u="sng" dirty="0" smtClean="0">
                <a:solidFill>
                  <a:srgbClr val="FF3300"/>
                </a:solidFill>
                <a:latin typeface="Comic Sans MS" pitchFamily="66" charset="0"/>
              </a:rPr>
              <a:t> des fossiles</a:t>
            </a:r>
            <a:endParaRPr lang="fr-FR" sz="2400" u="sng" dirty="0">
              <a:solidFill>
                <a:srgbClr val="FF3300"/>
              </a:solidFill>
              <a:latin typeface="Comic Sans MS" pitchFamily="66" charset="0"/>
            </a:endParaRPr>
          </a:p>
        </p:txBody>
      </p:sp>
      <p:sp>
        <p:nvSpPr>
          <p:cNvPr id="35844" name="Rectangle 4"/>
          <p:cNvSpPr>
            <a:spLocks noChangeArrowheads="1"/>
          </p:cNvSpPr>
          <p:nvPr/>
        </p:nvSpPr>
        <p:spPr bwMode="auto">
          <a:xfrm>
            <a:off x="107505" y="4900518"/>
            <a:ext cx="8928992" cy="1200329"/>
          </a:xfrm>
          <a:prstGeom prst="rect">
            <a:avLst/>
          </a:prstGeom>
          <a:noFill/>
          <a:ln w="9525">
            <a:noFill/>
            <a:miter lim="800000"/>
            <a:headEnd/>
            <a:tailEnd/>
          </a:ln>
          <a:effectLst/>
        </p:spPr>
        <p:txBody>
          <a:bodyPr wrap="square" anchor="ctr">
            <a:spAutoFit/>
          </a:bodyPr>
          <a:lstStyle/>
          <a:p>
            <a:r>
              <a:rPr lang="fr-FR" sz="2400" dirty="0"/>
              <a:t>Ces organismes n'avaient pas la capacité de traverser un si large océan. </a:t>
            </a:r>
            <a:r>
              <a:rPr lang="fr-FR" sz="2400" dirty="0" smtClean="0"/>
              <a:t>On </a:t>
            </a:r>
            <a:r>
              <a:rPr lang="fr-FR" sz="2400" dirty="0"/>
              <a:t>doit donc concevoir qu'autrefois tous ces continents n'en formaient qu'un seul </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smtClean="0">
                <a:solidFill>
                  <a:srgbClr val="FF0000"/>
                </a:solidFill>
              </a:rPr>
              <a:t>3-Les insuffisances de la théorie</a:t>
            </a:r>
            <a:endParaRPr lang="fr-FR" dirty="0">
              <a:solidFill>
                <a:srgbClr val="FF0000"/>
              </a:solidFill>
            </a:endParaRPr>
          </a:p>
        </p:txBody>
      </p:sp>
      <p:sp>
        <p:nvSpPr>
          <p:cNvPr id="3" name="Espace réservé du contenu 2"/>
          <p:cNvSpPr>
            <a:spLocks noGrp="1"/>
          </p:cNvSpPr>
          <p:nvPr>
            <p:ph idx="1"/>
          </p:nvPr>
        </p:nvSpPr>
        <p:spPr>
          <a:xfrm>
            <a:off x="439150" y="1417638"/>
            <a:ext cx="8229600" cy="4525963"/>
          </a:xfrm>
        </p:spPr>
        <p:txBody>
          <a:bodyPr>
            <a:normAutofit lnSpcReduction="10000"/>
          </a:bodyPr>
          <a:lstStyle/>
          <a:p>
            <a:endParaRPr lang="fr-FR" dirty="0" smtClean="0"/>
          </a:p>
          <a:p>
            <a:pPr>
              <a:buNone/>
            </a:pPr>
            <a:r>
              <a:rPr lang="fr-FR" dirty="0" smtClean="0"/>
              <a:t>Elles portent sur </a:t>
            </a:r>
            <a:r>
              <a:rPr lang="fr-FR" dirty="0" smtClean="0">
                <a:solidFill>
                  <a:srgbClr val="FF0000"/>
                </a:solidFill>
              </a:rPr>
              <a:t>l’explication géophysique et </a:t>
            </a:r>
          </a:p>
          <a:p>
            <a:pPr>
              <a:buNone/>
            </a:pPr>
            <a:r>
              <a:rPr lang="fr-FR" dirty="0" smtClean="0">
                <a:solidFill>
                  <a:srgbClr val="FF0000"/>
                </a:solidFill>
              </a:rPr>
              <a:t>mathématique de la dérive des continents.</a:t>
            </a:r>
          </a:p>
          <a:p>
            <a:pPr>
              <a:buNone/>
            </a:pPr>
            <a:r>
              <a:rPr lang="fr-FR" dirty="0" smtClean="0"/>
              <a:t>Selon Wegener, ce mouvement horizontal est dû </a:t>
            </a:r>
          </a:p>
          <a:p>
            <a:pPr>
              <a:buNone/>
            </a:pPr>
            <a:r>
              <a:rPr lang="fr-FR" dirty="0" smtClean="0"/>
              <a:t>à  </a:t>
            </a:r>
            <a:r>
              <a:rPr lang="fr-FR" dirty="0" smtClean="0">
                <a:solidFill>
                  <a:srgbClr val="0070C0"/>
                </a:solidFill>
              </a:rPr>
              <a:t>une force motrice </a:t>
            </a:r>
            <a:r>
              <a:rPr lang="fr-FR" dirty="0" smtClean="0"/>
              <a:t>résultant de la rotation de </a:t>
            </a:r>
          </a:p>
          <a:p>
            <a:pPr>
              <a:buNone/>
            </a:pPr>
            <a:r>
              <a:rPr lang="fr-FR" dirty="0" smtClean="0"/>
              <a:t>la Terre qui fait dériver les continents vers </a:t>
            </a:r>
          </a:p>
          <a:p>
            <a:pPr>
              <a:buNone/>
            </a:pPr>
            <a:r>
              <a:rPr lang="fr-FR" dirty="0" smtClean="0"/>
              <a:t>l’ouest et vers l’équateur et qui crée des remous </a:t>
            </a:r>
          </a:p>
          <a:p>
            <a:pPr>
              <a:buNone/>
            </a:pPr>
            <a:r>
              <a:rPr lang="fr-FR" dirty="0" smtClean="0"/>
              <a:t>dans le Sima ( cause du volcanisme).</a:t>
            </a:r>
          </a:p>
          <a:p>
            <a:endParaRPr lang="fr-FR"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64704"/>
            <a:ext cx="8784976" cy="5001419"/>
          </a:xfrm>
        </p:spPr>
        <p:txBody>
          <a:bodyPr>
            <a:normAutofit fontScale="62500" lnSpcReduction="20000"/>
          </a:bodyPr>
          <a:lstStyle/>
          <a:p>
            <a:pPr algn="just">
              <a:lnSpc>
                <a:spcPct val="130000"/>
              </a:lnSpc>
              <a:buNone/>
            </a:pPr>
            <a:r>
              <a:rPr lang="fr-FR" sz="4000" dirty="0" smtClean="0"/>
              <a:t>Il faut signaler que Wegener a émis </a:t>
            </a:r>
            <a:r>
              <a:rPr lang="fr-FR" sz="4000" dirty="0" smtClean="0">
                <a:solidFill>
                  <a:srgbClr val="FF0000"/>
                </a:solidFill>
              </a:rPr>
              <a:t>une hypothèse génératrice de sciences</a:t>
            </a:r>
            <a:r>
              <a:rPr lang="fr-FR" sz="4000" dirty="0" smtClean="0"/>
              <a:t>, parce que les questions soulevées sont </a:t>
            </a:r>
          </a:p>
          <a:p>
            <a:pPr algn="just">
              <a:lnSpc>
                <a:spcPct val="130000"/>
              </a:lnSpc>
              <a:buNone/>
            </a:pPr>
            <a:r>
              <a:rPr lang="fr-FR" sz="4000" dirty="0" smtClean="0"/>
              <a:t>suffisamment sérieuses et fondées sur des faits réels pour qu'on </a:t>
            </a:r>
          </a:p>
          <a:p>
            <a:pPr algn="just">
              <a:lnSpc>
                <a:spcPct val="130000"/>
              </a:lnSpc>
              <a:buNone/>
            </a:pPr>
            <a:r>
              <a:rPr lang="fr-FR" sz="4000" dirty="0" smtClean="0"/>
              <a:t>s 'atèle à y répondre. </a:t>
            </a:r>
          </a:p>
          <a:p>
            <a:pPr algn="just">
              <a:lnSpc>
                <a:spcPct val="130000"/>
              </a:lnSpc>
              <a:buNone/>
            </a:pPr>
            <a:r>
              <a:rPr lang="fr-FR" sz="4000" dirty="0" smtClean="0"/>
              <a:t>Mais il aura fallu attendre plus de </a:t>
            </a:r>
            <a:r>
              <a:rPr lang="fr-FR" sz="4000" dirty="0" smtClean="0">
                <a:solidFill>
                  <a:srgbClr val="FF3300"/>
                </a:solidFill>
              </a:rPr>
              <a:t>40 ans</a:t>
            </a:r>
            <a:r>
              <a:rPr lang="fr-FR" sz="4000" dirty="0" smtClean="0"/>
              <a:t> pour que les idées de </a:t>
            </a:r>
          </a:p>
          <a:p>
            <a:pPr algn="just">
              <a:lnSpc>
                <a:spcPct val="130000"/>
              </a:lnSpc>
              <a:buNone/>
            </a:pPr>
            <a:r>
              <a:rPr lang="fr-FR" sz="4000" dirty="0" smtClean="0"/>
              <a:t>Wegener refassent surface et qu'on se mette à la recherche du </a:t>
            </a:r>
          </a:p>
          <a:p>
            <a:pPr algn="just">
              <a:lnSpc>
                <a:spcPct val="130000"/>
              </a:lnSpc>
              <a:buNone/>
            </a:pPr>
            <a:r>
              <a:rPr lang="fr-FR" sz="4000" dirty="0" smtClean="0"/>
              <a:t>mécanisme de la dérive. </a:t>
            </a:r>
          </a:p>
          <a:p>
            <a:pPr algn="just">
              <a:lnSpc>
                <a:spcPct val="130000"/>
              </a:lnSpc>
              <a:buNone/>
            </a:pPr>
            <a:r>
              <a:rPr lang="fr-FR" sz="4000" dirty="0" smtClean="0">
                <a:solidFill>
                  <a:srgbClr val="0070C0"/>
                </a:solidFill>
              </a:rPr>
              <a:t>Il avait manqué à Wegener les données fondamentales sur la </a:t>
            </a:r>
          </a:p>
          <a:p>
            <a:pPr algn="just">
              <a:lnSpc>
                <a:spcPct val="130000"/>
              </a:lnSpc>
              <a:buNone/>
            </a:pPr>
            <a:r>
              <a:rPr lang="fr-FR" sz="4000" dirty="0" smtClean="0">
                <a:solidFill>
                  <a:srgbClr val="0070C0"/>
                </a:solidFill>
              </a:rPr>
              <a:t>structure interne de la Terre. </a:t>
            </a:r>
          </a:p>
          <a:p>
            <a:endParaRPr lang="fr-FR" dirty="0" smtClean="0">
              <a:solidFill>
                <a:srgbClr val="000000"/>
              </a:solidFill>
            </a:endParaRPr>
          </a:p>
          <a:p>
            <a:endParaRPr lang="fr-FR"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51520" y="320099"/>
            <a:ext cx="8712968" cy="6001643"/>
          </a:xfrm>
          <a:prstGeom prst="rect">
            <a:avLst/>
          </a:prstGeom>
          <a:noFill/>
          <a:ln w="9525">
            <a:noFill/>
            <a:miter lim="800000"/>
            <a:headEnd/>
            <a:tailEnd/>
          </a:ln>
          <a:effectLst/>
        </p:spPr>
        <p:txBody>
          <a:bodyPr wrap="square" anchor="ctr">
            <a:spAutoFit/>
          </a:bodyPr>
          <a:lstStyle/>
          <a:p>
            <a:pPr algn="just">
              <a:lnSpc>
                <a:spcPct val="200000"/>
              </a:lnSpc>
            </a:pPr>
            <a:r>
              <a:rPr lang="fr-FR" sz="2400" dirty="0"/>
              <a:t>Les contemporains de Wegener n'ont pas été convaincus </a:t>
            </a:r>
          </a:p>
          <a:p>
            <a:pPr algn="just">
              <a:lnSpc>
                <a:spcPct val="200000"/>
              </a:lnSpc>
            </a:pPr>
            <a:r>
              <a:rPr lang="fr-FR" sz="2400" dirty="0"/>
              <a:t>de cette proposition révolutionnaire de la dérive des continents.</a:t>
            </a:r>
          </a:p>
          <a:p>
            <a:pPr algn="just">
              <a:lnSpc>
                <a:spcPct val="200000"/>
              </a:lnSpc>
            </a:pPr>
            <a:r>
              <a:rPr lang="fr-FR" sz="2400" dirty="0"/>
              <a:t>Le problème majeur, c'est qu'il ne proposait aucun mécanisme </a:t>
            </a:r>
          </a:p>
          <a:p>
            <a:pPr algn="just">
              <a:lnSpc>
                <a:spcPct val="200000"/>
              </a:lnSpc>
            </a:pPr>
            <a:r>
              <a:rPr lang="fr-FR" sz="2400" dirty="0"/>
              <a:t>pour expliquer la dérive.</a:t>
            </a:r>
          </a:p>
          <a:p>
            <a:pPr algn="just">
              <a:lnSpc>
                <a:spcPct val="200000"/>
              </a:lnSpc>
            </a:pPr>
            <a:r>
              <a:rPr lang="fr-FR" sz="2400" dirty="0" smtClean="0"/>
              <a:t>Il </a:t>
            </a:r>
            <a:r>
              <a:rPr lang="fr-FR" sz="2400" dirty="0"/>
              <a:t>démontrait bien que la répartition actuelle de certains fossiles, </a:t>
            </a:r>
          </a:p>
          <a:p>
            <a:pPr algn="just">
              <a:lnSpc>
                <a:spcPct val="200000"/>
              </a:lnSpc>
            </a:pPr>
            <a:r>
              <a:rPr lang="fr-FR" sz="2400" dirty="0"/>
              <a:t>de traces d'anciennes glaciations ou de certaines structures </a:t>
            </a:r>
          </a:p>
          <a:p>
            <a:pPr algn="just">
              <a:lnSpc>
                <a:spcPct val="200000"/>
              </a:lnSpc>
            </a:pPr>
            <a:r>
              <a:rPr lang="fr-FR" sz="2400" dirty="0"/>
              <a:t>géologiques soulevaient des questions importantes auxquelles </a:t>
            </a:r>
          </a:p>
          <a:p>
            <a:pPr algn="just">
              <a:lnSpc>
                <a:spcPct val="200000"/>
              </a:lnSpc>
            </a:pPr>
            <a:r>
              <a:rPr lang="fr-FR" sz="2400" dirty="0"/>
              <a:t>il fallait trouver des explications</a:t>
            </a:r>
            <a:r>
              <a:rPr lang="fr-FR" sz="2000" dirty="0"/>
              <a: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u="sng" dirty="0" smtClean="0">
                <a:solidFill>
                  <a:srgbClr val="FF0000"/>
                </a:solidFill>
              </a:rPr>
              <a:t>4-Réhabilitation par le Paléomagnétisme</a:t>
            </a:r>
            <a:endParaRPr lang="fr-FR" sz="3200" dirty="0">
              <a:solidFill>
                <a:srgbClr val="FF0000"/>
              </a:solidFill>
            </a:endParaRPr>
          </a:p>
        </p:txBody>
      </p:sp>
      <p:sp>
        <p:nvSpPr>
          <p:cNvPr id="3" name="Espace réservé du contenu 2"/>
          <p:cNvSpPr>
            <a:spLocks noGrp="1"/>
          </p:cNvSpPr>
          <p:nvPr>
            <p:ph idx="1"/>
          </p:nvPr>
        </p:nvSpPr>
        <p:spPr>
          <a:xfrm>
            <a:off x="457200" y="1417638"/>
            <a:ext cx="8229600" cy="4525963"/>
          </a:xfrm>
        </p:spPr>
        <p:txBody>
          <a:bodyPr/>
          <a:lstStyle/>
          <a:p>
            <a:pPr>
              <a:buNone/>
            </a:pPr>
            <a:endParaRPr lang="fr-FR" dirty="0"/>
          </a:p>
          <a:p>
            <a:pPr>
              <a:buNone/>
            </a:pPr>
            <a:r>
              <a:rPr lang="fr-FR" dirty="0"/>
              <a:t>C’est bien plus tard que l’étude des paléopôles </a:t>
            </a:r>
            <a:endParaRPr lang="fr-FR" dirty="0" smtClean="0"/>
          </a:p>
          <a:p>
            <a:pPr>
              <a:buNone/>
            </a:pPr>
            <a:r>
              <a:rPr lang="fr-FR" dirty="0" smtClean="0"/>
              <a:t>et </a:t>
            </a:r>
            <a:r>
              <a:rPr lang="fr-FR" dirty="0"/>
              <a:t>de leur migration au cours des temps </a:t>
            </a:r>
            <a:endParaRPr lang="fr-FR" dirty="0" smtClean="0"/>
          </a:p>
          <a:p>
            <a:pPr>
              <a:buNone/>
            </a:pPr>
            <a:r>
              <a:rPr lang="fr-FR" dirty="0" smtClean="0"/>
              <a:t>géologiques </a:t>
            </a:r>
            <a:r>
              <a:rPr lang="fr-FR" dirty="0"/>
              <a:t>mettra en évidence la pertinence et </a:t>
            </a:r>
            <a:endParaRPr lang="fr-FR" dirty="0" smtClean="0"/>
          </a:p>
          <a:p>
            <a:pPr>
              <a:buNone/>
            </a:pPr>
            <a:r>
              <a:rPr lang="fr-FR" dirty="0" smtClean="0"/>
              <a:t>la </a:t>
            </a:r>
            <a:r>
              <a:rPr lang="fr-FR" dirty="0"/>
              <a:t>perspicacité des observations de Wegener sur </a:t>
            </a:r>
            <a:endParaRPr lang="fr-FR" dirty="0" smtClean="0"/>
          </a:p>
          <a:p>
            <a:pPr>
              <a:buNone/>
            </a:pPr>
            <a:r>
              <a:rPr lang="fr-FR" dirty="0" smtClean="0"/>
              <a:t>les </a:t>
            </a:r>
            <a:r>
              <a:rPr lang="fr-FR" dirty="0"/>
              <a:t>déplacements des continents depuis </a:t>
            </a:r>
            <a:r>
              <a:rPr lang="fr-FR" dirty="0" smtClean="0"/>
              <a:t>l’ère </a:t>
            </a:r>
          </a:p>
          <a:p>
            <a:pPr>
              <a:buNone/>
            </a:pPr>
            <a:r>
              <a:rPr lang="fr-FR" dirty="0" smtClean="0"/>
              <a:t>Primaire</a:t>
            </a:r>
            <a:r>
              <a:rPr lang="fr-FR" dirty="0"/>
              <a:t>.</a:t>
            </a:r>
          </a:p>
          <a:p>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a:bodyPr>
          <a:lstStyle/>
          <a:p>
            <a:pPr>
              <a:buNone/>
            </a:pPr>
            <a:r>
              <a:rPr lang="fr-FR" dirty="0"/>
              <a:t>Ce sont </a:t>
            </a:r>
            <a:r>
              <a:rPr lang="fr-FR" dirty="0" smtClean="0"/>
              <a:t>:</a:t>
            </a:r>
          </a:p>
          <a:p>
            <a:pPr>
              <a:buNone/>
            </a:pPr>
            <a:r>
              <a:rPr lang="fr-FR" dirty="0" smtClean="0"/>
              <a:t>-</a:t>
            </a:r>
            <a:r>
              <a:rPr lang="fr-FR" dirty="0"/>
              <a:t>La </a:t>
            </a:r>
            <a:r>
              <a:rPr lang="fr-FR" dirty="0" smtClean="0"/>
              <a:t>Minéralogie: </a:t>
            </a:r>
            <a:r>
              <a:rPr lang="fr-FR" dirty="0"/>
              <a:t>étude des minéraux, éléments </a:t>
            </a:r>
            <a:endParaRPr lang="fr-FR" dirty="0" smtClean="0"/>
          </a:p>
          <a:p>
            <a:pPr>
              <a:buNone/>
            </a:pPr>
            <a:r>
              <a:rPr lang="fr-FR" dirty="0" smtClean="0"/>
              <a:t>constitutifs </a:t>
            </a:r>
            <a:r>
              <a:rPr lang="fr-FR" dirty="0"/>
              <a:t>des roches</a:t>
            </a:r>
          </a:p>
          <a:p>
            <a:pPr>
              <a:buNone/>
            </a:pPr>
            <a:r>
              <a:rPr lang="fr-FR" dirty="0"/>
              <a:t>-La  </a:t>
            </a:r>
            <a:r>
              <a:rPr lang="fr-FR" dirty="0" smtClean="0"/>
              <a:t>Pétrographie: </a:t>
            </a:r>
            <a:r>
              <a:rPr lang="fr-FR" dirty="0"/>
              <a:t>étude et description des roches, </a:t>
            </a:r>
            <a:endParaRPr lang="fr-FR" dirty="0" smtClean="0"/>
          </a:p>
          <a:p>
            <a:pPr>
              <a:buNone/>
            </a:pPr>
            <a:r>
              <a:rPr lang="fr-FR" dirty="0" smtClean="0"/>
              <a:t>éléments </a:t>
            </a:r>
            <a:r>
              <a:rPr lang="fr-FR" dirty="0"/>
              <a:t>constitutifs du globe</a:t>
            </a:r>
          </a:p>
          <a:p>
            <a:pPr>
              <a:buNone/>
            </a:pPr>
            <a:r>
              <a:rPr lang="fr-FR" dirty="0"/>
              <a:t>-La  </a:t>
            </a:r>
            <a:r>
              <a:rPr lang="fr-FR" dirty="0" smtClean="0"/>
              <a:t>Stratigraphie: </a:t>
            </a:r>
            <a:r>
              <a:rPr lang="fr-FR" dirty="0"/>
              <a:t>étude des roches sédimentaires </a:t>
            </a:r>
            <a:endParaRPr lang="fr-FR" dirty="0" smtClean="0"/>
          </a:p>
          <a:p>
            <a:pPr>
              <a:buNone/>
            </a:pPr>
            <a:r>
              <a:rPr lang="fr-FR" dirty="0" smtClean="0"/>
              <a:t>disposées </a:t>
            </a:r>
            <a:r>
              <a:rPr lang="fr-FR" dirty="0"/>
              <a:t>en couches horizontales superposées,</a:t>
            </a:r>
          </a:p>
          <a:p>
            <a:endParaRPr lang="fr-FR"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765175"/>
            <a:ext cx="8480425" cy="5256213"/>
            <a:chOff x="295" y="482"/>
            <a:chExt cx="5342" cy="3311"/>
          </a:xfrm>
        </p:grpSpPr>
        <p:sp>
          <p:nvSpPr>
            <p:cNvPr id="91139" name="Rectangle 3"/>
            <p:cNvSpPr>
              <a:spLocks noChangeArrowheads="1"/>
            </p:cNvSpPr>
            <p:nvPr/>
          </p:nvSpPr>
          <p:spPr bwMode="auto">
            <a:xfrm>
              <a:off x="431" y="981"/>
              <a:ext cx="5191" cy="1238"/>
            </a:xfrm>
            <a:prstGeom prst="rect">
              <a:avLst/>
            </a:prstGeom>
            <a:noFill/>
            <a:ln w="9525">
              <a:noFill/>
              <a:miter lim="800000"/>
              <a:headEnd/>
              <a:tailEnd/>
            </a:ln>
            <a:effectLst/>
          </p:spPr>
          <p:txBody>
            <a:bodyPr wrap="none" anchor="ctr">
              <a:spAutoFit/>
            </a:bodyPr>
            <a:lstStyle/>
            <a:p>
              <a:pPr>
                <a:lnSpc>
                  <a:spcPct val="140000"/>
                </a:lnSpc>
              </a:pPr>
              <a:r>
                <a:rPr lang="fr-FR" sz="2200"/>
                <a:t>Le physicien napolitain Macedonio </a:t>
              </a:r>
              <a:r>
                <a:rPr lang="fr-FR" sz="2200" b="1"/>
                <a:t>Melloni</a:t>
              </a:r>
              <a:r>
                <a:rPr lang="fr-FR" sz="2200"/>
                <a:t> (1853) découvre que </a:t>
              </a:r>
            </a:p>
            <a:p>
              <a:pPr>
                <a:lnSpc>
                  <a:spcPct val="140000"/>
                </a:lnSpc>
              </a:pPr>
              <a:r>
                <a:rPr lang="fr-FR" sz="2200"/>
                <a:t>chaque roche volcanique possède sa propre aimantation. </a:t>
              </a:r>
            </a:p>
            <a:p>
              <a:pPr>
                <a:lnSpc>
                  <a:spcPct val="140000"/>
                </a:lnSpc>
              </a:pPr>
              <a:r>
                <a:rPr lang="fr-FR" sz="2200"/>
                <a:t>L’aimantation a été acquise lors du refroidissement de la lave </a:t>
              </a:r>
            </a:p>
            <a:p>
              <a:pPr>
                <a:lnSpc>
                  <a:spcPct val="140000"/>
                </a:lnSpc>
              </a:pPr>
              <a:r>
                <a:rPr lang="fr-FR" sz="2200"/>
                <a:t>qui enregistre le champ magnétique terrestre de l'époque. </a:t>
              </a:r>
            </a:p>
          </p:txBody>
        </p:sp>
        <p:sp>
          <p:nvSpPr>
            <p:cNvPr id="91140" name="Rectangle 4"/>
            <p:cNvSpPr>
              <a:spLocks noChangeArrowheads="1"/>
            </p:cNvSpPr>
            <p:nvPr/>
          </p:nvSpPr>
          <p:spPr bwMode="auto">
            <a:xfrm>
              <a:off x="703" y="482"/>
              <a:ext cx="4587" cy="288"/>
            </a:xfrm>
            <a:prstGeom prst="rect">
              <a:avLst/>
            </a:prstGeom>
            <a:noFill/>
            <a:ln w="9525">
              <a:noFill/>
              <a:miter lim="800000"/>
              <a:headEnd/>
              <a:tailEnd/>
            </a:ln>
            <a:effectLst/>
          </p:spPr>
          <p:txBody>
            <a:bodyPr wrap="none">
              <a:spAutoFit/>
            </a:bodyPr>
            <a:lstStyle/>
            <a:p>
              <a:r>
                <a:rPr lang="fr-FR" sz="2400" b="1">
                  <a:solidFill>
                    <a:srgbClr val="FF3300"/>
                  </a:solidFill>
                  <a:latin typeface="Comic Sans MS" pitchFamily="66" charset="0"/>
                </a:rPr>
                <a:t>Les laves possèdent une "mémoire magnétique!!!</a:t>
              </a:r>
              <a:r>
                <a:rPr lang="fr-FR" sz="2400" b="1">
                  <a:latin typeface="Comic Sans MS" pitchFamily="66" charset="0"/>
                </a:rPr>
                <a:t> </a:t>
              </a:r>
            </a:p>
          </p:txBody>
        </p:sp>
        <p:sp>
          <p:nvSpPr>
            <p:cNvPr id="91141" name="Rectangle 5"/>
            <p:cNvSpPr>
              <a:spLocks noChangeArrowheads="1"/>
            </p:cNvSpPr>
            <p:nvPr/>
          </p:nvSpPr>
          <p:spPr bwMode="auto">
            <a:xfrm>
              <a:off x="295" y="3045"/>
              <a:ext cx="5342" cy="748"/>
            </a:xfrm>
            <a:prstGeom prst="rect">
              <a:avLst/>
            </a:prstGeom>
            <a:noFill/>
            <a:ln w="9525">
              <a:noFill/>
              <a:miter lim="800000"/>
              <a:headEnd/>
              <a:tailEnd/>
            </a:ln>
            <a:effectLst/>
          </p:spPr>
          <p:txBody>
            <a:bodyPr wrap="none" anchor="ctr">
              <a:spAutoFit/>
            </a:bodyPr>
            <a:lstStyle/>
            <a:p>
              <a:pPr algn="ctr"/>
              <a:r>
                <a:rPr lang="fr-FR" sz="2400" dirty="0">
                  <a:solidFill>
                    <a:srgbClr val="FF6600"/>
                  </a:solidFill>
                  <a:latin typeface="Comic Sans MS" pitchFamily="66" charset="0"/>
                </a:rPr>
                <a:t>on peut déterminer la position des pôles magnétiques pour </a:t>
              </a:r>
            </a:p>
            <a:p>
              <a:pPr algn="ctr"/>
              <a:r>
                <a:rPr lang="fr-FR" sz="2400" dirty="0">
                  <a:solidFill>
                    <a:srgbClr val="FF6600"/>
                  </a:solidFill>
                  <a:latin typeface="Comic Sans MS" pitchFamily="66" charset="0"/>
                </a:rPr>
                <a:t>diverses périodes géologiques à partir de roches dont </a:t>
              </a:r>
            </a:p>
            <a:p>
              <a:pPr algn="ctr"/>
              <a:r>
                <a:rPr lang="fr-FR" sz="2400" dirty="0">
                  <a:solidFill>
                    <a:srgbClr val="FF6600"/>
                  </a:solidFill>
                  <a:latin typeface="Comic Sans MS" pitchFamily="66" charset="0"/>
                </a:rPr>
                <a:t>l'âge est connu </a:t>
              </a:r>
            </a:p>
          </p:txBody>
        </p:sp>
        <p:sp>
          <p:nvSpPr>
            <p:cNvPr id="91142" name="AutoShape 6"/>
            <p:cNvSpPr>
              <a:spLocks noChangeArrowheads="1"/>
            </p:cNvSpPr>
            <p:nvPr/>
          </p:nvSpPr>
          <p:spPr bwMode="auto">
            <a:xfrm>
              <a:off x="2562" y="2341"/>
              <a:ext cx="318" cy="589"/>
            </a:xfrm>
            <a:prstGeom prst="curvedLeftArrow">
              <a:avLst>
                <a:gd name="adj1" fmla="val 37044"/>
                <a:gd name="adj2" fmla="val 74088"/>
                <a:gd name="adj3" fmla="val 33333"/>
              </a:avLst>
            </a:prstGeom>
            <a:solidFill>
              <a:srgbClr val="FF3300"/>
            </a:solidFill>
            <a:ln w="9525">
              <a:solidFill>
                <a:schemeClr val="tx1"/>
              </a:solidFill>
              <a:miter lim="800000"/>
              <a:headEnd/>
              <a:tailEnd/>
            </a:ln>
            <a:effectLst/>
          </p:spPr>
          <p:txBody>
            <a:bodyPr wrap="none" anchor="ctr"/>
            <a:lstStyle/>
            <a:p>
              <a:endParaRPr lang="fr-FR"/>
            </a:p>
          </p:txBody>
        </p:sp>
      </p:grpSp>
      <p:sp>
        <p:nvSpPr>
          <p:cNvPr id="91143" name="Rectangle 7"/>
          <p:cNvSpPr>
            <a:spLocks noChangeArrowheads="1"/>
          </p:cNvSpPr>
          <p:nvPr/>
        </p:nvSpPr>
        <p:spPr bwMode="auto">
          <a:xfrm>
            <a:off x="7092950" y="44450"/>
            <a:ext cx="2074863" cy="366713"/>
          </a:xfrm>
          <a:prstGeom prst="rect">
            <a:avLst/>
          </a:prstGeom>
          <a:noFill/>
          <a:ln w="9525">
            <a:noFill/>
            <a:miter lim="800000"/>
            <a:headEnd/>
            <a:tailEnd/>
          </a:ln>
          <a:effectLst/>
        </p:spPr>
        <p:txBody>
          <a:bodyPr wrap="none" anchor="ctr">
            <a:spAutoFit/>
          </a:bodyPr>
          <a:lstStyle/>
          <a:p>
            <a:r>
              <a:rPr lang="fr-FR" b="1" u="sng">
                <a:solidFill>
                  <a:srgbClr val="FFCC00"/>
                </a:solidFill>
                <a:latin typeface="Comic Sans MS" pitchFamily="66" charset="0"/>
              </a:rPr>
              <a:t>Paléomagnétisme</a:t>
            </a:r>
            <a:r>
              <a:rPr lang="fr-FR" u="sng">
                <a:solidFill>
                  <a:srgbClr val="FFCC00"/>
                </a:solidFill>
                <a:latin typeface="Comic Sans MS" pitchFamily="66" charset="0"/>
              </a:rPr>
              <a:t> </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468313" y="549275"/>
            <a:ext cx="8677275" cy="427038"/>
          </a:xfrm>
          <a:prstGeom prst="rect">
            <a:avLst/>
          </a:prstGeom>
          <a:noFill/>
          <a:ln w="9525">
            <a:noFill/>
            <a:miter lim="800000"/>
            <a:headEnd/>
            <a:tailEnd/>
          </a:ln>
          <a:effectLst/>
        </p:spPr>
        <p:txBody>
          <a:bodyPr wrap="none" anchor="ctr">
            <a:spAutoFit/>
          </a:bodyPr>
          <a:lstStyle/>
          <a:p>
            <a:r>
              <a:rPr lang="fr-FR" sz="2200" u="sng">
                <a:solidFill>
                  <a:srgbClr val="FF3300"/>
                </a:solidFill>
                <a:latin typeface="Comic Sans MS" pitchFamily="66" charset="0"/>
              </a:rPr>
              <a:t>Position du pôle nord magnétique à travers les temps géologique ?</a:t>
            </a:r>
          </a:p>
        </p:txBody>
      </p:sp>
      <p:grpSp>
        <p:nvGrpSpPr>
          <p:cNvPr id="2" name="Group 3"/>
          <p:cNvGrpSpPr>
            <a:grpSpLocks/>
          </p:cNvGrpSpPr>
          <p:nvPr/>
        </p:nvGrpSpPr>
        <p:grpSpPr bwMode="auto">
          <a:xfrm>
            <a:off x="1" y="1557338"/>
            <a:ext cx="8820149" cy="4319587"/>
            <a:chOff x="-45" y="981"/>
            <a:chExt cx="5556" cy="2721"/>
          </a:xfrm>
        </p:grpSpPr>
        <p:pic>
          <p:nvPicPr>
            <p:cNvPr id="93188" name="Picture 4" descr="1"/>
            <p:cNvPicPr>
              <a:picLocks noChangeAspect="1" noChangeArrowheads="1"/>
            </p:cNvPicPr>
            <p:nvPr/>
          </p:nvPicPr>
          <p:blipFill>
            <a:blip r:embed="rId3" cstate="print"/>
            <a:srcRect/>
            <a:stretch>
              <a:fillRect/>
            </a:stretch>
          </p:blipFill>
          <p:spPr bwMode="auto">
            <a:xfrm>
              <a:off x="2790" y="981"/>
              <a:ext cx="2721" cy="2721"/>
            </a:xfrm>
            <a:prstGeom prst="rect">
              <a:avLst/>
            </a:prstGeom>
            <a:noFill/>
            <a:ln w="9525">
              <a:noFill/>
              <a:miter lim="800000"/>
              <a:headEnd/>
              <a:tailEnd/>
            </a:ln>
          </p:spPr>
        </p:pic>
        <p:sp>
          <p:nvSpPr>
            <p:cNvPr id="93189" name="Rectangle 5"/>
            <p:cNvSpPr>
              <a:spLocks noChangeArrowheads="1"/>
            </p:cNvSpPr>
            <p:nvPr/>
          </p:nvSpPr>
          <p:spPr bwMode="auto">
            <a:xfrm>
              <a:off x="102" y="1253"/>
              <a:ext cx="2638" cy="834"/>
            </a:xfrm>
            <a:prstGeom prst="rect">
              <a:avLst/>
            </a:prstGeom>
            <a:noFill/>
            <a:ln w="9525">
              <a:noFill/>
              <a:miter lim="800000"/>
              <a:headEnd/>
              <a:tailEnd/>
            </a:ln>
            <a:effectLst/>
          </p:spPr>
          <p:txBody>
            <a:bodyPr wrap="none" anchor="ctr">
              <a:spAutoFit/>
            </a:bodyPr>
            <a:lstStyle/>
            <a:p>
              <a:r>
                <a:rPr lang="fr-FR" sz="2000" dirty="0">
                  <a:solidFill>
                    <a:srgbClr val="FF3300"/>
                  </a:solidFill>
                </a:rPr>
                <a:t>mesures du paléomagnétisme sur des </a:t>
              </a:r>
            </a:p>
            <a:p>
              <a:r>
                <a:rPr lang="fr-FR" sz="2000" dirty="0">
                  <a:solidFill>
                    <a:srgbClr val="FF3300"/>
                  </a:solidFill>
                </a:rPr>
                <a:t>échantillons datant de l'Éocène au </a:t>
              </a:r>
            </a:p>
            <a:p>
              <a:r>
                <a:rPr lang="fr-FR" sz="2000" dirty="0">
                  <a:solidFill>
                    <a:srgbClr val="FF3300"/>
                  </a:solidFill>
                </a:rPr>
                <a:t>Cambrien, prélevés sur le continent </a:t>
              </a:r>
            </a:p>
            <a:p>
              <a:r>
                <a:rPr lang="fr-FR" sz="2000" dirty="0">
                  <a:solidFill>
                    <a:srgbClr val="FF3300"/>
                  </a:solidFill>
                </a:rPr>
                <a:t>européen </a:t>
              </a:r>
            </a:p>
          </p:txBody>
        </p:sp>
        <p:sp>
          <p:nvSpPr>
            <p:cNvPr id="93190" name="Rectangle 6"/>
            <p:cNvSpPr>
              <a:spLocks noChangeArrowheads="1"/>
            </p:cNvSpPr>
            <p:nvPr/>
          </p:nvSpPr>
          <p:spPr bwMode="auto">
            <a:xfrm>
              <a:off x="-45" y="2205"/>
              <a:ext cx="2793" cy="640"/>
            </a:xfrm>
            <a:prstGeom prst="rect">
              <a:avLst/>
            </a:prstGeom>
            <a:noFill/>
            <a:ln w="9525">
              <a:noFill/>
              <a:miter lim="800000"/>
              <a:headEnd/>
              <a:tailEnd/>
            </a:ln>
            <a:effectLst/>
          </p:spPr>
          <p:txBody>
            <a:bodyPr wrap="none" anchor="ctr">
              <a:spAutoFit/>
            </a:bodyPr>
            <a:lstStyle/>
            <a:p>
              <a:r>
                <a:rPr lang="fr-FR" sz="2000" dirty="0">
                  <a:solidFill>
                    <a:srgbClr val="002060"/>
                  </a:solidFill>
                </a:rPr>
                <a:t>trajectoire établie à partir d'échantillons </a:t>
              </a:r>
            </a:p>
            <a:p>
              <a:r>
                <a:rPr lang="fr-FR" sz="2000" dirty="0">
                  <a:solidFill>
                    <a:srgbClr val="002060"/>
                  </a:solidFill>
                </a:rPr>
                <a:t>datant de l'Éocène au Silurien, prélevés </a:t>
              </a:r>
            </a:p>
            <a:p>
              <a:r>
                <a:rPr lang="fr-FR" sz="2000" dirty="0">
                  <a:solidFill>
                    <a:srgbClr val="002060"/>
                  </a:solidFill>
                </a:rPr>
                <a:t>sur le continent nord-américain </a:t>
              </a:r>
            </a:p>
          </p:txBody>
        </p:sp>
        <p:sp>
          <p:nvSpPr>
            <p:cNvPr id="93191" name="Rectangle 7"/>
            <p:cNvSpPr>
              <a:spLocks noChangeArrowheads="1"/>
            </p:cNvSpPr>
            <p:nvPr/>
          </p:nvSpPr>
          <p:spPr bwMode="auto">
            <a:xfrm>
              <a:off x="-45" y="2925"/>
              <a:ext cx="2793" cy="640"/>
            </a:xfrm>
            <a:prstGeom prst="rect">
              <a:avLst/>
            </a:prstGeom>
            <a:noFill/>
            <a:ln w="9525">
              <a:noFill/>
              <a:miter lim="800000"/>
              <a:headEnd/>
              <a:tailEnd/>
            </a:ln>
            <a:effectLst/>
          </p:spPr>
          <p:txBody>
            <a:bodyPr wrap="none" anchor="ctr">
              <a:spAutoFit/>
            </a:bodyPr>
            <a:lstStyle/>
            <a:p>
              <a:r>
                <a:rPr lang="fr-FR" sz="2000" dirty="0">
                  <a:solidFill>
                    <a:srgbClr val="009900"/>
                  </a:solidFill>
                </a:rPr>
                <a:t>trajectoire établie à partir d'échantillons </a:t>
              </a:r>
            </a:p>
            <a:p>
              <a:r>
                <a:rPr lang="fr-FR" sz="2000" dirty="0">
                  <a:solidFill>
                    <a:srgbClr val="009900"/>
                  </a:solidFill>
                </a:rPr>
                <a:t>datant de l'Éocène au Jurassique, </a:t>
              </a:r>
            </a:p>
            <a:p>
              <a:r>
                <a:rPr lang="fr-FR" sz="2000" dirty="0">
                  <a:solidFill>
                    <a:srgbClr val="009900"/>
                  </a:solidFill>
                </a:rPr>
                <a:t>prélevés en Inde </a:t>
              </a:r>
            </a:p>
          </p:txBody>
        </p:sp>
      </p:grpSp>
      <p:sp>
        <p:nvSpPr>
          <p:cNvPr id="93192" name="Rectangle 8"/>
          <p:cNvSpPr>
            <a:spLocks noChangeArrowheads="1"/>
          </p:cNvSpPr>
          <p:nvPr/>
        </p:nvSpPr>
        <p:spPr bwMode="auto">
          <a:xfrm>
            <a:off x="0" y="6072206"/>
            <a:ext cx="9183411" cy="584775"/>
          </a:xfrm>
          <a:prstGeom prst="rect">
            <a:avLst/>
          </a:prstGeom>
          <a:noFill/>
          <a:ln w="9525">
            <a:noFill/>
            <a:miter lim="800000"/>
            <a:headEnd/>
            <a:tailEnd/>
          </a:ln>
          <a:effectLst/>
        </p:spPr>
        <p:txBody>
          <a:bodyPr wrap="none" anchor="ctr">
            <a:spAutoFit/>
          </a:bodyPr>
          <a:lstStyle/>
          <a:p>
            <a:r>
              <a:rPr lang="fr-FR" sz="1600" b="1" dirty="0"/>
              <a:t>E</a:t>
            </a:r>
            <a:r>
              <a:rPr lang="fr-FR" sz="1600" dirty="0"/>
              <a:t>=Éocène (50 Ma); </a:t>
            </a:r>
            <a:r>
              <a:rPr lang="fr-FR" sz="1600" b="1" dirty="0"/>
              <a:t>J</a:t>
            </a:r>
            <a:r>
              <a:rPr lang="fr-FR" sz="1600" dirty="0"/>
              <a:t>=Jurassique (175 Ma); </a:t>
            </a:r>
            <a:r>
              <a:rPr lang="fr-FR" sz="1600" b="1" dirty="0"/>
              <a:t>T</a:t>
            </a:r>
            <a:r>
              <a:rPr lang="fr-FR" sz="1600" dirty="0"/>
              <a:t>=Trias (225 Ma); </a:t>
            </a:r>
            <a:r>
              <a:rPr lang="fr-FR" sz="1600" b="1" dirty="0"/>
              <a:t>P</a:t>
            </a:r>
            <a:r>
              <a:rPr lang="fr-FR" sz="1600" dirty="0"/>
              <a:t>=Permien (260 Ma); </a:t>
            </a:r>
            <a:r>
              <a:rPr lang="fr-FR" sz="1600" b="1" dirty="0"/>
              <a:t>Ca</a:t>
            </a:r>
            <a:r>
              <a:rPr lang="fr-FR" sz="1600" dirty="0"/>
              <a:t>=Carbonifère (320 Ma</a:t>
            </a:r>
            <a:r>
              <a:rPr lang="fr-FR" sz="1600" dirty="0" smtClean="0"/>
              <a:t>);</a:t>
            </a:r>
          </a:p>
          <a:p>
            <a:r>
              <a:rPr lang="fr-FR" sz="1600" dirty="0" smtClean="0"/>
              <a:t> </a:t>
            </a:r>
            <a:r>
              <a:rPr lang="fr-FR" sz="1600" b="1" dirty="0"/>
              <a:t>S</a:t>
            </a:r>
            <a:r>
              <a:rPr lang="fr-FR" sz="1600" dirty="0"/>
              <a:t>=Silurien (420 Ma); </a:t>
            </a:r>
            <a:r>
              <a:rPr lang="fr-FR" sz="1600" b="1" dirty="0"/>
              <a:t>Cb</a:t>
            </a:r>
            <a:r>
              <a:rPr lang="fr-FR" sz="1600" dirty="0"/>
              <a:t>=Cambrien (530 Ma) </a:t>
            </a:r>
          </a:p>
        </p:txBody>
      </p:sp>
      <p:sp>
        <p:nvSpPr>
          <p:cNvPr id="93193" name="Rectangle 9"/>
          <p:cNvSpPr>
            <a:spLocks noChangeArrowheads="1"/>
          </p:cNvSpPr>
          <p:nvPr/>
        </p:nvSpPr>
        <p:spPr bwMode="auto">
          <a:xfrm>
            <a:off x="7092950" y="44450"/>
            <a:ext cx="2074863" cy="366713"/>
          </a:xfrm>
          <a:prstGeom prst="rect">
            <a:avLst/>
          </a:prstGeom>
          <a:noFill/>
          <a:ln w="9525">
            <a:noFill/>
            <a:miter lim="800000"/>
            <a:headEnd/>
            <a:tailEnd/>
          </a:ln>
          <a:effectLst/>
        </p:spPr>
        <p:txBody>
          <a:bodyPr wrap="none" anchor="ctr">
            <a:spAutoFit/>
          </a:bodyPr>
          <a:lstStyle/>
          <a:p>
            <a:r>
              <a:rPr lang="fr-FR" b="1" u="sng">
                <a:solidFill>
                  <a:srgbClr val="FFCC00"/>
                </a:solidFill>
                <a:latin typeface="Comic Sans MS" pitchFamily="66" charset="0"/>
              </a:rPr>
              <a:t>Paléomagnétisme</a:t>
            </a:r>
            <a:r>
              <a:rPr lang="fr-FR" u="sng">
                <a:solidFill>
                  <a:srgbClr val="FFCC00"/>
                </a:solidFill>
                <a:latin typeface="Comic Sans MS" pitchFamily="66" charset="0"/>
              </a:rPr>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539750" y="1341438"/>
            <a:ext cx="8159750" cy="1096962"/>
          </a:xfrm>
          <a:prstGeom prst="rect">
            <a:avLst/>
          </a:prstGeom>
          <a:noFill/>
          <a:ln w="9525">
            <a:noFill/>
            <a:miter lim="800000"/>
            <a:headEnd/>
            <a:tailEnd/>
          </a:ln>
          <a:effectLst/>
        </p:spPr>
        <p:txBody>
          <a:bodyPr wrap="none" anchor="ctr">
            <a:spAutoFit/>
          </a:bodyPr>
          <a:lstStyle/>
          <a:p>
            <a:pPr marL="342900" indent="-342900">
              <a:buClr>
                <a:srgbClr val="FF3300"/>
              </a:buClr>
              <a:buSzPct val="150000"/>
              <a:buFont typeface="Wingdings" pitchFamily="2" charset="2"/>
              <a:buChar char="§"/>
            </a:pPr>
            <a:r>
              <a:rPr lang="fr-FR" sz="2200"/>
              <a:t>les trois trajectoires ne coïncident pas; il devrait pourtant n'y </a:t>
            </a:r>
          </a:p>
          <a:p>
            <a:pPr marL="342900" indent="-342900">
              <a:buClr>
                <a:srgbClr val="FF3300"/>
              </a:buClr>
              <a:buSzPct val="150000"/>
              <a:buFont typeface="Wingdings" pitchFamily="2" charset="2"/>
              <a:buNone/>
            </a:pPr>
            <a:r>
              <a:rPr lang="fr-FR" sz="2200"/>
              <a:t>avoir qu'une seule trajectoire puisqu'il n'y a qu'un seul pôle nord </a:t>
            </a:r>
          </a:p>
          <a:p>
            <a:pPr marL="342900" indent="-342900">
              <a:buClr>
                <a:srgbClr val="FF3300"/>
              </a:buClr>
              <a:buSzPct val="150000"/>
              <a:buFont typeface="Wingdings" pitchFamily="2" charset="2"/>
              <a:buNone/>
            </a:pPr>
            <a:r>
              <a:rPr lang="fr-FR" sz="2200"/>
              <a:t>magnétique terrestre; </a:t>
            </a:r>
            <a:endParaRPr lang="fr-FR" sz="2200" b="1"/>
          </a:p>
        </p:txBody>
      </p:sp>
      <p:sp>
        <p:nvSpPr>
          <p:cNvPr id="95235" name="Rectangle 3"/>
          <p:cNvSpPr>
            <a:spLocks noChangeArrowheads="1"/>
          </p:cNvSpPr>
          <p:nvPr/>
        </p:nvSpPr>
        <p:spPr bwMode="auto">
          <a:xfrm>
            <a:off x="539750" y="2782888"/>
            <a:ext cx="7489825" cy="762000"/>
          </a:xfrm>
          <a:prstGeom prst="rect">
            <a:avLst/>
          </a:prstGeom>
          <a:noFill/>
          <a:ln w="9525">
            <a:noFill/>
            <a:miter lim="800000"/>
            <a:headEnd/>
            <a:tailEnd/>
          </a:ln>
          <a:effectLst/>
        </p:spPr>
        <p:txBody>
          <a:bodyPr>
            <a:spAutoFit/>
          </a:bodyPr>
          <a:lstStyle/>
          <a:p>
            <a:pPr>
              <a:buClr>
                <a:srgbClr val="FF3300"/>
              </a:buClr>
              <a:buSzPct val="150000"/>
              <a:buFont typeface="Wingdings" pitchFamily="2" charset="2"/>
              <a:buChar char="§"/>
            </a:pPr>
            <a:r>
              <a:rPr lang="fr-FR" sz="2200"/>
              <a:t>plus on recule dans le temps, plus le pôle magnétique </a:t>
            </a:r>
          </a:p>
          <a:p>
            <a:pPr>
              <a:buClr>
                <a:srgbClr val="FF3300"/>
              </a:buClr>
              <a:buSzPct val="150000"/>
              <a:buFont typeface="Wingdings" pitchFamily="2" charset="2"/>
              <a:buNone/>
            </a:pPr>
            <a:r>
              <a:rPr lang="fr-FR" sz="2200"/>
              <a:t>s'éloigne du pôle géographique </a:t>
            </a:r>
          </a:p>
        </p:txBody>
      </p:sp>
      <p:sp>
        <p:nvSpPr>
          <p:cNvPr id="95236" name="Rectangle 4"/>
          <p:cNvSpPr>
            <a:spLocks noChangeArrowheads="1"/>
          </p:cNvSpPr>
          <p:nvPr/>
        </p:nvSpPr>
        <p:spPr bwMode="auto">
          <a:xfrm>
            <a:off x="539750" y="4111625"/>
            <a:ext cx="6364288" cy="396875"/>
          </a:xfrm>
          <a:prstGeom prst="rect">
            <a:avLst/>
          </a:prstGeom>
          <a:noFill/>
          <a:ln w="9525">
            <a:noFill/>
            <a:miter lim="800000"/>
            <a:headEnd/>
            <a:tailEnd/>
          </a:ln>
          <a:effectLst/>
        </p:spPr>
        <p:txBody>
          <a:bodyPr wrap="none" anchor="ctr">
            <a:spAutoFit/>
          </a:bodyPr>
          <a:lstStyle/>
          <a:p>
            <a:pPr>
              <a:buClr>
                <a:srgbClr val="009900"/>
              </a:buClr>
              <a:buFont typeface="Wingdings" pitchFamily="2" charset="2"/>
              <a:buChar char="v"/>
            </a:pPr>
            <a:r>
              <a:rPr lang="fr-FR" sz="2000">
                <a:solidFill>
                  <a:srgbClr val="FF6600"/>
                </a:solidFill>
                <a:latin typeface="Comic Sans MS" pitchFamily="66" charset="0"/>
              </a:rPr>
              <a:t>Il y a eu des dérives continentales plus anciennes, </a:t>
            </a:r>
          </a:p>
        </p:txBody>
      </p:sp>
      <p:sp>
        <p:nvSpPr>
          <p:cNvPr id="95237" name="Rectangle 5"/>
          <p:cNvSpPr>
            <a:spLocks noChangeArrowheads="1"/>
          </p:cNvSpPr>
          <p:nvPr/>
        </p:nvSpPr>
        <p:spPr bwMode="auto">
          <a:xfrm>
            <a:off x="539750" y="4708525"/>
            <a:ext cx="8604250" cy="1616075"/>
          </a:xfrm>
          <a:prstGeom prst="rect">
            <a:avLst/>
          </a:prstGeom>
          <a:noFill/>
          <a:ln w="9525">
            <a:noFill/>
            <a:miter lim="800000"/>
            <a:headEnd/>
            <a:tailEnd/>
          </a:ln>
          <a:effectLst/>
        </p:spPr>
        <p:txBody>
          <a:bodyPr wrap="none" anchor="ctr">
            <a:spAutoFit/>
          </a:bodyPr>
          <a:lstStyle/>
          <a:p>
            <a:pPr>
              <a:buClr>
                <a:srgbClr val="009900"/>
              </a:buClr>
              <a:buFont typeface="Wingdings" pitchFamily="2" charset="2"/>
              <a:buChar char="v"/>
            </a:pPr>
            <a:r>
              <a:rPr lang="fr-FR" sz="2000">
                <a:solidFill>
                  <a:srgbClr val="FF6600"/>
                </a:solidFill>
                <a:latin typeface="Comic Sans MS" pitchFamily="66" charset="0"/>
              </a:rPr>
              <a:t>aujourd'hui, grâce à la théorie de la tectonique des plaques, </a:t>
            </a:r>
          </a:p>
          <a:p>
            <a:r>
              <a:rPr lang="fr-FR" sz="2000">
                <a:solidFill>
                  <a:srgbClr val="FF6600"/>
                </a:solidFill>
                <a:latin typeface="Comic Sans MS" pitchFamily="66" charset="0"/>
              </a:rPr>
              <a:t>On sait que les continents ont bougé tout au long de l'histoire </a:t>
            </a:r>
          </a:p>
          <a:p>
            <a:r>
              <a:rPr lang="fr-FR" sz="2000">
                <a:solidFill>
                  <a:srgbClr val="FF6600"/>
                </a:solidFill>
                <a:latin typeface="Comic Sans MS" pitchFamily="66" charset="0"/>
              </a:rPr>
              <a:t>Géologique, et le </a:t>
            </a:r>
            <a:r>
              <a:rPr lang="fr-FR" sz="2000" u="sng">
                <a:solidFill>
                  <a:srgbClr val="FF6600"/>
                </a:solidFill>
                <a:latin typeface="Comic Sans MS" pitchFamily="66" charset="0"/>
              </a:rPr>
              <a:t>paléomagnétisme est utilisé comme outil de base pour </a:t>
            </a:r>
          </a:p>
          <a:p>
            <a:r>
              <a:rPr lang="fr-FR" sz="2000" u="sng">
                <a:solidFill>
                  <a:srgbClr val="FF6600"/>
                </a:solidFill>
                <a:latin typeface="Comic Sans MS" pitchFamily="66" charset="0"/>
              </a:rPr>
              <a:t>reconstituer la position des continents aux diverses époques </a:t>
            </a:r>
          </a:p>
          <a:p>
            <a:r>
              <a:rPr lang="fr-FR" sz="2000" u="sng">
                <a:solidFill>
                  <a:srgbClr val="FF6600"/>
                </a:solidFill>
                <a:latin typeface="Comic Sans MS" pitchFamily="66" charset="0"/>
              </a:rPr>
              <a:t>géologiques </a:t>
            </a:r>
          </a:p>
        </p:txBody>
      </p:sp>
      <p:sp>
        <p:nvSpPr>
          <p:cNvPr id="95238" name="Line 6"/>
          <p:cNvSpPr>
            <a:spLocks noChangeShapeType="1"/>
          </p:cNvSpPr>
          <p:nvPr/>
        </p:nvSpPr>
        <p:spPr bwMode="auto">
          <a:xfrm>
            <a:off x="684213" y="3860800"/>
            <a:ext cx="7921625" cy="0"/>
          </a:xfrm>
          <a:prstGeom prst="line">
            <a:avLst/>
          </a:prstGeom>
          <a:noFill/>
          <a:ln w="57150" cmpd="thinThick">
            <a:solidFill>
              <a:schemeClr val="tx1"/>
            </a:solidFill>
            <a:round/>
            <a:headEnd/>
            <a:tailEnd/>
          </a:ln>
          <a:effectLst/>
        </p:spPr>
        <p:txBody>
          <a:bodyPr/>
          <a:lstStyle/>
          <a:p>
            <a:endParaRPr lang="fr-FR"/>
          </a:p>
        </p:txBody>
      </p:sp>
      <p:sp>
        <p:nvSpPr>
          <p:cNvPr id="95239" name="Rectangle 7"/>
          <p:cNvSpPr>
            <a:spLocks noChangeArrowheads="1"/>
          </p:cNvSpPr>
          <p:nvPr/>
        </p:nvSpPr>
        <p:spPr bwMode="auto">
          <a:xfrm>
            <a:off x="7092950" y="44450"/>
            <a:ext cx="2074863" cy="366713"/>
          </a:xfrm>
          <a:prstGeom prst="rect">
            <a:avLst/>
          </a:prstGeom>
          <a:noFill/>
          <a:ln w="9525">
            <a:noFill/>
            <a:miter lim="800000"/>
            <a:headEnd/>
            <a:tailEnd/>
          </a:ln>
          <a:effectLst/>
        </p:spPr>
        <p:txBody>
          <a:bodyPr wrap="none" anchor="ctr">
            <a:spAutoFit/>
          </a:bodyPr>
          <a:lstStyle/>
          <a:p>
            <a:r>
              <a:rPr lang="fr-FR" b="1" u="sng">
                <a:solidFill>
                  <a:srgbClr val="FFCC00"/>
                </a:solidFill>
                <a:latin typeface="Comic Sans MS" pitchFamily="66" charset="0"/>
              </a:rPr>
              <a:t>Paléomagnétisme</a:t>
            </a:r>
            <a:r>
              <a:rPr lang="fr-FR" u="sng">
                <a:solidFill>
                  <a:srgbClr val="FFCC00"/>
                </a:solidFill>
                <a:latin typeface="Comic Sans MS" pitchFamily="66" charset="0"/>
              </a:rPr>
              <a:t>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100" b="1" dirty="0" smtClean="0"/>
              <a:t/>
            </a:r>
            <a:br>
              <a:rPr lang="fr-FR" sz="3100" b="1" dirty="0" smtClean="0"/>
            </a:br>
            <a:r>
              <a:rPr lang="fr-FR" sz="3600" b="1" dirty="0" smtClean="0">
                <a:solidFill>
                  <a:srgbClr val="0070C0"/>
                </a:solidFill>
              </a:rPr>
              <a:t>II-PRINCIPES </a:t>
            </a:r>
            <a:r>
              <a:rPr lang="fr-FR" sz="3600" b="1" dirty="0">
                <a:solidFill>
                  <a:srgbClr val="0070C0"/>
                </a:solidFill>
              </a:rPr>
              <a:t>ELEMENTAIRES DE LA THEORIE DE LA TECTONIQUE DES</a:t>
            </a:r>
            <a:r>
              <a:rPr lang="fr-FR" sz="3600" dirty="0">
                <a:solidFill>
                  <a:srgbClr val="0070C0"/>
                </a:solidFill>
              </a:rPr>
              <a:t> </a:t>
            </a:r>
            <a:r>
              <a:rPr lang="fr-FR" sz="3600" b="1" dirty="0">
                <a:solidFill>
                  <a:srgbClr val="0070C0"/>
                </a:solidFill>
              </a:rPr>
              <a:t>PLAQUES</a:t>
            </a:r>
            <a:r>
              <a:rPr lang="fr-FR" dirty="0"/>
              <a:t/>
            </a:r>
            <a:br>
              <a:rPr lang="fr-FR" dirty="0"/>
            </a:br>
            <a:endParaRPr lang="fr-FR" dirty="0"/>
          </a:p>
        </p:txBody>
      </p:sp>
      <p:sp>
        <p:nvSpPr>
          <p:cNvPr id="3" name="Espace réservé du contenu 2"/>
          <p:cNvSpPr>
            <a:spLocks noGrp="1"/>
          </p:cNvSpPr>
          <p:nvPr>
            <p:ph idx="1"/>
          </p:nvPr>
        </p:nvSpPr>
        <p:spPr/>
        <p:txBody>
          <a:bodyPr/>
          <a:lstStyle/>
          <a:p>
            <a:pPr>
              <a:buNone/>
            </a:pPr>
            <a:endParaRPr lang="fr-FR" dirty="0" smtClean="0"/>
          </a:p>
          <a:p>
            <a:pPr>
              <a:buNone/>
            </a:pPr>
            <a:r>
              <a:rPr lang="fr-FR" dirty="0" smtClean="0"/>
              <a:t>Ces </a:t>
            </a:r>
            <a:r>
              <a:rPr lang="fr-FR" dirty="0"/>
              <a:t>principes ont été énoncés par Allègre </a:t>
            </a:r>
            <a:r>
              <a:rPr lang="fr-FR" dirty="0" smtClean="0"/>
              <a:t>en</a:t>
            </a:r>
          </a:p>
          <a:p>
            <a:pPr>
              <a:buNone/>
            </a:pPr>
            <a:r>
              <a:rPr lang="fr-FR" dirty="0" smtClean="0"/>
              <a:t>1979</a:t>
            </a:r>
            <a:r>
              <a:rPr lang="fr-FR" dirty="0"/>
              <a:t> </a:t>
            </a:r>
            <a:r>
              <a:rPr lang="fr-FR" dirty="0" smtClean="0"/>
              <a:t>:</a:t>
            </a:r>
            <a:endParaRPr lang="fr-FR" dirty="0"/>
          </a:p>
          <a:p>
            <a:pPr lvl="0">
              <a:buNone/>
            </a:pPr>
            <a:r>
              <a:rPr lang="fr-FR" dirty="0" smtClean="0"/>
              <a:t>+</a:t>
            </a:r>
            <a:r>
              <a:rPr lang="fr-FR" u="sng" dirty="0" smtClean="0"/>
              <a:t>La </a:t>
            </a:r>
            <a:r>
              <a:rPr lang="fr-FR" u="sng" dirty="0"/>
              <a:t>surface du globe terrestre est constituée de </a:t>
            </a:r>
            <a:endParaRPr lang="fr-FR" u="sng" dirty="0" smtClean="0"/>
          </a:p>
          <a:p>
            <a:pPr lvl="0">
              <a:buNone/>
            </a:pPr>
            <a:r>
              <a:rPr lang="fr-FR" u="sng" dirty="0" smtClean="0"/>
              <a:t>plaques </a:t>
            </a:r>
            <a:r>
              <a:rPr lang="fr-FR" u="sng" dirty="0"/>
              <a:t>lithosphériques</a:t>
            </a:r>
            <a:r>
              <a:rPr lang="fr-FR" dirty="0"/>
              <a:t> ( </a:t>
            </a:r>
            <a:r>
              <a:rPr lang="fr-FR"/>
              <a:t>calottes </a:t>
            </a:r>
            <a:r>
              <a:rPr lang="fr-FR" smtClean="0"/>
              <a:t>sphériques </a:t>
            </a:r>
            <a:endParaRPr lang="fr-FR" dirty="0" smtClean="0"/>
          </a:p>
          <a:p>
            <a:pPr lvl="0">
              <a:buNone/>
            </a:pPr>
            <a:r>
              <a:rPr lang="fr-FR" dirty="0" smtClean="0"/>
              <a:t>plus </a:t>
            </a:r>
            <a:r>
              <a:rPr lang="fr-FR" dirty="0"/>
              <a:t>ou moins rigides de 100km d’épaisseur et </a:t>
            </a:r>
            <a:endParaRPr lang="fr-FR" dirty="0" smtClean="0"/>
          </a:p>
          <a:p>
            <a:pPr lvl="0">
              <a:buNone/>
            </a:pPr>
            <a:r>
              <a:rPr lang="fr-FR" dirty="0" smtClean="0"/>
              <a:t>10.000 </a:t>
            </a:r>
            <a:r>
              <a:rPr lang="fr-FR" dirty="0"/>
              <a:t>à 20.000 km de côté</a:t>
            </a:r>
          </a:p>
          <a:p>
            <a:endParaRPr lang="fr-FR"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tectonique2"/>
          <p:cNvPicPr>
            <a:picLocks noChangeAspect="1" noChangeArrowheads="1"/>
          </p:cNvPicPr>
          <p:nvPr/>
        </p:nvPicPr>
        <p:blipFill>
          <a:blip r:embed="rId3" cstate="print"/>
          <a:srcRect/>
          <a:stretch>
            <a:fillRect/>
          </a:stretch>
        </p:blipFill>
        <p:spPr bwMode="auto">
          <a:xfrm>
            <a:off x="251520" y="260648"/>
            <a:ext cx="8712968" cy="5472608"/>
          </a:xfrm>
          <a:prstGeom prst="rect">
            <a:avLst/>
          </a:prstGeom>
          <a:solidFill>
            <a:schemeClr val="tx2"/>
          </a:solidFill>
          <a:ln w="9525">
            <a:noFill/>
            <a:miter lim="800000"/>
            <a:headEnd/>
            <a:tailEnd/>
          </a:ln>
        </p:spPr>
      </p:pic>
      <p:sp>
        <p:nvSpPr>
          <p:cNvPr id="70660" name="Text Box 5"/>
          <p:cNvSpPr txBox="1">
            <a:spLocks noChangeArrowheads="1"/>
          </p:cNvSpPr>
          <p:nvPr/>
        </p:nvSpPr>
        <p:spPr bwMode="auto">
          <a:xfrm>
            <a:off x="323850" y="5734050"/>
            <a:ext cx="2825750" cy="304800"/>
          </a:xfrm>
          <a:prstGeom prst="rect">
            <a:avLst/>
          </a:prstGeom>
          <a:noFill/>
          <a:ln w="9525">
            <a:noFill/>
            <a:miter lim="800000"/>
            <a:headEnd/>
            <a:tailEnd/>
          </a:ln>
        </p:spPr>
        <p:txBody>
          <a:bodyPr wrap="none">
            <a:spAutoFit/>
          </a:bodyPr>
          <a:lstStyle/>
          <a:p>
            <a:pPr eaLnBrk="0" hangingPunct="0"/>
            <a:r>
              <a:rPr lang="fr-FR" sz="1400">
                <a:latin typeface="Times" pitchFamily="18" charset="0"/>
              </a:rPr>
              <a:t>Source : Kramer, Prentice Hall, 1996</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a:bodyPr>
          <a:lstStyle/>
          <a:p>
            <a:pPr lvl="0"/>
            <a:endParaRPr lang="fr-FR" dirty="0" smtClean="0"/>
          </a:p>
          <a:p>
            <a:pPr lvl="0">
              <a:buNone/>
            </a:pPr>
            <a:r>
              <a:rPr lang="fr-FR" dirty="0" smtClean="0"/>
              <a:t>+</a:t>
            </a:r>
            <a:r>
              <a:rPr lang="fr-FR" u="sng" dirty="0" smtClean="0"/>
              <a:t>Elles </a:t>
            </a:r>
            <a:r>
              <a:rPr lang="fr-FR" u="sng" dirty="0"/>
              <a:t>naissent au niveau des dorsales </a:t>
            </a:r>
            <a:endParaRPr lang="fr-FR" u="sng" dirty="0" smtClean="0"/>
          </a:p>
          <a:p>
            <a:pPr lvl="0">
              <a:buNone/>
            </a:pPr>
            <a:r>
              <a:rPr lang="fr-FR" dirty="0" smtClean="0"/>
              <a:t>océaniques et </a:t>
            </a:r>
            <a:r>
              <a:rPr lang="fr-FR" dirty="0"/>
              <a:t>sont détruites au niveau des </a:t>
            </a:r>
            <a:endParaRPr lang="fr-FR" dirty="0" smtClean="0"/>
          </a:p>
          <a:p>
            <a:pPr lvl="0">
              <a:buNone/>
            </a:pPr>
            <a:r>
              <a:rPr lang="fr-FR" dirty="0" smtClean="0"/>
              <a:t>zones </a:t>
            </a:r>
            <a:r>
              <a:rPr lang="fr-FR" dirty="0"/>
              <a:t>de </a:t>
            </a:r>
            <a:r>
              <a:rPr lang="fr-FR" dirty="0" smtClean="0"/>
              <a:t>subduction </a:t>
            </a:r>
            <a:r>
              <a:rPr lang="fr-FR" dirty="0"/>
              <a:t>(fosses océaniques)</a:t>
            </a:r>
          </a:p>
          <a:p>
            <a:pPr lvl="0">
              <a:buNone/>
            </a:pPr>
            <a:endParaRPr lang="fr-FR" dirty="0" smtClean="0"/>
          </a:p>
          <a:p>
            <a:pPr lvl="0">
              <a:buNone/>
            </a:pPr>
            <a:r>
              <a:rPr lang="fr-FR" dirty="0" smtClean="0"/>
              <a:t>+</a:t>
            </a:r>
            <a:r>
              <a:rPr lang="fr-FR" u="sng" dirty="0" smtClean="0"/>
              <a:t>Elles </a:t>
            </a:r>
            <a:r>
              <a:rPr lang="fr-FR" u="sng" dirty="0"/>
              <a:t>s’écartent sans se déformer </a:t>
            </a:r>
            <a:r>
              <a:rPr lang="fr-FR" dirty="0"/>
              <a:t>et leurs </a:t>
            </a:r>
            <a:endParaRPr lang="fr-FR" dirty="0" smtClean="0"/>
          </a:p>
          <a:p>
            <a:pPr lvl="0">
              <a:buNone/>
            </a:pPr>
            <a:r>
              <a:rPr lang="fr-FR" dirty="0" smtClean="0"/>
              <a:t>mouvements </a:t>
            </a:r>
            <a:r>
              <a:rPr lang="fr-FR" dirty="0"/>
              <a:t>sont régis par les lois de la </a:t>
            </a:r>
            <a:endParaRPr lang="fr-FR" dirty="0" smtClean="0"/>
          </a:p>
          <a:p>
            <a:pPr lvl="0">
              <a:buNone/>
            </a:pPr>
            <a:r>
              <a:rPr lang="fr-FR" dirty="0" smtClean="0"/>
              <a:t>Géométrie </a:t>
            </a:r>
            <a:r>
              <a:rPr lang="fr-FR" dirty="0"/>
              <a:t>des calottes </a:t>
            </a:r>
            <a:r>
              <a:rPr lang="fr-FR" dirty="0" smtClean="0"/>
              <a:t>sphériques</a:t>
            </a:r>
            <a:endParaRPr lang="fr-FR"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lvl="0">
              <a:buNone/>
            </a:pPr>
            <a:r>
              <a:rPr lang="fr-FR" u="sng" dirty="0" smtClean="0"/>
              <a:t>+Les continents se déplacent avec les plaques</a:t>
            </a:r>
          </a:p>
          <a:p>
            <a:pPr lvl="0">
              <a:buNone/>
            </a:pPr>
            <a:endParaRPr lang="fr-FR" u="sng" dirty="0" smtClean="0"/>
          </a:p>
          <a:p>
            <a:pPr lvl="0">
              <a:buNone/>
            </a:pPr>
            <a:r>
              <a:rPr lang="fr-FR" u="sng" dirty="0" smtClean="0"/>
              <a:t>+Les limites des plaques </a:t>
            </a:r>
            <a:r>
              <a:rPr lang="fr-FR" dirty="0" smtClean="0"/>
              <a:t>sont les dorsales, les</a:t>
            </a:r>
          </a:p>
          <a:p>
            <a:pPr lvl="0">
              <a:buNone/>
            </a:pPr>
            <a:r>
              <a:rPr lang="fr-FR" dirty="0" smtClean="0"/>
              <a:t>fosses et les failles </a:t>
            </a:r>
            <a:r>
              <a:rPr lang="fr-FR" dirty="0" err="1" smtClean="0"/>
              <a:t>transformantes</a:t>
            </a:r>
            <a:endParaRPr lang="fr-FR" dirty="0" smtClean="0"/>
          </a:p>
          <a:p>
            <a:pPr>
              <a:buNone/>
            </a:pPr>
            <a:endParaRPr lang="fr-FR" dirty="0" smtClean="0"/>
          </a:p>
          <a:p>
            <a:pPr>
              <a:buNone/>
            </a:pPr>
            <a:r>
              <a:rPr lang="fr-FR" dirty="0" smtClean="0"/>
              <a:t>Le concept de départ est l’idée de </a:t>
            </a:r>
          </a:p>
          <a:p>
            <a:pPr>
              <a:buNone/>
            </a:pPr>
            <a:r>
              <a:rPr lang="fr-FR" dirty="0" smtClean="0"/>
              <a:t>renouvellement des fonds océaniques par un </a:t>
            </a:r>
          </a:p>
          <a:p>
            <a:pPr>
              <a:buNone/>
            </a:pPr>
            <a:r>
              <a:rPr lang="fr-FR" dirty="0" smtClean="0"/>
              <a:t>écartement continuel de part et d’autre</a:t>
            </a:r>
            <a:endParaRPr lang="fr-F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buNone/>
            </a:pPr>
            <a:r>
              <a:rPr lang="fr-FR" dirty="0" smtClean="0"/>
              <a:t>de </a:t>
            </a:r>
            <a:r>
              <a:rPr lang="fr-FR" dirty="0"/>
              <a:t>l’axe des dorsales médio-océaniques et la </a:t>
            </a:r>
            <a:endParaRPr lang="fr-FR" dirty="0" smtClean="0"/>
          </a:p>
          <a:p>
            <a:pPr>
              <a:buNone/>
            </a:pPr>
            <a:r>
              <a:rPr lang="fr-FR" dirty="0" smtClean="0"/>
              <a:t>montée </a:t>
            </a:r>
            <a:r>
              <a:rPr lang="fr-FR" dirty="0"/>
              <a:t>des magmas à partir du manteau.</a:t>
            </a:r>
          </a:p>
          <a:p>
            <a:endParaRPr lang="fr-FR" dirty="0" smtClean="0"/>
          </a:p>
          <a:p>
            <a:pPr>
              <a:buNone/>
            </a:pPr>
            <a:r>
              <a:rPr lang="fr-FR" dirty="0" smtClean="0"/>
              <a:t>Le </a:t>
            </a:r>
            <a:r>
              <a:rPr lang="fr-FR" dirty="0"/>
              <a:t>principe de base est la rigidité des plaques  </a:t>
            </a:r>
            <a:endParaRPr lang="fr-FR" dirty="0" smtClean="0"/>
          </a:p>
          <a:p>
            <a:pPr>
              <a:buNone/>
            </a:pPr>
            <a:r>
              <a:rPr lang="fr-FR" dirty="0" smtClean="0"/>
              <a:t>emboîtement </a:t>
            </a:r>
            <a:r>
              <a:rPr lang="fr-FR" dirty="0"/>
              <a:t>parfait des marges continentales) </a:t>
            </a:r>
            <a:endParaRPr lang="fr-FR" dirty="0" smtClean="0"/>
          </a:p>
          <a:p>
            <a:pPr>
              <a:buNone/>
            </a:pPr>
            <a:r>
              <a:rPr lang="fr-FR" dirty="0" smtClean="0"/>
              <a:t>et </a:t>
            </a:r>
            <a:r>
              <a:rPr lang="fr-FR" dirty="0"/>
              <a:t>leur mobilité sur l’Asthénosphère </a:t>
            </a:r>
            <a:endParaRPr lang="fr-FR" dirty="0" smtClean="0"/>
          </a:p>
          <a:p>
            <a:pPr>
              <a:buNone/>
            </a:pPr>
            <a:r>
              <a:rPr lang="fr-FR" dirty="0" smtClean="0"/>
              <a:t>viscoplastique</a:t>
            </a:r>
            <a:r>
              <a:rPr lang="fr-FR" dirty="0"/>
              <a:t>.</a:t>
            </a:r>
          </a:p>
          <a:p>
            <a:endParaRPr lang="fr-FR"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1619250" y="260350"/>
            <a:ext cx="6192838" cy="3649663"/>
          </a:xfrm>
          <a:prstGeom prst="rect">
            <a:avLst/>
          </a:prstGeom>
          <a:noFill/>
          <a:ln w="9525">
            <a:noFill/>
            <a:miter lim="800000"/>
            <a:headEnd/>
            <a:tailEnd/>
          </a:ln>
        </p:spPr>
      </p:pic>
      <p:sp>
        <p:nvSpPr>
          <p:cNvPr id="5" name="Rectangle 3"/>
          <p:cNvSpPr>
            <a:spLocks noChangeArrowheads="1"/>
          </p:cNvSpPr>
          <p:nvPr/>
        </p:nvSpPr>
        <p:spPr bwMode="auto">
          <a:xfrm>
            <a:off x="214282" y="4071942"/>
            <a:ext cx="8715436" cy="1692771"/>
          </a:xfrm>
          <a:prstGeom prst="rect">
            <a:avLst/>
          </a:prstGeom>
          <a:noFill/>
          <a:ln w="9525">
            <a:noFill/>
            <a:miter lim="800000"/>
            <a:headEnd/>
            <a:tailEnd/>
          </a:ln>
        </p:spPr>
        <p:txBody>
          <a:bodyPr wrap="square" anchor="ctr">
            <a:spAutoFit/>
          </a:bodyPr>
          <a:lstStyle/>
          <a:p>
            <a:r>
              <a:rPr lang="fr-FR" sz="2000" dirty="0" smtClean="0">
                <a:solidFill>
                  <a:srgbClr val="000000"/>
                </a:solidFill>
              </a:rPr>
              <a:t> </a:t>
            </a:r>
            <a:r>
              <a:rPr lang="fr-FR" sz="2600" dirty="0" smtClean="0">
                <a:solidFill>
                  <a:srgbClr val="000000"/>
                </a:solidFill>
              </a:rPr>
              <a:t>Découpage </a:t>
            </a:r>
            <a:r>
              <a:rPr lang="fr-FR" sz="2600" dirty="0">
                <a:solidFill>
                  <a:srgbClr val="000000"/>
                </a:solidFill>
              </a:rPr>
              <a:t>de la lithosphère en </a:t>
            </a:r>
            <a:r>
              <a:rPr lang="fr-FR" sz="2600" u="sng" dirty="0">
                <a:solidFill>
                  <a:srgbClr val="000000"/>
                </a:solidFill>
              </a:rPr>
              <a:t>plaques </a:t>
            </a:r>
            <a:r>
              <a:rPr lang="fr-FR" sz="2600" dirty="0">
                <a:solidFill>
                  <a:srgbClr val="000000"/>
                </a:solidFill>
              </a:rPr>
              <a:t>rigides </a:t>
            </a:r>
            <a:r>
              <a:rPr lang="fr-FR" sz="2600" dirty="0" smtClean="0">
                <a:solidFill>
                  <a:srgbClr val="000000"/>
                </a:solidFill>
              </a:rPr>
              <a:t>qui </a:t>
            </a:r>
            <a:r>
              <a:rPr lang="fr-FR" sz="2600" dirty="0">
                <a:solidFill>
                  <a:srgbClr val="000000"/>
                </a:solidFill>
              </a:rPr>
              <a:t>bougent les unes par rapport aux autres.</a:t>
            </a:r>
          </a:p>
          <a:p>
            <a:r>
              <a:rPr lang="fr-FR" sz="2600" dirty="0" smtClean="0">
                <a:solidFill>
                  <a:srgbClr val="000000"/>
                </a:solidFill>
              </a:rPr>
              <a:t>  Les </a:t>
            </a:r>
            <a:r>
              <a:rPr lang="fr-FR" sz="2600" dirty="0">
                <a:solidFill>
                  <a:srgbClr val="000000"/>
                </a:solidFill>
              </a:rPr>
              <a:t>mouvements se font selon 3 types de </a:t>
            </a:r>
            <a:r>
              <a:rPr lang="fr-FR" sz="2600" dirty="0" smtClean="0">
                <a:solidFill>
                  <a:srgbClr val="000000"/>
                </a:solidFill>
              </a:rPr>
              <a:t>limites : convergente, divergente &amp; </a:t>
            </a:r>
            <a:r>
              <a:rPr lang="fr-FR" sz="2600" dirty="0" err="1" smtClean="0">
                <a:solidFill>
                  <a:srgbClr val="000000"/>
                </a:solidFill>
              </a:rPr>
              <a:t>transformante</a:t>
            </a:r>
            <a:r>
              <a:rPr lang="fr-FR" sz="2600" dirty="0" smtClean="0">
                <a:solidFill>
                  <a:srgbClr val="000000"/>
                </a:solidFill>
              </a:rPr>
              <a:t> </a:t>
            </a:r>
            <a:endParaRPr lang="fr-FR" sz="2600" dirty="0">
              <a:solidFill>
                <a:srgbClr val="000000"/>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rgbClr val="FF0000"/>
                </a:solidFill>
              </a:rPr>
              <a:t>III- EXPANSION OCEANIQUE :</a:t>
            </a:r>
            <a:r>
              <a:rPr lang="fr-FR" dirty="0">
                <a:solidFill>
                  <a:srgbClr val="FF0000"/>
                </a:solidFill>
              </a:rPr>
              <a:t/>
            </a:r>
            <a:br>
              <a:rPr lang="fr-FR" dirty="0">
                <a:solidFill>
                  <a:srgbClr val="FF0000"/>
                </a:solidFill>
              </a:rPr>
            </a:br>
            <a:endParaRPr lang="fr-FR" dirty="0">
              <a:solidFill>
                <a:srgbClr val="FF0000"/>
              </a:solidFill>
            </a:endParaRPr>
          </a:p>
        </p:txBody>
      </p:sp>
      <p:sp>
        <p:nvSpPr>
          <p:cNvPr id="3" name="Espace réservé du contenu 2"/>
          <p:cNvSpPr>
            <a:spLocks noGrp="1"/>
          </p:cNvSpPr>
          <p:nvPr>
            <p:ph idx="1"/>
          </p:nvPr>
        </p:nvSpPr>
        <p:spPr>
          <a:xfrm>
            <a:off x="457200" y="1124744"/>
            <a:ext cx="8229600" cy="5001419"/>
          </a:xfrm>
        </p:spPr>
        <p:txBody>
          <a:bodyPr/>
          <a:lstStyle/>
          <a:p>
            <a:endParaRPr lang="fr-FR" dirty="0" smtClean="0"/>
          </a:p>
          <a:p>
            <a:pPr>
              <a:buNone/>
            </a:pPr>
            <a:r>
              <a:rPr lang="fr-FR" dirty="0" smtClean="0">
                <a:solidFill>
                  <a:srgbClr val="0070C0"/>
                </a:solidFill>
              </a:rPr>
              <a:t>La </a:t>
            </a:r>
            <a:r>
              <a:rPr lang="fr-FR" dirty="0">
                <a:solidFill>
                  <a:srgbClr val="0070C0"/>
                </a:solidFill>
              </a:rPr>
              <a:t>répartition des séismes </a:t>
            </a:r>
            <a:r>
              <a:rPr lang="fr-FR" dirty="0"/>
              <a:t>(tremblements de </a:t>
            </a:r>
            <a:endParaRPr lang="fr-FR" dirty="0" smtClean="0"/>
          </a:p>
          <a:p>
            <a:pPr>
              <a:buNone/>
            </a:pPr>
            <a:r>
              <a:rPr lang="fr-FR" dirty="0" smtClean="0"/>
              <a:t>terre</a:t>
            </a:r>
            <a:r>
              <a:rPr lang="fr-FR" dirty="0"/>
              <a:t>) et </a:t>
            </a:r>
            <a:r>
              <a:rPr lang="fr-FR" dirty="0">
                <a:solidFill>
                  <a:srgbClr val="0070C0"/>
                </a:solidFill>
              </a:rPr>
              <a:t>des éruptions volcaniques </a:t>
            </a:r>
            <a:r>
              <a:rPr lang="fr-FR" dirty="0"/>
              <a:t>sur le globe </a:t>
            </a:r>
            <a:endParaRPr lang="fr-FR" dirty="0" smtClean="0"/>
          </a:p>
          <a:p>
            <a:pPr>
              <a:buNone/>
            </a:pPr>
            <a:r>
              <a:rPr lang="fr-FR" dirty="0" smtClean="0"/>
              <a:t>terrestre </a:t>
            </a:r>
            <a:r>
              <a:rPr lang="fr-FR" dirty="0"/>
              <a:t>montre que </a:t>
            </a:r>
            <a:r>
              <a:rPr lang="fr-FR" b="1" dirty="0"/>
              <a:t>cette distribution n’est </a:t>
            </a:r>
            <a:endParaRPr lang="fr-FR" b="1" dirty="0" smtClean="0"/>
          </a:p>
          <a:p>
            <a:pPr>
              <a:buNone/>
            </a:pPr>
            <a:r>
              <a:rPr lang="fr-FR" b="1" dirty="0" smtClean="0"/>
              <a:t>pas </a:t>
            </a:r>
            <a:r>
              <a:rPr lang="fr-FR" b="1" dirty="0"/>
              <a:t>aléatoire</a:t>
            </a:r>
            <a:r>
              <a:rPr lang="fr-FR" dirty="0"/>
              <a:t> mais dessine des zones de forte </a:t>
            </a:r>
            <a:endParaRPr lang="fr-FR" dirty="0" smtClean="0"/>
          </a:p>
          <a:p>
            <a:pPr>
              <a:buNone/>
            </a:pPr>
            <a:r>
              <a:rPr lang="fr-FR" dirty="0" smtClean="0"/>
              <a:t>activité </a:t>
            </a:r>
            <a:r>
              <a:rPr lang="fr-FR" dirty="0"/>
              <a:t>tectonique et de flux thermique élevé.</a:t>
            </a:r>
          </a:p>
          <a:p>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lnSpcReduction="10000"/>
          </a:bodyPr>
          <a:lstStyle/>
          <a:p>
            <a:endParaRPr lang="fr-FR" dirty="0" smtClean="0"/>
          </a:p>
          <a:p>
            <a:pPr>
              <a:buNone/>
            </a:pPr>
            <a:r>
              <a:rPr lang="fr-FR" dirty="0" smtClean="0"/>
              <a:t>-</a:t>
            </a:r>
            <a:r>
              <a:rPr lang="fr-FR" dirty="0"/>
              <a:t>La </a:t>
            </a:r>
            <a:r>
              <a:rPr lang="fr-FR" dirty="0" smtClean="0"/>
              <a:t>Paléontologie: </a:t>
            </a:r>
            <a:r>
              <a:rPr lang="fr-FR" dirty="0"/>
              <a:t>étude des anciens êtres </a:t>
            </a:r>
            <a:endParaRPr lang="fr-FR" dirty="0" smtClean="0"/>
          </a:p>
          <a:p>
            <a:pPr>
              <a:buNone/>
            </a:pPr>
            <a:r>
              <a:rPr lang="fr-FR" dirty="0" smtClean="0"/>
              <a:t>vivants </a:t>
            </a:r>
            <a:r>
              <a:rPr lang="fr-FR" dirty="0"/>
              <a:t>et de leurs traces d'activités (les fossiles).</a:t>
            </a:r>
          </a:p>
          <a:p>
            <a:pPr>
              <a:buNone/>
            </a:pPr>
            <a:r>
              <a:rPr lang="fr-FR" dirty="0"/>
              <a:t>-La Géologie </a:t>
            </a:r>
            <a:r>
              <a:rPr lang="fr-FR" dirty="0" smtClean="0"/>
              <a:t>structurale: </a:t>
            </a:r>
            <a:r>
              <a:rPr lang="fr-FR" dirty="0"/>
              <a:t>étude des </a:t>
            </a:r>
            <a:endParaRPr lang="fr-FR" dirty="0" smtClean="0"/>
          </a:p>
          <a:p>
            <a:pPr>
              <a:buNone/>
            </a:pPr>
            <a:r>
              <a:rPr lang="fr-FR" dirty="0" smtClean="0"/>
              <a:t>déformations </a:t>
            </a:r>
            <a:r>
              <a:rPr lang="fr-FR" dirty="0"/>
              <a:t>des matériaux de l'écorce </a:t>
            </a:r>
            <a:endParaRPr lang="fr-FR" dirty="0" smtClean="0"/>
          </a:p>
          <a:p>
            <a:pPr>
              <a:buNone/>
            </a:pPr>
            <a:r>
              <a:rPr lang="fr-FR" dirty="0" smtClean="0"/>
              <a:t>terrestre (plis</a:t>
            </a:r>
            <a:r>
              <a:rPr lang="fr-FR" dirty="0"/>
              <a:t>, failles, mouvements tectoniques </a:t>
            </a:r>
            <a:endParaRPr lang="fr-FR" dirty="0" smtClean="0"/>
          </a:p>
          <a:p>
            <a:pPr>
              <a:buNone/>
            </a:pPr>
            <a:r>
              <a:rPr lang="fr-FR" dirty="0" smtClean="0"/>
              <a:t>des </a:t>
            </a:r>
            <a:r>
              <a:rPr lang="fr-FR" dirty="0"/>
              <a:t>continents et des </a:t>
            </a:r>
            <a:r>
              <a:rPr lang="fr-FR" dirty="0" smtClean="0"/>
              <a:t>océans)</a:t>
            </a:r>
            <a:endParaRPr lang="fr-FR" dirty="0"/>
          </a:p>
          <a:p>
            <a:pPr>
              <a:buNone/>
            </a:pPr>
            <a:r>
              <a:rPr lang="fr-FR" dirty="0"/>
              <a:t>-</a:t>
            </a:r>
            <a:r>
              <a:rPr lang="fr-FR" dirty="0" smtClean="0"/>
              <a:t>L'Hydrogéologie: </a:t>
            </a:r>
            <a:r>
              <a:rPr lang="fr-FR" dirty="0"/>
              <a:t>étude des </a:t>
            </a:r>
            <a:r>
              <a:rPr lang="fr-FR" dirty="0" smtClean="0"/>
              <a:t>réservoirs </a:t>
            </a:r>
          </a:p>
          <a:p>
            <a:pPr>
              <a:buNone/>
            </a:pPr>
            <a:r>
              <a:rPr lang="fr-FR" dirty="0" smtClean="0"/>
              <a:t>aquifères, de l’ </a:t>
            </a:r>
            <a:r>
              <a:rPr lang="fr-FR" dirty="0"/>
              <a:t>hydrodynamisme </a:t>
            </a:r>
            <a:r>
              <a:rPr lang="fr-FR" dirty="0" smtClean="0"/>
              <a:t>et de la  </a:t>
            </a:r>
            <a:r>
              <a:rPr lang="fr-FR" dirty="0"/>
              <a:t>chimie </a:t>
            </a:r>
            <a:endParaRPr lang="fr-FR" dirty="0" smtClean="0"/>
          </a:p>
          <a:p>
            <a:pPr>
              <a:buNone/>
            </a:pPr>
            <a:r>
              <a:rPr lang="fr-FR" dirty="0" smtClean="0"/>
              <a:t>des </a:t>
            </a:r>
            <a:r>
              <a:rPr lang="fr-FR" dirty="0"/>
              <a:t>eaux</a:t>
            </a:r>
          </a:p>
          <a:p>
            <a:endParaRPr lang="fr-FR"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rcRect/>
          <a:stretch>
            <a:fillRect/>
          </a:stretch>
        </p:blipFill>
        <p:spPr bwMode="auto">
          <a:xfrm>
            <a:off x="214282" y="642918"/>
            <a:ext cx="8532000" cy="583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lstStyle/>
          <a:p>
            <a:endParaRPr lang="fr-FR" dirty="0" smtClean="0"/>
          </a:p>
          <a:p>
            <a:pPr>
              <a:buNone/>
            </a:pPr>
            <a:r>
              <a:rPr lang="fr-FR" dirty="0" smtClean="0">
                <a:solidFill>
                  <a:srgbClr val="0070C0"/>
                </a:solidFill>
              </a:rPr>
              <a:t>Ces </a:t>
            </a:r>
            <a:r>
              <a:rPr lang="fr-FR" dirty="0">
                <a:solidFill>
                  <a:srgbClr val="0070C0"/>
                </a:solidFill>
              </a:rPr>
              <a:t>zones étroites où sont concentrées les </a:t>
            </a:r>
            <a:endParaRPr lang="fr-FR" dirty="0" smtClean="0">
              <a:solidFill>
                <a:srgbClr val="0070C0"/>
              </a:solidFill>
            </a:endParaRPr>
          </a:p>
          <a:p>
            <a:pPr>
              <a:buNone/>
            </a:pPr>
            <a:r>
              <a:rPr lang="fr-FR" dirty="0" smtClean="0">
                <a:solidFill>
                  <a:srgbClr val="0070C0"/>
                </a:solidFill>
              </a:rPr>
              <a:t>déformations </a:t>
            </a:r>
            <a:r>
              <a:rPr lang="fr-FR" dirty="0">
                <a:solidFill>
                  <a:srgbClr val="0070C0"/>
                </a:solidFill>
              </a:rPr>
              <a:t>correspondent à </a:t>
            </a:r>
            <a:r>
              <a:rPr lang="fr-FR" b="1" dirty="0">
                <a:solidFill>
                  <a:srgbClr val="0070C0"/>
                </a:solidFill>
              </a:rPr>
              <a:t>des limites de </a:t>
            </a:r>
            <a:endParaRPr lang="fr-FR" b="1" dirty="0" smtClean="0">
              <a:solidFill>
                <a:srgbClr val="0070C0"/>
              </a:solidFill>
            </a:endParaRPr>
          </a:p>
          <a:p>
            <a:pPr>
              <a:buNone/>
            </a:pPr>
            <a:r>
              <a:rPr lang="fr-FR" b="1" dirty="0" smtClean="0">
                <a:solidFill>
                  <a:srgbClr val="0070C0"/>
                </a:solidFill>
              </a:rPr>
              <a:t>plaques </a:t>
            </a:r>
            <a:r>
              <a:rPr lang="fr-FR" b="1" dirty="0">
                <a:solidFill>
                  <a:srgbClr val="0070C0"/>
                </a:solidFill>
              </a:rPr>
              <a:t>lithosphériques</a:t>
            </a:r>
            <a:r>
              <a:rPr lang="fr-FR" dirty="0">
                <a:solidFill>
                  <a:srgbClr val="0070C0"/>
                </a:solidFill>
              </a:rPr>
              <a:t> :</a:t>
            </a:r>
          </a:p>
          <a:p>
            <a:pPr lvl="0"/>
            <a:endParaRPr lang="fr-FR" dirty="0" smtClean="0"/>
          </a:p>
          <a:p>
            <a:pPr lvl="0">
              <a:buNone/>
            </a:pPr>
            <a:r>
              <a:rPr lang="fr-FR" dirty="0" smtClean="0"/>
              <a:t>- </a:t>
            </a:r>
            <a:r>
              <a:rPr lang="fr-FR" dirty="0" smtClean="0">
                <a:solidFill>
                  <a:srgbClr val="FF0000"/>
                </a:solidFill>
              </a:rPr>
              <a:t>de </a:t>
            </a:r>
            <a:r>
              <a:rPr lang="fr-FR" dirty="0">
                <a:solidFill>
                  <a:srgbClr val="FF0000"/>
                </a:solidFill>
              </a:rPr>
              <a:t>grandes fissures médio océaniques </a:t>
            </a:r>
            <a:r>
              <a:rPr lang="fr-FR" dirty="0"/>
              <a:t>où se </a:t>
            </a:r>
            <a:endParaRPr lang="fr-FR" dirty="0" smtClean="0"/>
          </a:p>
          <a:p>
            <a:pPr lvl="0">
              <a:buNone/>
            </a:pPr>
            <a:r>
              <a:rPr lang="fr-FR" dirty="0" smtClean="0"/>
              <a:t>dissipe </a:t>
            </a:r>
            <a:r>
              <a:rPr lang="fr-FR" dirty="0"/>
              <a:t>la chaleur interne de la Terre </a:t>
            </a:r>
            <a:r>
              <a:rPr lang="fr-FR" dirty="0" smtClean="0"/>
              <a:t> avec une</a:t>
            </a:r>
            <a:endParaRPr lang="fr-FR" dirty="0"/>
          </a:p>
          <a:p>
            <a:endParaRPr lang="fr-FR"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lstStyle/>
          <a:p>
            <a:endParaRPr lang="fr-FR" dirty="0" smtClean="0"/>
          </a:p>
          <a:p>
            <a:pPr>
              <a:buNone/>
            </a:pPr>
            <a:r>
              <a:rPr lang="fr-FR" dirty="0" smtClean="0"/>
              <a:t>divergence des plaques, volcanisme et faible </a:t>
            </a:r>
          </a:p>
          <a:p>
            <a:pPr>
              <a:buNone/>
            </a:pPr>
            <a:r>
              <a:rPr lang="fr-FR" dirty="0" smtClean="0"/>
              <a:t>sismicité superficielle due aux failles </a:t>
            </a:r>
          </a:p>
          <a:p>
            <a:pPr>
              <a:buNone/>
            </a:pPr>
            <a:r>
              <a:rPr lang="fr-FR" dirty="0" err="1" smtClean="0"/>
              <a:t>transformantes</a:t>
            </a:r>
            <a:r>
              <a:rPr lang="fr-FR" dirty="0" smtClean="0"/>
              <a:t> ;</a:t>
            </a:r>
          </a:p>
          <a:p>
            <a:endParaRPr lang="fr-FR" dirty="0" smtClean="0"/>
          </a:p>
          <a:p>
            <a:pPr>
              <a:buNone/>
            </a:pPr>
            <a:r>
              <a:rPr lang="fr-FR" dirty="0" smtClean="0"/>
              <a:t>+ </a:t>
            </a:r>
            <a:r>
              <a:rPr lang="fr-FR" dirty="0" smtClean="0">
                <a:solidFill>
                  <a:srgbClr val="FF0000"/>
                </a:solidFill>
              </a:rPr>
              <a:t>des cordillères continentales </a:t>
            </a:r>
            <a:r>
              <a:rPr lang="fr-FR" dirty="0" smtClean="0"/>
              <a:t>à très forte </a:t>
            </a:r>
          </a:p>
          <a:p>
            <a:pPr>
              <a:buNone/>
            </a:pPr>
            <a:r>
              <a:rPr lang="fr-FR" dirty="0" smtClean="0"/>
              <a:t>sismicité d’origine profonde (100 Km )</a:t>
            </a:r>
            <a:endParaRPr lang="fr-FR"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lstStyle/>
          <a:p>
            <a:pPr lvl="0">
              <a:buNone/>
            </a:pPr>
            <a:endParaRPr lang="fr-FR" dirty="0" smtClean="0"/>
          </a:p>
          <a:p>
            <a:pPr lvl="0">
              <a:buNone/>
            </a:pPr>
            <a:endParaRPr lang="fr-FR" dirty="0" smtClean="0"/>
          </a:p>
          <a:p>
            <a:pPr lvl="0">
              <a:buNone/>
            </a:pPr>
            <a:r>
              <a:rPr lang="fr-FR" dirty="0" smtClean="0"/>
              <a:t>due </a:t>
            </a:r>
            <a:r>
              <a:rPr lang="fr-FR" dirty="0"/>
              <a:t>à la subduction et volcanisme où </a:t>
            </a:r>
            <a:r>
              <a:rPr lang="fr-FR" dirty="0" smtClean="0"/>
              <a:t>les </a:t>
            </a:r>
          </a:p>
          <a:p>
            <a:pPr lvl="0">
              <a:buNone/>
            </a:pPr>
            <a:r>
              <a:rPr lang="fr-FR" dirty="0" smtClean="0"/>
              <a:t>plaques </a:t>
            </a:r>
            <a:r>
              <a:rPr lang="fr-FR" dirty="0"/>
              <a:t>se rencontrent, avec soit la disparition </a:t>
            </a:r>
            <a:endParaRPr lang="fr-FR" dirty="0" smtClean="0"/>
          </a:p>
          <a:p>
            <a:pPr lvl="0">
              <a:buNone/>
            </a:pPr>
            <a:r>
              <a:rPr lang="fr-FR" dirty="0" smtClean="0"/>
              <a:t>de </a:t>
            </a:r>
            <a:r>
              <a:rPr lang="fr-FR" dirty="0"/>
              <a:t>la plus lourde dans l’asthénosphère, soit la </a:t>
            </a:r>
            <a:endParaRPr lang="fr-FR" dirty="0" smtClean="0"/>
          </a:p>
          <a:p>
            <a:pPr lvl="0">
              <a:buNone/>
            </a:pPr>
            <a:r>
              <a:rPr lang="fr-FR" dirty="0" smtClean="0"/>
              <a:t>collision </a:t>
            </a:r>
            <a:r>
              <a:rPr lang="fr-FR" dirty="0"/>
              <a:t>des deux plaques de même </a:t>
            </a:r>
            <a:r>
              <a:rPr lang="fr-FR" dirty="0" smtClean="0"/>
              <a:t>densité.  </a:t>
            </a:r>
            <a:endParaRPr lang="fr-FR" dirty="0"/>
          </a:p>
          <a:p>
            <a:endParaRPr lang="fr-FR"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52736"/>
            <a:ext cx="8229600" cy="5073427"/>
          </a:xfrm>
        </p:spPr>
        <p:txBody>
          <a:bodyPr/>
          <a:lstStyle/>
          <a:p>
            <a:endParaRPr lang="fr-FR" dirty="0" smtClean="0"/>
          </a:p>
          <a:p>
            <a:pPr>
              <a:buNone/>
            </a:pPr>
            <a:r>
              <a:rPr lang="fr-FR" dirty="0" smtClean="0"/>
              <a:t>Le dragage des fonds océaniques ( mission </a:t>
            </a:r>
          </a:p>
          <a:p>
            <a:pPr>
              <a:buNone/>
            </a:pPr>
            <a:r>
              <a:rPr lang="fr-FR" dirty="0" smtClean="0"/>
              <a:t>FAMOUS) a révélé que :</a:t>
            </a:r>
          </a:p>
          <a:p>
            <a:pPr lvl="0">
              <a:buFontTx/>
              <a:buChar char="-"/>
            </a:pPr>
            <a:r>
              <a:rPr lang="fr-FR" dirty="0" smtClean="0">
                <a:solidFill>
                  <a:srgbClr val="FF0000"/>
                </a:solidFill>
              </a:rPr>
              <a:t>le plancher de l’océan Atlantique </a:t>
            </a:r>
            <a:r>
              <a:rPr lang="fr-FR" dirty="0" smtClean="0"/>
              <a:t>est </a:t>
            </a:r>
          </a:p>
          <a:p>
            <a:pPr lvl="0">
              <a:buNone/>
            </a:pPr>
            <a:r>
              <a:rPr lang="fr-FR" dirty="0" smtClean="0"/>
              <a:t>essentiellement basaltique, </a:t>
            </a:r>
          </a:p>
          <a:p>
            <a:pPr lvl="0">
              <a:buNone/>
            </a:pPr>
            <a:r>
              <a:rPr lang="fr-FR" dirty="0" smtClean="0"/>
              <a:t>- </a:t>
            </a:r>
            <a:r>
              <a:rPr lang="fr-FR" dirty="0" smtClean="0">
                <a:solidFill>
                  <a:srgbClr val="FF0000"/>
                </a:solidFill>
              </a:rPr>
              <a:t>les dépôts sédimentaires les plus anciens </a:t>
            </a:r>
            <a:r>
              <a:rPr lang="fr-FR" dirty="0" smtClean="0"/>
              <a:t>sont </a:t>
            </a:r>
          </a:p>
          <a:p>
            <a:pPr lvl="0">
              <a:buNone/>
            </a:pPr>
            <a:r>
              <a:rPr lang="fr-FR" dirty="0" smtClean="0"/>
              <a:t>plutôt situés en bordure des continents que </a:t>
            </a:r>
          </a:p>
          <a:p>
            <a:pPr lvl="0">
              <a:buNone/>
            </a:pPr>
            <a:r>
              <a:rPr lang="fr-FR" dirty="0" smtClean="0"/>
              <a:t>dans les fonds océaniques</a:t>
            </a:r>
          </a:p>
          <a:p>
            <a:endParaRPr lang="fr-FR"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normAutofit/>
          </a:bodyPr>
          <a:lstStyle/>
          <a:p>
            <a:pPr lvl="0">
              <a:buFontTx/>
              <a:buChar char="-"/>
            </a:pPr>
            <a:r>
              <a:rPr lang="fr-FR" dirty="0" smtClean="0"/>
              <a:t>le </a:t>
            </a:r>
            <a:r>
              <a:rPr lang="fr-FR" dirty="0"/>
              <a:t>milieu de l’Atlantique présente </a:t>
            </a:r>
            <a:r>
              <a:rPr lang="fr-FR" dirty="0">
                <a:solidFill>
                  <a:srgbClr val="FF0000"/>
                </a:solidFill>
              </a:rPr>
              <a:t>plutôt </a:t>
            </a:r>
            <a:r>
              <a:rPr lang="fr-FR" dirty="0" smtClean="0">
                <a:solidFill>
                  <a:srgbClr val="FF0000"/>
                </a:solidFill>
              </a:rPr>
              <a:t>une</a:t>
            </a:r>
          </a:p>
          <a:p>
            <a:pPr lvl="0">
              <a:buNone/>
            </a:pPr>
            <a:r>
              <a:rPr lang="fr-FR" dirty="0" smtClean="0">
                <a:solidFill>
                  <a:srgbClr val="FF0000"/>
                </a:solidFill>
              </a:rPr>
              <a:t>dorsale</a:t>
            </a:r>
            <a:r>
              <a:rPr lang="fr-FR" dirty="0" smtClean="0"/>
              <a:t> </a:t>
            </a:r>
            <a:r>
              <a:rPr lang="fr-FR" dirty="0"/>
              <a:t>qu’une plaine abyssale </a:t>
            </a:r>
          </a:p>
          <a:p>
            <a:endParaRPr lang="fr-FR" dirty="0" smtClean="0"/>
          </a:p>
          <a:p>
            <a:pPr>
              <a:buFontTx/>
              <a:buChar char="-"/>
            </a:pPr>
            <a:r>
              <a:rPr lang="fr-FR" dirty="0" smtClean="0"/>
              <a:t>D’autre part un levé magnétique transversal </a:t>
            </a:r>
          </a:p>
          <a:p>
            <a:pPr>
              <a:buNone/>
            </a:pPr>
            <a:r>
              <a:rPr lang="fr-FR" dirty="0" smtClean="0"/>
              <a:t>met en évidence </a:t>
            </a:r>
            <a:r>
              <a:rPr lang="fr-FR" dirty="0" smtClean="0">
                <a:solidFill>
                  <a:srgbClr val="FF0000"/>
                </a:solidFill>
              </a:rPr>
              <a:t>des anomalies magnétiques </a:t>
            </a:r>
          </a:p>
          <a:p>
            <a:pPr>
              <a:buNone/>
            </a:pPr>
            <a:r>
              <a:rPr lang="fr-FR" dirty="0" smtClean="0">
                <a:solidFill>
                  <a:srgbClr val="FF0000"/>
                </a:solidFill>
              </a:rPr>
              <a:t>symétriques </a:t>
            </a:r>
            <a:r>
              <a:rPr lang="fr-FR" dirty="0" smtClean="0"/>
              <a:t>de part et d’autre de l’axe de la </a:t>
            </a:r>
          </a:p>
          <a:p>
            <a:pPr>
              <a:buNone/>
            </a:pPr>
            <a:r>
              <a:rPr lang="fr-FR" dirty="0" smtClean="0"/>
              <a:t>dorsale médio atlantique.</a:t>
            </a:r>
          </a:p>
          <a:p>
            <a:endParaRPr lang="fr-FR"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635896" y="116632"/>
            <a:ext cx="5328000" cy="6563084"/>
          </a:xfrm>
          <a:prstGeom prst="rect">
            <a:avLst/>
          </a:prstGeom>
        </p:spPr>
      </p:pic>
      <p:sp>
        <p:nvSpPr>
          <p:cNvPr id="5" name="Rectangle 4"/>
          <p:cNvSpPr/>
          <p:nvPr/>
        </p:nvSpPr>
        <p:spPr>
          <a:xfrm>
            <a:off x="20770" y="260648"/>
            <a:ext cx="3615126" cy="5693866"/>
          </a:xfrm>
          <a:prstGeom prst="rect">
            <a:avLst/>
          </a:prstGeom>
        </p:spPr>
        <p:txBody>
          <a:bodyPr wrap="square">
            <a:spAutoFit/>
          </a:bodyPr>
          <a:lstStyle/>
          <a:p>
            <a:pPr lvl="0">
              <a:buFontTx/>
              <a:buChar char="-"/>
            </a:pPr>
            <a:r>
              <a:rPr lang="fr-FR" sz="2800" dirty="0"/>
              <a:t>le milieu de l’Atlantique présente </a:t>
            </a:r>
            <a:r>
              <a:rPr lang="fr-FR" sz="2800" dirty="0">
                <a:solidFill>
                  <a:srgbClr val="FF0000"/>
                </a:solidFill>
              </a:rPr>
              <a:t>plutôt </a:t>
            </a:r>
            <a:r>
              <a:rPr lang="fr-FR" sz="2800" dirty="0" smtClean="0">
                <a:solidFill>
                  <a:srgbClr val="FF0000"/>
                </a:solidFill>
              </a:rPr>
              <a:t>une dorsale</a:t>
            </a:r>
            <a:r>
              <a:rPr lang="fr-FR" sz="2800" dirty="0" smtClean="0"/>
              <a:t> </a:t>
            </a:r>
            <a:r>
              <a:rPr lang="fr-FR" sz="2800" dirty="0"/>
              <a:t>qu’une plaine abyssale </a:t>
            </a:r>
          </a:p>
          <a:p>
            <a:endParaRPr lang="fr-FR" sz="2800" dirty="0"/>
          </a:p>
          <a:p>
            <a:pPr>
              <a:buFontTx/>
              <a:buChar char="-"/>
            </a:pPr>
            <a:r>
              <a:rPr lang="fr-FR" sz="2800" dirty="0"/>
              <a:t>D’autre part un levé magnétique transversal </a:t>
            </a:r>
          </a:p>
          <a:p>
            <a:pPr>
              <a:buNone/>
            </a:pPr>
            <a:r>
              <a:rPr lang="fr-FR" sz="2800" dirty="0"/>
              <a:t>met en évidence </a:t>
            </a:r>
            <a:r>
              <a:rPr lang="fr-FR" sz="2800" dirty="0">
                <a:solidFill>
                  <a:srgbClr val="FF0000"/>
                </a:solidFill>
              </a:rPr>
              <a:t>des anomalies magnétiques </a:t>
            </a:r>
          </a:p>
          <a:p>
            <a:pPr>
              <a:buNone/>
            </a:pPr>
            <a:r>
              <a:rPr lang="fr-FR" sz="2800" dirty="0">
                <a:solidFill>
                  <a:srgbClr val="FF0000"/>
                </a:solidFill>
              </a:rPr>
              <a:t>symétriques </a:t>
            </a:r>
            <a:r>
              <a:rPr lang="fr-FR" sz="2800" dirty="0"/>
              <a:t>de part et d’autre de l’axe de la </a:t>
            </a:r>
          </a:p>
          <a:p>
            <a:pPr>
              <a:buNone/>
            </a:pPr>
            <a:r>
              <a:rPr lang="fr-FR" sz="2800" dirty="0"/>
              <a:t>dorsale médio atlantique.</a:t>
            </a:r>
          </a:p>
        </p:txBody>
      </p:sp>
    </p:spTree>
    <p:extLst>
      <p:ext uri="{BB962C8B-B14F-4D97-AF65-F5344CB8AC3E}">
        <p14:creationId xmlns:p14="http://schemas.microsoft.com/office/powerpoint/2010/main" val="458434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 y="332656"/>
            <a:ext cx="2267745" cy="3139321"/>
          </a:xfrm>
          <a:prstGeom prst="rect">
            <a:avLst/>
          </a:prstGeom>
          <a:noFill/>
        </p:spPr>
        <p:txBody>
          <a:bodyPr wrap="square" rtlCol="0">
            <a:spAutoFit/>
          </a:bodyPr>
          <a:lstStyle/>
          <a:p>
            <a:r>
              <a:rPr lang="fr-FR" dirty="0" smtClean="0"/>
              <a:t>La vitesse d’expansion des fonds océaniques calculés à partir de la distance des anomalies magnétiques à la dorsale(d’après Allegre,1983). On constate que cette vitesse varie d’ un océan à un autre</a:t>
            </a:r>
            <a:endParaRPr lang="fr-FR" dirty="0"/>
          </a:p>
        </p:txBody>
      </p:sp>
      <p:pic>
        <p:nvPicPr>
          <p:cNvPr id="4" name="Image 3"/>
          <p:cNvPicPr>
            <a:picLocks noChangeAspect="1"/>
          </p:cNvPicPr>
          <p:nvPr/>
        </p:nvPicPr>
        <p:blipFill>
          <a:blip r:embed="rId2"/>
          <a:stretch>
            <a:fillRect/>
          </a:stretch>
        </p:blipFill>
        <p:spPr>
          <a:xfrm>
            <a:off x="2051720" y="-2115616"/>
            <a:ext cx="7318232" cy="8172000"/>
          </a:xfrm>
          <a:prstGeom prst="rect">
            <a:avLst/>
          </a:prstGeom>
        </p:spPr>
      </p:pic>
    </p:spTree>
    <p:extLst>
      <p:ext uri="{BB962C8B-B14F-4D97-AF65-F5344CB8AC3E}">
        <p14:creationId xmlns:p14="http://schemas.microsoft.com/office/powerpoint/2010/main" val="85676065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99792" y="188640"/>
            <a:ext cx="5665694" cy="6588000"/>
          </a:xfrm>
          <a:prstGeom prst="rect">
            <a:avLst/>
          </a:prstGeom>
        </p:spPr>
      </p:pic>
      <p:sp>
        <p:nvSpPr>
          <p:cNvPr id="3" name="ZoneTexte 2"/>
          <p:cNvSpPr txBox="1"/>
          <p:nvPr/>
        </p:nvSpPr>
        <p:spPr>
          <a:xfrm rot="-2760000">
            <a:off x="3822505" y="3032169"/>
            <a:ext cx="2804037" cy="338554"/>
          </a:xfrm>
          <a:prstGeom prst="rect">
            <a:avLst/>
          </a:prstGeom>
          <a:noFill/>
        </p:spPr>
        <p:txBody>
          <a:bodyPr wrap="none" rtlCol="0">
            <a:spAutoFit/>
          </a:bodyPr>
          <a:lstStyle/>
          <a:p>
            <a:r>
              <a:rPr lang="fr-FR" sz="1600" dirty="0" smtClean="0"/>
              <a:t>Dorsale Est pacifique 4,5 cm/an</a:t>
            </a:r>
            <a:endParaRPr lang="fr-FR" sz="1600" dirty="0"/>
          </a:p>
        </p:txBody>
      </p:sp>
      <p:sp>
        <p:nvSpPr>
          <p:cNvPr id="4" name="ZoneTexte 3"/>
          <p:cNvSpPr txBox="1"/>
          <p:nvPr/>
        </p:nvSpPr>
        <p:spPr>
          <a:xfrm rot="-2160000">
            <a:off x="4615210" y="3313363"/>
            <a:ext cx="2849498" cy="338554"/>
          </a:xfrm>
          <a:prstGeom prst="rect">
            <a:avLst/>
          </a:prstGeom>
          <a:noFill/>
        </p:spPr>
        <p:txBody>
          <a:bodyPr wrap="none" rtlCol="0">
            <a:spAutoFit/>
          </a:bodyPr>
          <a:lstStyle/>
          <a:p>
            <a:r>
              <a:rPr lang="fr-FR" sz="1600" dirty="0" smtClean="0"/>
              <a:t>Dorsale de juan de </a:t>
            </a:r>
            <a:r>
              <a:rPr lang="fr-FR" sz="1600" dirty="0" err="1" smtClean="0"/>
              <a:t>Fuca</a:t>
            </a:r>
            <a:r>
              <a:rPr lang="fr-FR" sz="1600" dirty="0" smtClean="0"/>
              <a:t> 3cm/an</a:t>
            </a:r>
            <a:endParaRPr lang="fr-FR" sz="1600" dirty="0"/>
          </a:p>
        </p:txBody>
      </p:sp>
      <p:sp>
        <p:nvSpPr>
          <p:cNvPr id="5" name="ZoneTexte 4"/>
          <p:cNvSpPr txBox="1"/>
          <p:nvPr/>
        </p:nvSpPr>
        <p:spPr>
          <a:xfrm rot="-1680000">
            <a:off x="5085657" y="3717630"/>
            <a:ext cx="3008901" cy="338554"/>
          </a:xfrm>
          <a:prstGeom prst="rect">
            <a:avLst/>
          </a:prstGeom>
          <a:noFill/>
        </p:spPr>
        <p:txBody>
          <a:bodyPr wrap="none" rtlCol="0">
            <a:spAutoFit/>
          </a:bodyPr>
          <a:lstStyle/>
          <a:p>
            <a:r>
              <a:rPr lang="fr-FR" sz="1600" dirty="0" smtClean="0"/>
              <a:t>Dorsale atlantique moyen 1cm/an</a:t>
            </a:r>
            <a:endParaRPr lang="fr-FR" sz="1600" dirty="0"/>
          </a:p>
        </p:txBody>
      </p:sp>
      <p:sp>
        <p:nvSpPr>
          <p:cNvPr id="6" name="ZoneTexte 5"/>
          <p:cNvSpPr txBox="1"/>
          <p:nvPr/>
        </p:nvSpPr>
        <p:spPr>
          <a:xfrm rot="-1260000">
            <a:off x="5524519" y="4285713"/>
            <a:ext cx="2663678" cy="369332"/>
          </a:xfrm>
          <a:prstGeom prst="rect">
            <a:avLst/>
          </a:prstGeom>
          <a:noFill/>
        </p:spPr>
        <p:txBody>
          <a:bodyPr wrap="none" rtlCol="0">
            <a:spAutoFit/>
          </a:bodyPr>
          <a:lstStyle/>
          <a:p>
            <a:r>
              <a:rPr lang="fr-FR" dirty="0" smtClean="0"/>
              <a:t>Dorsale </a:t>
            </a:r>
            <a:r>
              <a:rPr lang="fr-FR" dirty="0" err="1" smtClean="0"/>
              <a:t>Reykjones</a:t>
            </a:r>
            <a:r>
              <a:rPr lang="fr-FR" dirty="0" smtClean="0"/>
              <a:t> 1cm/an</a:t>
            </a:r>
            <a:endParaRPr lang="fr-FR" dirty="0"/>
          </a:p>
        </p:txBody>
      </p:sp>
      <p:sp>
        <p:nvSpPr>
          <p:cNvPr id="7" name="ZoneTexte 6"/>
          <p:cNvSpPr txBox="1"/>
          <p:nvPr/>
        </p:nvSpPr>
        <p:spPr>
          <a:xfrm rot="-5400000">
            <a:off x="895852" y="3079516"/>
            <a:ext cx="3414781" cy="369332"/>
          </a:xfrm>
          <a:prstGeom prst="rect">
            <a:avLst/>
          </a:prstGeom>
          <a:noFill/>
        </p:spPr>
        <p:txBody>
          <a:bodyPr wrap="none" rtlCol="0">
            <a:spAutoFit/>
          </a:bodyPr>
          <a:lstStyle/>
          <a:p>
            <a:r>
              <a:rPr lang="fr-FR" dirty="0" smtClean="0"/>
              <a:t>Distance à l’ axe de la dorsale (km)</a:t>
            </a:r>
            <a:endParaRPr lang="fr-FR" dirty="0"/>
          </a:p>
        </p:txBody>
      </p:sp>
    </p:spTree>
    <p:extLst>
      <p:ext uri="{BB962C8B-B14F-4D97-AF65-F5344CB8AC3E}">
        <p14:creationId xmlns:p14="http://schemas.microsoft.com/office/powerpoint/2010/main" val="15926984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9512" y="1484784"/>
            <a:ext cx="8676000" cy="3369689"/>
          </a:xfrm>
          <a:prstGeom prst="rect">
            <a:avLst/>
          </a:prstGeom>
        </p:spPr>
      </p:pic>
      <p:sp>
        <p:nvSpPr>
          <p:cNvPr id="3" name="ZoneTexte 2"/>
          <p:cNvSpPr txBox="1"/>
          <p:nvPr/>
        </p:nvSpPr>
        <p:spPr>
          <a:xfrm>
            <a:off x="179512" y="476672"/>
            <a:ext cx="8964488" cy="461665"/>
          </a:xfrm>
          <a:prstGeom prst="rect">
            <a:avLst/>
          </a:prstGeom>
          <a:noFill/>
        </p:spPr>
        <p:txBody>
          <a:bodyPr wrap="square" rtlCol="0">
            <a:spAutoFit/>
          </a:bodyPr>
          <a:lstStyle/>
          <a:p>
            <a:r>
              <a:rPr lang="fr-FR" sz="2400" dirty="0" smtClean="0">
                <a:solidFill>
                  <a:srgbClr val="FF0000"/>
                </a:solidFill>
              </a:rPr>
              <a:t>Principaux phénomènes en relation avec la tectonique des plaques</a:t>
            </a:r>
            <a:endParaRPr lang="fr-FR" sz="2400" dirty="0">
              <a:solidFill>
                <a:srgbClr val="FF0000"/>
              </a:solidFill>
            </a:endParaRPr>
          </a:p>
        </p:txBody>
      </p:sp>
    </p:spTree>
    <p:extLst>
      <p:ext uri="{BB962C8B-B14F-4D97-AF65-F5344CB8AC3E}">
        <p14:creationId xmlns:p14="http://schemas.microsoft.com/office/powerpoint/2010/main" val="278097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rmAutofit/>
          </a:bodyPr>
          <a:lstStyle/>
          <a:p>
            <a:endParaRPr lang="fr-FR" dirty="0" smtClean="0"/>
          </a:p>
          <a:p>
            <a:pPr>
              <a:buNone/>
            </a:pPr>
            <a:r>
              <a:rPr lang="fr-FR" dirty="0" smtClean="0"/>
              <a:t>-</a:t>
            </a:r>
            <a:r>
              <a:rPr lang="fr-FR" dirty="0"/>
              <a:t>La </a:t>
            </a:r>
            <a:r>
              <a:rPr lang="fr-FR" dirty="0" smtClean="0"/>
              <a:t>Métallogénie: </a:t>
            </a:r>
            <a:r>
              <a:rPr lang="fr-FR" dirty="0"/>
              <a:t>étude des gîtes et gisements </a:t>
            </a:r>
            <a:endParaRPr lang="fr-FR" dirty="0" smtClean="0"/>
          </a:p>
          <a:p>
            <a:pPr>
              <a:buNone/>
            </a:pPr>
            <a:r>
              <a:rPr lang="fr-FR" dirty="0" smtClean="0"/>
              <a:t>de </a:t>
            </a:r>
            <a:r>
              <a:rPr lang="fr-FR" dirty="0"/>
              <a:t>substances utiles</a:t>
            </a:r>
          </a:p>
          <a:p>
            <a:pPr>
              <a:buNone/>
            </a:pPr>
            <a:r>
              <a:rPr lang="fr-FR" dirty="0"/>
              <a:t>-La </a:t>
            </a:r>
            <a:r>
              <a:rPr lang="fr-FR" dirty="0" smtClean="0"/>
              <a:t>Pétrologie: </a:t>
            </a:r>
            <a:r>
              <a:rPr lang="fr-FR" dirty="0"/>
              <a:t>étude génétique et géochimique </a:t>
            </a:r>
            <a:endParaRPr lang="fr-FR" dirty="0" smtClean="0"/>
          </a:p>
          <a:p>
            <a:pPr>
              <a:buNone/>
            </a:pPr>
            <a:r>
              <a:rPr lang="fr-FR" dirty="0" smtClean="0"/>
              <a:t>des </a:t>
            </a:r>
            <a:r>
              <a:rPr lang="fr-FR" dirty="0"/>
              <a:t>roches</a:t>
            </a:r>
          </a:p>
          <a:p>
            <a:pPr>
              <a:buNone/>
            </a:pPr>
            <a:r>
              <a:rPr lang="fr-FR" dirty="0"/>
              <a:t>-La Géologie appliquée qui regroupe la </a:t>
            </a:r>
            <a:endParaRPr lang="fr-FR" dirty="0" smtClean="0"/>
          </a:p>
          <a:p>
            <a:pPr>
              <a:buNone/>
            </a:pPr>
            <a:r>
              <a:rPr lang="fr-FR" dirty="0" smtClean="0"/>
              <a:t>Géophysique</a:t>
            </a:r>
            <a:r>
              <a:rPr lang="fr-FR" dirty="0"/>
              <a:t>, la Géochimie, la Géothermie, la </a:t>
            </a:r>
            <a:endParaRPr lang="fr-FR" dirty="0" smtClean="0"/>
          </a:p>
          <a:p>
            <a:pPr>
              <a:buNone/>
            </a:pPr>
            <a:r>
              <a:rPr lang="fr-FR" dirty="0" smtClean="0"/>
              <a:t>Géotechnique</a:t>
            </a:r>
            <a:r>
              <a:rPr lang="fr-FR" dirty="0"/>
              <a:t>, la cosmochimie, </a:t>
            </a:r>
            <a:r>
              <a:rPr lang="fr-FR" dirty="0" smtClean="0"/>
              <a:t>La pédologie,</a:t>
            </a:r>
            <a:endParaRPr lang="fr-FR" dirty="0"/>
          </a:p>
          <a:p>
            <a:endParaRPr lang="fr-FR"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hmed Yacouba Liboré\Desktop\GéodMaradi\MP Navigator EX\2011_05_06\IMG_0011.jpg"/>
          <p:cNvPicPr>
            <a:picLocks noChangeAspect="1" noChangeArrowheads="1"/>
          </p:cNvPicPr>
          <p:nvPr/>
        </p:nvPicPr>
        <p:blipFill>
          <a:blip r:embed="rId2" cstate="print"/>
          <a:srcRect/>
          <a:stretch>
            <a:fillRect/>
          </a:stretch>
        </p:blipFill>
        <p:spPr bwMode="auto">
          <a:xfrm rot="5400000">
            <a:off x="1349897" y="-1017237"/>
            <a:ext cx="6264693" cy="8964489"/>
          </a:xfrm>
          <a:prstGeom prst="rect">
            <a:avLst/>
          </a:prstGeom>
          <a:noFill/>
        </p:spPr>
      </p:pic>
    </p:spTree>
    <p:extLst>
      <p:ext uri="{BB962C8B-B14F-4D97-AF65-F5344CB8AC3E}">
        <p14:creationId xmlns:p14="http://schemas.microsoft.com/office/powerpoint/2010/main" val="10844371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63143"/>
            <a:ext cx="9036496" cy="1938992"/>
          </a:xfrm>
          <a:prstGeom prst="rect">
            <a:avLst/>
          </a:prstGeom>
        </p:spPr>
        <p:txBody>
          <a:bodyPr wrap="square">
            <a:spAutoFit/>
          </a:bodyPr>
          <a:lstStyle/>
          <a:p>
            <a:r>
              <a:rPr lang="fr-FR" sz="2000" dirty="0" smtClean="0"/>
              <a:t>A. Les </a:t>
            </a:r>
            <a:r>
              <a:rPr lang="fr-FR" sz="2000" dirty="0"/>
              <a:t>zones où l’ intensité mesurée du champs est sup à la valeur théorique sont dites zones d’ anomalies </a:t>
            </a:r>
            <a:r>
              <a:rPr lang="fr-FR" sz="2000" dirty="0" smtClean="0"/>
              <a:t>positives, celle où elle est in</a:t>
            </a:r>
            <a:r>
              <a:rPr lang="fr-FR" sz="2000" dirty="0" smtClean="0">
                <a:solidFill>
                  <a:srgbClr val="000000"/>
                </a:solidFill>
                <a:latin typeface="Calibri" panose="020F0502020204030204" pitchFamily="34" charset="0"/>
              </a:rPr>
              <a:t>ferieur </a:t>
            </a:r>
            <a:r>
              <a:rPr lang="fr-FR" sz="2000" dirty="0">
                <a:solidFill>
                  <a:srgbClr val="000000"/>
                </a:solidFill>
                <a:latin typeface="Calibri" panose="020F0502020204030204" pitchFamily="34" charset="0"/>
              </a:rPr>
              <a:t>zones d' anomalies </a:t>
            </a:r>
            <a:r>
              <a:rPr lang="fr-FR" sz="2000" dirty="0" smtClean="0">
                <a:solidFill>
                  <a:srgbClr val="000000"/>
                </a:solidFill>
                <a:latin typeface="Calibri" panose="020F0502020204030204" pitchFamily="34" charset="0"/>
              </a:rPr>
              <a:t>négatives</a:t>
            </a:r>
            <a:endParaRPr lang="fr-FR" sz="2000" dirty="0">
              <a:solidFill>
                <a:srgbClr val="000000"/>
              </a:solidFill>
              <a:latin typeface="Calibri" panose="020F0502020204030204" pitchFamily="34" charset="0"/>
            </a:endParaRPr>
          </a:p>
          <a:p>
            <a:r>
              <a:rPr lang="fr-FR" sz="2000" dirty="0" err="1" smtClean="0">
                <a:solidFill>
                  <a:srgbClr val="000000"/>
                </a:solidFill>
                <a:latin typeface="Calibri" panose="020F0502020204030204" pitchFamily="34" charset="0"/>
              </a:rPr>
              <a:t>B.Interprétation</a:t>
            </a:r>
            <a:r>
              <a:rPr lang="fr-FR" sz="2000" dirty="0" smtClean="0">
                <a:solidFill>
                  <a:srgbClr val="000000"/>
                </a:solidFill>
                <a:latin typeface="Calibri" panose="020F0502020204030204" pitchFamily="34" charset="0"/>
              </a:rPr>
              <a:t> </a:t>
            </a:r>
            <a:r>
              <a:rPr lang="fr-FR" sz="2000" dirty="0">
                <a:solidFill>
                  <a:srgbClr val="000000"/>
                </a:solidFill>
                <a:latin typeface="Calibri" panose="020F0502020204030204" pitchFamily="34" charset="0"/>
              </a:rPr>
              <a:t>de la courbe: l' intensité mesurée est la </a:t>
            </a:r>
            <a:r>
              <a:rPr lang="fr-FR" sz="2000" dirty="0" smtClean="0">
                <a:solidFill>
                  <a:srgbClr val="000000"/>
                </a:solidFill>
                <a:latin typeface="Calibri" panose="020F0502020204030204" pitchFamily="34" charset="0"/>
              </a:rPr>
              <a:t>résultante </a:t>
            </a:r>
            <a:r>
              <a:rPr lang="fr-FR" sz="2000" dirty="0">
                <a:solidFill>
                  <a:srgbClr val="000000"/>
                </a:solidFill>
                <a:latin typeface="Calibri" panose="020F0502020204030204" pitchFamily="34" charset="0"/>
              </a:rPr>
              <a:t>de l' intensité de champs terrestre global et de celle du champs lié à l' aimantation du basalte des fonds </a:t>
            </a:r>
            <a:r>
              <a:rPr lang="fr-FR" sz="2000" dirty="0" smtClean="0">
                <a:solidFill>
                  <a:srgbClr val="000000"/>
                </a:solidFill>
                <a:latin typeface="Calibri" panose="020F0502020204030204" pitchFamily="34" charset="0"/>
              </a:rPr>
              <a:t>océaniques</a:t>
            </a:r>
            <a:endParaRPr lang="fr-FR" sz="2000" dirty="0">
              <a:solidFill>
                <a:srgbClr val="000000"/>
              </a:solidFill>
              <a:latin typeface="Calibri" panose="020F0502020204030204" pitchFamily="34" charset="0"/>
            </a:endParaRPr>
          </a:p>
        </p:txBody>
      </p:sp>
      <p:pic>
        <p:nvPicPr>
          <p:cNvPr id="3" name="Image 2"/>
          <p:cNvPicPr>
            <a:picLocks noChangeAspect="1"/>
          </p:cNvPicPr>
          <p:nvPr/>
        </p:nvPicPr>
        <p:blipFill>
          <a:blip r:embed="rId2"/>
          <a:stretch>
            <a:fillRect/>
          </a:stretch>
        </p:blipFill>
        <p:spPr>
          <a:xfrm>
            <a:off x="2195736" y="-315416"/>
            <a:ext cx="5165968" cy="5400000"/>
          </a:xfrm>
          <a:prstGeom prst="rect">
            <a:avLst/>
          </a:prstGeom>
        </p:spPr>
      </p:pic>
    </p:spTree>
    <p:extLst>
      <p:ext uri="{BB962C8B-B14F-4D97-AF65-F5344CB8AC3E}">
        <p14:creationId xmlns:p14="http://schemas.microsoft.com/office/powerpoint/2010/main" val="127911670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hmed Yacouba Liboré\Desktop\GéodMaradi\MP Navigator EX\2011_05_06\IMG_0011.jpg"/>
          <p:cNvPicPr>
            <a:picLocks noChangeAspect="1" noChangeArrowheads="1"/>
          </p:cNvPicPr>
          <p:nvPr/>
        </p:nvPicPr>
        <p:blipFill>
          <a:blip r:embed="rId2" cstate="print"/>
          <a:srcRect/>
          <a:stretch>
            <a:fillRect/>
          </a:stretch>
        </p:blipFill>
        <p:spPr bwMode="auto">
          <a:xfrm rot="5400000">
            <a:off x="1349897" y="-1017237"/>
            <a:ext cx="6264693" cy="8964489"/>
          </a:xfrm>
          <a:prstGeom prst="rect">
            <a:avLst/>
          </a:prstGeom>
          <a:noFill/>
        </p:spPr>
      </p:pic>
    </p:spTree>
    <p:extLst>
      <p:ext uri="{BB962C8B-B14F-4D97-AF65-F5344CB8AC3E}">
        <p14:creationId xmlns:p14="http://schemas.microsoft.com/office/powerpoint/2010/main" val="91996256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minou\Documents\autresphotoscrouteoceanique\arccontin.JPG"/>
          <p:cNvPicPr>
            <a:picLocks noChangeAspect="1" noChangeArrowheads="1"/>
          </p:cNvPicPr>
          <p:nvPr/>
        </p:nvPicPr>
        <p:blipFill>
          <a:blip r:embed="rId2"/>
          <a:srcRect/>
          <a:stretch>
            <a:fillRect/>
          </a:stretch>
        </p:blipFill>
        <p:spPr bwMode="auto">
          <a:xfrm>
            <a:off x="2509020" y="1556792"/>
            <a:ext cx="6625167" cy="4860000"/>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buNone/>
            </a:pPr>
            <a:r>
              <a:rPr lang="fr-FR" dirty="0" smtClean="0"/>
              <a:t>L’étude </a:t>
            </a:r>
            <a:r>
              <a:rPr lang="fr-FR" dirty="0"/>
              <a:t>de ces anomalies montre qu’elles </a:t>
            </a:r>
            <a:endParaRPr lang="fr-FR" dirty="0" smtClean="0"/>
          </a:p>
          <a:p>
            <a:pPr>
              <a:buNone/>
            </a:pPr>
            <a:r>
              <a:rPr lang="fr-FR" dirty="0" smtClean="0"/>
              <a:t>correspondent </a:t>
            </a:r>
            <a:r>
              <a:rPr lang="fr-FR" dirty="0"/>
              <a:t>à </a:t>
            </a:r>
            <a:r>
              <a:rPr lang="fr-FR" dirty="0">
                <a:solidFill>
                  <a:srgbClr val="FF0000"/>
                </a:solidFill>
              </a:rPr>
              <a:t>des bandes alternées de </a:t>
            </a:r>
            <a:endParaRPr lang="fr-FR" dirty="0" smtClean="0">
              <a:solidFill>
                <a:srgbClr val="FF0000"/>
              </a:solidFill>
            </a:endParaRPr>
          </a:p>
          <a:p>
            <a:pPr>
              <a:buNone/>
            </a:pPr>
            <a:r>
              <a:rPr lang="fr-FR" dirty="0" smtClean="0">
                <a:solidFill>
                  <a:srgbClr val="FF0000"/>
                </a:solidFill>
              </a:rPr>
              <a:t>basaltes </a:t>
            </a:r>
            <a:r>
              <a:rPr lang="fr-FR" dirty="0"/>
              <a:t>dont le magnétisme est supérieur ou </a:t>
            </a:r>
            <a:endParaRPr lang="fr-FR" dirty="0" smtClean="0"/>
          </a:p>
          <a:p>
            <a:pPr>
              <a:buNone/>
            </a:pPr>
            <a:r>
              <a:rPr lang="fr-FR" dirty="0" smtClean="0"/>
              <a:t>inférieur </a:t>
            </a:r>
            <a:r>
              <a:rPr lang="fr-FR" dirty="0"/>
              <a:t>au champ magnétique terrestre moyen </a:t>
            </a:r>
            <a:endParaRPr lang="fr-FR" dirty="0" smtClean="0"/>
          </a:p>
          <a:p>
            <a:pPr>
              <a:buNone/>
            </a:pPr>
            <a:r>
              <a:rPr lang="fr-FR" dirty="0" smtClean="0"/>
              <a:t>actuel</a:t>
            </a:r>
            <a:r>
              <a:rPr lang="fr-FR" dirty="0"/>
              <a:t>.</a:t>
            </a:r>
          </a:p>
          <a:p>
            <a:r>
              <a:rPr lang="fr-FR" dirty="0"/>
              <a:t> </a:t>
            </a:r>
          </a:p>
          <a:p>
            <a:endParaRPr lang="fr-FR"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rmAutofit/>
          </a:bodyPr>
          <a:lstStyle/>
          <a:p>
            <a:r>
              <a:rPr lang="fr-FR" u="sng" dirty="0"/>
              <a:t>Conséquences </a:t>
            </a:r>
            <a:r>
              <a:rPr lang="fr-FR" dirty="0"/>
              <a:t>: </a:t>
            </a:r>
          </a:p>
          <a:p>
            <a:pPr lvl="0">
              <a:buFontTx/>
              <a:buChar char="-"/>
            </a:pPr>
            <a:r>
              <a:rPr lang="fr-FR" dirty="0" smtClean="0">
                <a:solidFill>
                  <a:srgbClr val="FF0000"/>
                </a:solidFill>
              </a:rPr>
              <a:t>du </a:t>
            </a:r>
            <a:r>
              <a:rPr lang="fr-FR" dirty="0">
                <a:solidFill>
                  <a:srgbClr val="FF0000"/>
                </a:solidFill>
              </a:rPr>
              <a:t>basalte est produit </a:t>
            </a:r>
            <a:r>
              <a:rPr lang="fr-FR" dirty="0"/>
              <a:t>continuellement au </a:t>
            </a:r>
            <a:endParaRPr lang="fr-FR" dirty="0" smtClean="0"/>
          </a:p>
          <a:p>
            <a:pPr lvl="0">
              <a:buNone/>
            </a:pPr>
            <a:r>
              <a:rPr lang="fr-FR" dirty="0" smtClean="0"/>
              <a:t>centre </a:t>
            </a:r>
            <a:r>
              <a:rPr lang="fr-FR" dirty="0"/>
              <a:t>de la dorsale, le plus ancien étant scindé </a:t>
            </a:r>
            <a:endParaRPr lang="fr-FR" dirty="0" smtClean="0"/>
          </a:p>
          <a:p>
            <a:pPr lvl="0">
              <a:buNone/>
            </a:pPr>
            <a:r>
              <a:rPr lang="fr-FR" dirty="0" smtClean="0"/>
              <a:t>en </a:t>
            </a:r>
            <a:r>
              <a:rPr lang="fr-FR" dirty="0"/>
              <a:t>deux blocs et repoussé vers les côtes</a:t>
            </a:r>
          </a:p>
          <a:p>
            <a:pPr lvl="0">
              <a:buFontTx/>
              <a:buChar char="-"/>
            </a:pPr>
            <a:r>
              <a:rPr lang="fr-FR" dirty="0" smtClean="0">
                <a:solidFill>
                  <a:srgbClr val="FF0000"/>
                </a:solidFill>
              </a:rPr>
              <a:t>la </a:t>
            </a:r>
            <a:r>
              <a:rPr lang="fr-FR" dirty="0">
                <a:solidFill>
                  <a:srgbClr val="FF0000"/>
                </a:solidFill>
              </a:rPr>
              <a:t>vitesse d’expansion </a:t>
            </a:r>
            <a:r>
              <a:rPr lang="fr-FR" dirty="0"/>
              <a:t>calculée après datation </a:t>
            </a:r>
            <a:endParaRPr lang="fr-FR" dirty="0" smtClean="0"/>
          </a:p>
          <a:p>
            <a:pPr lvl="0">
              <a:buNone/>
            </a:pPr>
            <a:r>
              <a:rPr lang="fr-FR" dirty="0" smtClean="0"/>
              <a:t>des </a:t>
            </a:r>
            <a:r>
              <a:rPr lang="fr-FR" dirty="0"/>
              <a:t>anomalies est variable selon les dorsales : de </a:t>
            </a:r>
            <a:endParaRPr lang="fr-FR" dirty="0" smtClean="0"/>
          </a:p>
          <a:p>
            <a:pPr lvl="0">
              <a:buNone/>
            </a:pPr>
            <a:r>
              <a:rPr lang="fr-FR" dirty="0" smtClean="0"/>
              <a:t>1 </a:t>
            </a:r>
            <a:r>
              <a:rPr lang="fr-FR" dirty="0"/>
              <a:t>à plus de 6 cm/an</a:t>
            </a:r>
          </a:p>
          <a:p>
            <a:pPr lvl="0">
              <a:buFontTx/>
              <a:buChar char="-"/>
            </a:pPr>
            <a:r>
              <a:rPr lang="fr-FR" dirty="0" smtClean="0">
                <a:solidFill>
                  <a:srgbClr val="FF0000"/>
                </a:solidFill>
              </a:rPr>
              <a:t>Le </a:t>
            </a:r>
            <a:r>
              <a:rPr lang="fr-FR" dirty="0">
                <a:solidFill>
                  <a:srgbClr val="FF0000"/>
                </a:solidFill>
              </a:rPr>
              <a:t>plancher océanique ainsi créé </a:t>
            </a:r>
            <a:r>
              <a:rPr lang="fr-FR" dirty="0"/>
              <a:t>est de plus </a:t>
            </a:r>
            <a:endParaRPr lang="fr-FR" dirty="0" smtClean="0"/>
          </a:p>
          <a:p>
            <a:pPr lvl="0">
              <a:buNone/>
            </a:pPr>
            <a:r>
              <a:rPr lang="fr-FR" dirty="0" smtClean="0"/>
              <a:t>en plus </a:t>
            </a:r>
            <a:r>
              <a:rPr lang="fr-FR" dirty="0"/>
              <a:t>vieux vers les </a:t>
            </a:r>
            <a:r>
              <a:rPr lang="fr-FR" dirty="0" smtClean="0"/>
              <a:t>côtes.</a:t>
            </a:r>
            <a:endParaRPr lang="fr-FR" dirty="0"/>
          </a:p>
          <a:p>
            <a:endParaRPr lang="fr-FR"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hmed Yacouba Liboré\Desktop\GéodMaradi\MP Navigator EX\2011_05_06\IMG_0010.jpg"/>
          <p:cNvPicPr>
            <a:picLocks noChangeAspect="1" noChangeArrowheads="1"/>
          </p:cNvPicPr>
          <p:nvPr/>
        </p:nvPicPr>
        <p:blipFill>
          <a:blip r:embed="rId2" cstate="print"/>
          <a:srcRect/>
          <a:stretch>
            <a:fillRect/>
          </a:stretch>
        </p:blipFill>
        <p:spPr bwMode="auto">
          <a:xfrm rot="10800000">
            <a:off x="-1" y="0"/>
            <a:ext cx="9143999" cy="6858000"/>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minou\Documents\autresphotoscrouteoceanique\arcocéanique.JPG"/>
          <p:cNvPicPr>
            <a:picLocks noChangeAspect="1" noChangeArrowheads="1"/>
          </p:cNvPicPr>
          <p:nvPr/>
        </p:nvPicPr>
        <p:blipFill>
          <a:blip r:embed="rId2"/>
          <a:srcRect/>
          <a:stretch>
            <a:fillRect/>
          </a:stretch>
        </p:blipFill>
        <p:spPr bwMode="auto">
          <a:xfrm>
            <a:off x="2752057" y="980728"/>
            <a:ext cx="6356298" cy="4788000"/>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03031"/>
            <a:ext cx="8928992" cy="6638337"/>
          </a:xfrm>
        </p:spPr>
        <p:txBody>
          <a:bodyPr>
            <a:noAutofit/>
          </a:bodyPr>
          <a:lstStyle/>
          <a:p>
            <a:pPr algn="just">
              <a:lnSpc>
                <a:spcPct val="170000"/>
              </a:lnSpc>
            </a:pPr>
            <a:r>
              <a:rPr lang="fr-FR" sz="2600" dirty="0"/>
              <a:t>C’est </a:t>
            </a:r>
            <a:r>
              <a:rPr lang="fr-FR" sz="2600" b="1" dirty="0">
                <a:solidFill>
                  <a:srgbClr val="00B050"/>
                </a:solidFill>
              </a:rPr>
              <a:t>Hess</a:t>
            </a:r>
            <a:r>
              <a:rPr lang="fr-FR" sz="2600" dirty="0"/>
              <a:t> en 1962 qui énonce la théorie de l’expansion des fonds océaniques : Tout se passe comme si les continents légers se déplacent sur un tapis roulant qui renouvelle sans cesse les fonds océaniques</a:t>
            </a:r>
            <a:r>
              <a:rPr lang="fr-FR" sz="2600" dirty="0" smtClean="0"/>
              <a:t>.</a:t>
            </a:r>
            <a:r>
              <a:rPr lang="fr-FR" sz="2600" u="sng" dirty="0"/>
              <a:t> </a:t>
            </a:r>
            <a:endParaRPr lang="fr-FR" sz="2600" u="sng" dirty="0" smtClean="0"/>
          </a:p>
          <a:p>
            <a:pPr algn="just">
              <a:lnSpc>
                <a:spcPct val="170000"/>
              </a:lnSpc>
            </a:pPr>
            <a:r>
              <a:rPr lang="fr-FR" sz="2600" b="1" u="sng" dirty="0" smtClean="0">
                <a:solidFill>
                  <a:srgbClr val="00B050"/>
                </a:solidFill>
              </a:rPr>
              <a:t>l’Asthénosphère</a:t>
            </a:r>
            <a:r>
              <a:rPr lang="fr-FR" sz="2600" dirty="0" smtClean="0"/>
              <a:t> </a:t>
            </a:r>
            <a:r>
              <a:rPr lang="fr-FR" sz="2600" dirty="0"/>
              <a:t>couche dense et</a:t>
            </a:r>
            <a:r>
              <a:rPr lang="fr-FR" sz="2600" dirty="0">
                <a:solidFill>
                  <a:srgbClr val="00B0F0"/>
                </a:solidFill>
              </a:rPr>
              <a:t> </a:t>
            </a:r>
            <a:r>
              <a:rPr lang="fr-FR" sz="2600" dirty="0" err="1">
                <a:solidFill>
                  <a:srgbClr val="00B0F0"/>
                </a:solidFill>
              </a:rPr>
              <a:t>visco-plastique</a:t>
            </a:r>
            <a:r>
              <a:rPr lang="fr-FR" sz="2600" dirty="0">
                <a:solidFill>
                  <a:srgbClr val="00B0F0"/>
                </a:solidFill>
              </a:rPr>
              <a:t> </a:t>
            </a:r>
            <a:r>
              <a:rPr lang="fr-FR" sz="2600" dirty="0"/>
              <a:t>est soumise à des mouvements de </a:t>
            </a:r>
            <a:r>
              <a:rPr lang="fr-FR" sz="2600" dirty="0">
                <a:solidFill>
                  <a:srgbClr val="00B0F0"/>
                </a:solidFill>
              </a:rPr>
              <a:t>convection thermique </a:t>
            </a:r>
            <a:r>
              <a:rPr lang="fr-FR" sz="2600" dirty="0"/>
              <a:t>qui créent des cellules divergentes sous les dorsales induisant ainsi un découplage mécanique de la </a:t>
            </a:r>
            <a:r>
              <a:rPr lang="fr-FR" sz="2600" b="1" dirty="0">
                <a:solidFill>
                  <a:srgbClr val="00B050"/>
                </a:solidFill>
              </a:rPr>
              <a:t>lithosphère</a:t>
            </a:r>
            <a:r>
              <a:rPr lang="fr-FR" sz="2600" dirty="0"/>
              <a:t> rigide </a:t>
            </a:r>
            <a:r>
              <a:rPr lang="fr-FR" sz="2600" dirty="0" err="1"/>
              <a:t>susjacente</a:t>
            </a:r>
            <a:r>
              <a:rPr lang="fr-FR" sz="2600" dirty="0"/>
              <a:t> : amincissement, fracturation et glissement horizontal.  </a:t>
            </a:r>
          </a:p>
          <a:p>
            <a:endParaRPr lang="fr-FR" dirty="0" smtClean="0"/>
          </a:p>
          <a:p>
            <a:endParaRPr lang="fr-FR" dirty="0"/>
          </a:p>
          <a:p>
            <a:endParaRPr lang="fr-FR"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1187624" y="260648"/>
            <a:ext cx="7019925" cy="4319587"/>
          </a:xfrm>
          <a:prstGeom prst="rect">
            <a:avLst/>
          </a:prstGeom>
          <a:noFill/>
          <a:ln w="9525">
            <a:noFill/>
            <a:miter lim="800000"/>
            <a:headEnd/>
            <a:tailEnd/>
          </a:ln>
        </p:spPr>
      </p:pic>
      <p:sp>
        <p:nvSpPr>
          <p:cNvPr id="5" name="Rectangle 3"/>
          <p:cNvSpPr>
            <a:spLocks noChangeArrowheads="1"/>
          </p:cNvSpPr>
          <p:nvPr/>
        </p:nvSpPr>
        <p:spPr bwMode="auto">
          <a:xfrm>
            <a:off x="125586" y="4389944"/>
            <a:ext cx="8910910" cy="2123658"/>
          </a:xfrm>
          <a:prstGeom prst="rect">
            <a:avLst/>
          </a:prstGeom>
          <a:noFill/>
          <a:ln w="9525">
            <a:noFill/>
            <a:miter lim="800000"/>
            <a:headEnd/>
            <a:tailEnd/>
          </a:ln>
        </p:spPr>
        <p:txBody>
          <a:bodyPr wrap="square" anchor="ctr">
            <a:spAutoFit/>
          </a:bodyPr>
          <a:lstStyle/>
          <a:p>
            <a:pPr algn="just">
              <a:lnSpc>
                <a:spcPct val="120000"/>
              </a:lnSpc>
            </a:pPr>
            <a:r>
              <a:rPr lang="fr-FR" sz="2200" dirty="0">
                <a:solidFill>
                  <a:srgbClr val="00B050"/>
                </a:solidFill>
              </a:rPr>
              <a:t>L'accumulation de chaleur </a:t>
            </a:r>
            <a:r>
              <a:rPr lang="fr-FR" sz="2200" dirty="0">
                <a:solidFill>
                  <a:srgbClr val="000000"/>
                </a:solidFill>
              </a:rPr>
              <a:t>sous </a:t>
            </a:r>
            <a:r>
              <a:rPr lang="fr-FR" sz="2200" dirty="0">
                <a:solidFill>
                  <a:srgbClr val="00B0F0"/>
                </a:solidFill>
              </a:rPr>
              <a:t>la plaque continentale </a:t>
            </a:r>
            <a:r>
              <a:rPr lang="fr-FR" sz="2200" dirty="0">
                <a:solidFill>
                  <a:srgbClr val="000000"/>
                </a:solidFill>
              </a:rPr>
              <a:t>cause </a:t>
            </a:r>
            <a:r>
              <a:rPr lang="fr-FR" sz="2200" dirty="0">
                <a:solidFill>
                  <a:srgbClr val="00B0F0"/>
                </a:solidFill>
              </a:rPr>
              <a:t>une dilatation</a:t>
            </a:r>
          </a:p>
          <a:p>
            <a:pPr algn="just">
              <a:lnSpc>
                <a:spcPct val="120000"/>
              </a:lnSpc>
            </a:pPr>
            <a:r>
              <a:rPr lang="fr-FR" sz="2200" dirty="0">
                <a:solidFill>
                  <a:srgbClr val="000000"/>
                </a:solidFill>
              </a:rPr>
              <a:t>de la matière qui conduit à un bombement de la lithosphère. </a:t>
            </a:r>
          </a:p>
          <a:p>
            <a:pPr algn="just">
              <a:lnSpc>
                <a:spcPct val="120000"/>
              </a:lnSpc>
            </a:pPr>
            <a:r>
              <a:rPr lang="fr-FR" sz="2200" dirty="0">
                <a:solidFill>
                  <a:srgbClr val="000000"/>
                </a:solidFill>
              </a:rPr>
              <a:t>Les forces de tension fracturent la lithosphère et amorcent </a:t>
            </a:r>
            <a:r>
              <a:rPr lang="fr-FR" sz="2200" dirty="0">
                <a:solidFill>
                  <a:srgbClr val="00B050"/>
                </a:solidFill>
              </a:rPr>
              <a:t>le mouvement</a:t>
            </a:r>
          </a:p>
          <a:p>
            <a:pPr algn="just">
              <a:lnSpc>
                <a:spcPct val="120000"/>
              </a:lnSpc>
            </a:pPr>
            <a:r>
              <a:rPr lang="fr-FR" sz="2200" dirty="0">
                <a:solidFill>
                  <a:srgbClr val="00B050"/>
                </a:solidFill>
              </a:rPr>
              <a:t>de divergence</a:t>
            </a:r>
            <a:r>
              <a:rPr lang="fr-FR" sz="2200" dirty="0">
                <a:solidFill>
                  <a:srgbClr val="000000"/>
                </a:solidFill>
              </a:rPr>
              <a:t>. Le magma vient s'infiltrer dans les fissures causant par endroits </a:t>
            </a:r>
            <a:r>
              <a:rPr lang="fr-FR" sz="2200" dirty="0" smtClean="0">
                <a:solidFill>
                  <a:srgbClr val="000000"/>
                </a:solidFill>
              </a:rPr>
              <a:t>du </a:t>
            </a:r>
            <a:r>
              <a:rPr lang="fr-FR" sz="2200" dirty="0">
                <a:solidFill>
                  <a:srgbClr val="000000"/>
                </a:solidFill>
              </a:rPr>
              <a:t>volcanisme continental.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normAutofit lnSpcReduction="10000"/>
          </a:bodyPr>
          <a:lstStyle/>
          <a:p>
            <a:endParaRPr lang="fr-FR" dirty="0" smtClean="0"/>
          </a:p>
          <a:p>
            <a:pPr>
              <a:buNone/>
            </a:pPr>
            <a:r>
              <a:rPr lang="fr-FR" dirty="0" smtClean="0"/>
              <a:t>-la planétologie et toutes les branches des </a:t>
            </a:r>
          </a:p>
          <a:p>
            <a:pPr>
              <a:buNone/>
            </a:pPr>
            <a:r>
              <a:rPr lang="fr-FR" dirty="0" smtClean="0"/>
              <a:t>sciences exactes appliquées à l'étude du globe </a:t>
            </a:r>
          </a:p>
          <a:p>
            <a:pPr>
              <a:buNone/>
            </a:pPr>
            <a:r>
              <a:rPr lang="fr-FR" dirty="0" smtClean="0"/>
              <a:t>terrestre (Géophysique, Géostatistiques,  etc.)</a:t>
            </a:r>
          </a:p>
          <a:p>
            <a:pPr>
              <a:buNone/>
            </a:pPr>
            <a:endParaRPr lang="fr-FR" dirty="0" smtClean="0"/>
          </a:p>
          <a:p>
            <a:pPr>
              <a:buNone/>
            </a:pPr>
            <a:r>
              <a:rPr lang="fr-FR" dirty="0" smtClean="0"/>
              <a:t>L’expertise </a:t>
            </a:r>
            <a:r>
              <a:rPr lang="fr-FR" dirty="0"/>
              <a:t>géologique doit être un préalable à </a:t>
            </a:r>
            <a:endParaRPr lang="fr-FR" dirty="0" smtClean="0"/>
          </a:p>
          <a:p>
            <a:pPr>
              <a:buNone/>
            </a:pPr>
            <a:r>
              <a:rPr lang="fr-FR" dirty="0" smtClean="0"/>
              <a:t>toute </a:t>
            </a:r>
            <a:r>
              <a:rPr lang="fr-FR" dirty="0"/>
              <a:t>activité se rapportant à la Terre, au sol et </a:t>
            </a:r>
            <a:endParaRPr lang="fr-FR" dirty="0" smtClean="0"/>
          </a:p>
          <a:p>
            <a:pPr>
              <a:buNone/>
            </a:pPr>
            <a:r>
              <a:rPr lang="fr-FR" dirty="0" smtClean="0"/>
              <a:t>au </a:t>
            </a:r>
            <a:r>
              <a:rPr lang="fr-FR" dirty="0"/>
              <a:t>sous-sol : urbanisme, construction routière, </a:t>
            </a:r>
            <a:endParaRPr lang="fr-FR" dirty="0" smtClean="0"/>
          </a:p>
          <a:p>
            <a:pPr>
              <a:buNone/>
            </a:pPr>
            <a:r>
              <a:rPr lang="fr-FR" dirty="0" smtClean="0"/>
              <a:t>exploitation </a:t>
            </a:r>
            <a:r>
              <a:rPr lang="fr-FR" dirty="0"/>
              <a:t>minière, bâtiments, forages etc.</a:t>
            </a:r>
          </a:p>
          <a:p>
            <a:endParaRPr lang="fr-FR"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1187625" y="0"/>
            <a:ext cx="6786576" cy="4176000"/>
          </a:xfrm>
          <a:prstGeom prst="rect">
            <a:avLst/>
          </a:prstGeom>
          <a:noFill/>
          <a:ln w="9525">
            <a:noFill/>
            <a:miter lim="800000"/>
            <a:headEnd/>
            <a:tailEnd/>
          </a:ln>
        </p:spPr>
      </p:pic>
      <p:sp>
        <p:nvSpPr>
          <p:cNvPr id="2" name="Rectangle 1"/>
          <p:cNvSpPr/>
          <p:nvPr/>
        </p:nvSpPr>
        <p:spPr>
          <a:xfrm>
            <a:off x="0" y="3937368"/>
            <a:ext cx="9144000" cy="2923877"/>
          </a:xfrm>
          <a:prstGeom prst="rect">
            <a:avLst/>
          </a:prstGeom>
        </p:spPr>
        <p:txBody>
          <a:bodyPr wrap="square">
            <a:spAutoFit/>
          </a:bodyPr>
          <a:lstStyle/>
          <a:p>
            <a:pPr algn="just"/>
            <a:r>
              <a:rPr lang="fr-FR" sz="2500" dirty="0"/>
              <a:t>A l’aplomb du </a:t>
            </a:r>
            <a:r>
              <a:rPr lang="fr-FR" sz="2500" dirty="0">
                <a:solidFill>
                  <a:srgbClr val="00B050"/>
                </a:solidFill>
              </a:rPr>
              <a:t>point chaud  </a:t>
            </a:r>
            <a:r>
              <a:rPr lang="fr-FR" sz="2500" dirty="0"/>
              <a:t>responsable de </a:t>
            </a:r>
            <a:r>
              <a:rPr lang="fr-FR" sz="2500" dirty="0">
                <a:solidFill>
                  <a:srgbClr val="00B050"/>
                </a:solidFill>
              </a:rPr>
              <a:t>la convection</a:t>
            </a:r>
            <a:r>
              <a:rPr lang="fr-FR" sz="2500" dirty="0"/>
              <a:t>, </a:t>
            </a:r>
            <a:r>
              <a:rPr lang="fr-FR" sz="2500" b="1" dirty="0">
                <a:solidFill>
                  <a:srgbClr val="00B050"/>
                </a:solidFill>
              </a:rPr>
              <a:t>l</a:t>
            </a:r>
            <a:r>
              <a:rPr lang="fr-FR" sz="2500" b="1" dirty="0" smtClean="0">
                <a:solidFill>
                  <a:srgbClr val="00B050"/>
                </a:solidFill>
              </a:rPr>
              <a:t>’ </a:t>
            </a:r>
            <a:r>
              <a:rPr lang="fr-FR" sz="2500" b="1" dirty="0" err="1" smtClean="0">
                <a:solidFill>
                  <a:srgbClr val="00B050"/>
                </a:solidFill>
              </a:rPr>
              <a:t>Athénosphère</a:t>
            </a:r>
            <a:r>
              <a:rPr lang="fr-FR" sz="2500" b="1" dirty="0" smtClean="0">
                <a:solidFill>
                  <a:srgbClr val="00B050"/>
                </a:solidFill>
              </a:rPr>
              <a:t> </a:t>
            </a:r>
            <a:r>
              <a:rPr lang="fr-FR" sz="2500" dirty="0"/>
              <a:t>remonte ainsi à la surface à température élevée et constante. </a:t>
            </a:r>
            <a:r>
              <a:rPr lang="fr-FR" sz="2500" dirty="0" smtClean="0"/>
              <a:t>Cette </a:t>
            </a:r>
            <a:r>
              <a:rPr lang="fr-FR" sz="2500" dirty="0"/>
              <a:t>remontée adiabatique induit une fusion partielle des roches mantelliques : </a:t>
            </a:r>
            <a:r>
              <a:rPr lang="fr-FR" sz="2500" dirty="0" smtClean="0">
                <a:solidFill>
                  <a:srgbClr val="FF0000"/>
                </a:solidFill>
              </a:rPr>
              <a:t>production </a:t>
            </a:r>
            <a:r>
              <a:rPr lang="fr-FR" sz="2800" dirty="0" smtClean="0">
                <a:solidFill>
                  <a:srgbClr val="FF0000"/>
                </a:solidFill>
              </a:rPr>
              <a:t>de </a:t>
            </a:r>
            <a:r>
              <a:rPr lang="fr-FR" sz="2800" dirty="0">
                <a:solidFill>
                  <a:srgbClr val="FF0000"/>
                </a:solidFill>
              </a:rPr>
              <a:t>magma basaltique </a:t>
            </a:r>
            <a:r>
              <a:rPr lang="fr-FR" sz="2800" dirty="0"/>
              <a:t>qui remonte et se stocke dans une </a:t>
            </a:r>
            <a:r>
              <a:rPr lang="fr-FR" sz="2800" dirty="0">
                <a:solidFill>
                  <a:srgbClr val="00B0F0"/>
                </a:solidFill>
              </a:rPr>
              <a:t>chambre magmatique </a:t>
            </a:r>
            <a:r>
              <a:rPr lang="fr-FR" sz="2800" dirty="0"/>
              <a:t>superficielle au </a:t>
            </a:r>
            <a:r>
              <a:rPr lang="fr-FR" sz="2800" dirty="0">
                <a:solidFill>
                  <a:srgbClr val="00B0F0"/>
                </a:solidFill>
              </a:rPr>
              <a:t>contact de l’océan</a:t>
            </a:r>
            <a:r>
              <a:rPr lang="fr-FR" sz="2800" dirty="0"/>
              <a:t>. </a:t>
            </a:r>
          </a:p>
          <a:p>
            <a:pPr algn="just"/>
            <a:endParaRPr lang="fr-FR" sz="2500" dirty="0"/>
          </a:p>
        </p:txBody>
      </p:sp>
    </p:spTree>
    <p:extLst>
      <p:ext uri="{BB962C8B-B14F-4D97-AF65-F5344CB8AC3E}">
        <p14:creationId xmlns:p14="http://schemas.microsoft.com/office/powerpoint/2010/main" val="142055188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1187625" y="0"/>
            <a:ext cx="6786576" cy="4176000"/>
          </a:xfrm>
          <a:prstGeom prst="rect">
            <a:avLst/>
          </a:prstGeom>
          <a:noFill/>
          <a:ln w="9525">
            <a:noFill/>
            <a:miter lim="800000"/>
            <a:headEnd/>
            <a:tailEnd/>
          </a:ln>
        </p:spPr>
      </p:pic>
      <p:sp>
        <p:nvSpPr>
          <p:cNvPr id="2" name="Rectangle 1"/>
          <p:cNvSpPr/>
          <p:nvPr/>
        </p:nvSpPr>
        <p:spPr>
          <a:xfrm>
            <a:off x="0" y="3937368"/>
            <a:ext cx="9144000" cy="3447098"/>
          </a:xfrm>
          <a:prstGeom prst="rect">
            <a:avLst/>
          </a:prstGeom>
        </p:spPr>
        <p:txBody>
          <a:bodyPr wrap="square">
            <a:spAutoFit/>
          </a:bodyPr>
          <a:lstStyle/>
          <a:p>
            <a:pPr algn="just"/>
            <a:r>
              <a:rPr lang="fr-FR" sz="2500" dirty="0" smtClean="0"/>
              <a:t>Cette </a:t>
            </a:r>
            <a:r>
              <a:rPr lang="fr-FR" sz="2500" dirty="0"/>
              <a:t>remontée adiabatique induit une fusion partielle des roches mantelliques : </a:t>
            </a:r>
            <a:r>
              <a:rPr lang="fr-FR" sz="2500" dirty="0" smtClean="0">
                <a:solidFill>
                  <a:srgbClr val="FF0000"/>
                </a:solidFill>
              </a:rPr>
              <a:t>production </a:t>
            </a:r>
            <a:r>
              <a:rPr lang="fr-FR" sz="2800" dirty="0" smtClean="0">
                <a:solidFill>
                  <a:srgbClr val="FF0000"/>
                </a:solidFill>
              </a:rPr>
              <a:t>de </a:t>
            </a:r>
            <a:r>
              <a:rPr lang="fr-FR" sz="2800" dirty="0">
                <a:solidFill>
                  <a:srgbClr val="FF0000"/>
                </a:solidFill>
              </a:rPr>
              <a:t>magma basaltique </a:t>
            </a:r>
            <a:r>
              <a:rPr lang="fr-FR" sz="2800" dirty="0"/>
              <a:t>qui remonte et se stocke dans une </a:t>
            </a:r>
            <a:r>
              <a:rPr lang="fr-FR" sz="2800" dirty="0">
                <a:solidFill>
                  <a:srgbClr val="00B0F0"/>
                </a:solidFill>
              </a:rPr>
              <a:t>chambre magmatique </a:t>
            </a:r>
            <a:r>
              <a:rPr lang="fr-FR" sz="2800" dirty="0"/>
              <a:t>superficielle au </a:t>
            </a:r>
            <a:r>
              <a:rPr lang="fr-FR" sz="2800" dirty="0">
                <a:solidFill>
                  <a:srgbClr val="00B0F0"/>
                </a:solidFill>
              </a:rPr>
              <a:t>contact de l’océan</a:t>
            </a:r>
            <a:r>
              <a:rPr lang="fr-FR" sz="2800" dirty="0"/>
              <a:t>. Au contact de l’eau ( 2°), le magma chaud ( 1200°) se refroidit brutalement et se débite en coussins qui serviront de bouchon</a:t>
            </a:r>
          </a:p>
          <a:p>
            <a:pPr algn="just"/>
            <a:endParaRPr lang="fr-FR" sz="2800" dirty="0"/>
          </a:p>
          <a:p>
            <a:pPr algn="just"/>
            <a:endParaRPr lang="fr-FR" sz="2500" dirty="0"/>
          </a:p>
        </p:txBody>
      </p:sp>
    </p:spTree>
    <p:extLst>
      <p:ext uri="{BB962C8B-B14F-4D97-AF65-F5344CB8AC3E}">
        <p14:creationId xmlns:p14="http://schemas.microsoft.com/office/powerpoint/2010/main" val="24480252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899592" y="188639"/>
            <a:ext cx="7178673" cy="4320000"/>
          </a:xfrm>
          <a:prstGeom prst="rect">
            <a:avLst/>
          </a:prstGeom>
          <a:noFill/>
          <a:ln w="9525">
            <a:noFill/>
            <a:miter lim="800000"/>
            <a:headEnd/>
            <a:tailEnd/>
          </a:ln>
        </p:spPr>
      </p:pic>
      <p:sp>
        <p:nvSpPr>
          <p:cNvPr id="5" name="Rectangle 3"/>
          <p:cNvSpPr>
            <a:spLocks noChangeArrowheads="1"/>
          </p:cNvSpPr>
          <p:nvPr/>
        </p:nvSpPr>
        <p:spPr bwMode="auto">
          <a:xfrm>
            <a:off x="0" y="4483491"/>
            <a:ext cx="9143999" cy="2053447"/>
          </a:xfrm>
          <a:prstGeom prst="rect">
            <a:avLst/>
          </a:prstGeom>
          <a:noFill/>
          <a:ln w="9525">
            <a:noFill/>
            <a:miter lim="800000"/>
            <a:headEnd/>
            <a:tailEnd/>
          </a:ln>
        </p:spPr>
        <p:txBody>
          <a:bodyPr wrap="square" anchor="ctr">
            <a:spAutoFit/>
          </a:bodyPr>
          <a:lstStyle/>
          <a:p>
            <a:pPr algn="just">
              <a:lnSpc>
                <a:spcPct val="120000"/>
              </a:lnSpc>
            </a:pPr>
            <a:r>
              <a:rPr lang="fr-FR" sz="2700" dirty="0" smtClean="0">
                <a:solidFill>
                  <a:srgbClr val="000000"/>
                </a:solidFill>
              </a:rPr>
              <a:t>Formation d’une chambre magmatique en </a:t>
            </a:r>
            <a:r>
              <a:rPr lang="fr-FR" sz="2700" dirty="0" err="1" smtClean="0">
                <a:solidFill>
                  <a:srgbClr val="000000"/>
                </a:solidFill>
              </a:rPr>
              <a:t>subsurface</a:t>
            </a:r>
            <a:r>
              <a:rPr lang="fr-FR" sz="2700" dirty="0" smtClean="0">
                <a:solidFill>
                  <a:srgbClr val="000000"/>
                </a:solidFill>
              </a:rPr>
              <a:t>: refroidissement</a:t>
            </a:r>
          </a:p>
          <a:p>
            <a:pPr algn="just">
              <a:lnSpc>
                <a:spcPct val="120000"/>
              </a:lnSpc>
            </a:pPr>
            <a:r>
              <a:rPr lang="fr-FR" sz="2700" dirty="0" smtClean="0">
                <a:solidFill>
                  <a:srgbClr val="000000"/>
                </a:solidFill>
              </a:rPr>
              <a:t>Sous un bouchon de basalte en coussins, stratification en basaltes, gabbros et péridotite</a:t>
            </a:r>
            <a:endParaRPr lang="fr-FR" sz="2700" dirty="0">
              <a:solidFill>
                <a:srgbClr val="00000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899592" y="188639"/>
            <a:ext cx="7178673" cy="4320000"/>
          </a:xfrm>
          <a:prstGeom prst="rect">
            <a:avLst/>
          </a:prstGeom>
          <a:noFill/>
          <a:ln w="9525">
            <a:noFill/>
            <a:miter lim="800000"/>
            <a:headEnd/>
            <a:tailEnd/>
          </a:ln>
        </p:spPr>
      </p:pic>
      <p:sp>
        <p:nvSpPr>
          <p:cNvPr id="2" name="Rectangle 1"/>
          <p:cNvSpPr/>
          <p:nvPr/>
        </p:nvSpPr>
        <p:spPr>
          <a:xfrm>
            <a:off x="-29320" y="4437112"/>
            <a:ext cx="9173320" cy="1892826"/>
          </a:xfrm>
          <a:prstGeom prst="rect">
            <a:avLst/>
          </a:prstGeom>
        </p:spPr>
        <p:txBody>
          <a:bodyPr wrap="square">
            <a:spAutoFit/>
          </a:bodyPr>
          <a:lstStyle/>
          <a:p>
            <a:pPr algn="just">
              <a:lnSpc>
                <a:spcPct val="150000"/>
              </a:lnSpc>
            </a:pPr>
            <a:r>
              <a:rPr lang="fr-FR" sz="2600" dirty="0" smtClean="0"/>
              <a:t>A </a:t>
            </a:r>
            <a:r>
              <a:rPr lang="fr-FR" sz="2600" dirty="0"/>
              <a:t>la chambre magmatique qui peut alors se refroidir lentement et se stratifier en gabbros ( basalte cristallisé) et en péridotites ( résidu de la fusion partielle et de la différenciation).</a:t>
            </a:r>
          </a:p>
        </p:txBody>
      </p:sp>
    </p:spTree>
    <p:extLst>
      <p:ext uri="{BB962C8B-B14F-4D97-AF65-F5344CB8AC3E}">
        <p14:creationId xmlns:p14="http://schemas.microsoft.com/office/powerpoint/2010/main" val="230208119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941"/>
            <a:ext cx="9144000" cy="4525963"/>
          </a:xfrm>
        </p:spPr>
        <p:txBody>
          <a:bodyPr/>
          <a:lstStyle/>
          <a:p>
            <a:pPr algn="just">
              <a:lnSpc>
                <a:spcPct val="150000"/>
              </a:lnSpc>
            </a:pPr>
            <a:r>
              <a:rPr lang="fr-FR" sz="2700" b="1" dirty="0">
                <a:solidFill>
                  <a:srgbClr val="FF0000"/>
                </a:solidFill>
              </a:rPr>
              <a:t>La divergence </a:t>
            </a:r>
            <a:r>
              <a:rPr lang="fr-FR" sz="2700" dirty="0"/>
              <a:t>aidant, la chambre magmatique va être scindée en deux morceaux et remplacée par une nouvelle. </a:t>
            </a:r>
            <a:r>
              <a:rPr lang="fr-FR" sz="2700" dirty="0" smtClean="0"/>
              <a:t>Ce sont </a:t>
            </a:r>
            <a:r>
              <a:rPr lang="fr-FR" sz="2700" dirty="0"/>
              <a:t>les morceaux successivement anastomosés qui forment </a:t>
            </a:r>
            <a:r>
              <a:rPr lang="fr-FR" sz="2700" b="1" dirty="0"/>
              <a:t>la nouvelle croûte océanique ainsi créée</a:t>
            </a:r>
            <a:r>
              <a:rPr lang="fr-FR" sz="2700" b="1" dirty="0" smtClean="0"/>
              <a:t>.</a:t>
            </a:r>
          </a:p>
          <a:p>
            <a:pPr marL="0" indent="0">
              <a:buNone/>
            </a:pPr>
            <a:endParaRPr lang="fr-FR" dirty="0"/>
          </a:p>
          <a:p>
            <a:endParaRPr lang="fr-FR" dirty="0"/>
          </a:p>
        </p:txBody>
      </p:sp>
      <p:pic>
        <p:nvPicPr>
          <p:cNvPr id="4" name="Picture 2" descr="1"/>
          <p:cNvPicPr>
            <a:picLocks noChangeAspect="1" noChangeArrowheads="1"/>
          </p:cNvPicPr>
          <p:nvPr/>
        </p:nvPicPr>
        <p:blipFill>
          <a:blip r:embed="rId2" cstate="print"/>
          <a:srcRect/>
          <a:stretch>
            <a:fillRect/>
          </a:stretch>
        </p:blipFill>
        <p:spPr bwMode="auto">
          <a:xfrm>
            <a:off x="522000" y="2996952"/>
            <a:ext cx="8100000" cy="3644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hmed Yacouba Liboré\Desktop\GéodMaradi\MP Navigator EX\2011_05_06\IMG_0010.jpg"/>
          <p:cNvPicPr>
            <a:picLocks noChangeAspect="1" noChangeArrowheads="1"/>
          </p:cNvPicPr>
          <p:nvPr/>
        </p:nvPicPr>
        <p:blipFill>
          <a:blip r:embed="rId2" cstate="print"/>
          <a:srcRect/>
          <a:stretch>
            <a:fillRect/>
          </a:stretch>
        </p:blipFill>
        <p:spPr bwMode="auto">
          <a:xfrm rot="10800000">
            <a:off x="-1" y="0"/>
            <a:ext cx="9143999" cy="6858000"/>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1547813" y="693738"/>
            <a:ext cx="7019925" cy="4319587"/>
          </a:xfrm>
          <a:prstGeom prst="rect">
            <a:avLst/>
          </a:prstGeom>
          <a:noFill/>
          <a:ln w="9525">
            <a:noFill/>
            <a:miter lim="800000"/>
            <a:headEnd/>
            <a:tailEnd/>
          </a:ln>
        </p:spPr>
      </p:pic>
      <p:sp>
        <p:nvSpPr>
          <p:cNvPr id="5" name="Rectangle 3"/>
          <p:cNvSpPr>
            <a:spLocks noChangeArrowheads="1"/>
          </p:cNvSpPr>
          <p:nvPr/>
        </p:nvSpPr>
        <p:spPr bwMode="auto">
          <a:xfrm>
            <a:off x="0" y="4543577"/>
            <a:ext cx="9144000" cy="2308324"/>
          </a:xfrm>
          <a:prstGeom prst="rect">
            <a:avLst/>
          </a:prstGeom>
          <a:noFill/>
          <a:ln w="9525">
            <a:noFill/>
            <a:miter lim="800000"/>
            <a:headEnd/>
            <a:tailEnd/>
          </a:ln>
        </p:spPr>
        <p:txBody>
          <a:bodyPr wrap="square" anchor="ctr">
            <a:spAutoFit/>
          </a:bodyPr>
          <a:lstStyle/>
          <a:p>
            <a:pPr algn="just">
              <a:lnSpc>
                <a:spcPct val="120000"/>
              </a:lnSpc>
            </a:pPr>
            <a:r>
              <a:rPr lang="fr-FR" sz="2400" dirty="0">
                <a:solidFill>
                  <a:srgbClr val="00B050"/>
                </a:solidFill>
              </a:rPr>
              <a:t>L'accumulation de chaleur </a:t>
            </a:r>
            <a:r>
              <a:rPr lang="fr-FR" sz="2400" dirty="0">
                <a:solidFill>
                  <a:srgbClr val="000000"/>
                </a:solidFill>
              </a:rPr>
              <a:t>sous la plaque continentale cause une </a:t>
            </a:r>
            <a:r>
              <a:rPr lang="fr-FR" sz="2400" dirty="0" smtClean="0">
                <a:solidFill>
                  <a:srgbClr val="000000"/>
                </a:solidFill>
              </a:rPr>
              <a:t>dilatation de </a:t>
            </a:r>
            <a:r>
              <a:rPr lang="fr-FR" sz="2400" dirty="0">
                <a:solidFill>
                  <a:srgbClr val="000000"/>
                </a:solidFill>
              </a:rPr>
              <a:t>la matière qui conduit à un bombement de la lithosphère. </a:t>
            </a:r>
          </a:p>
          <a:p>
            <a:pPr algn="just">
              <a:lnSpc>
                <a:spcPct val="120000"/>
              </a:lnSpc>
            </a:pPr>
            <a:r>
              <a:rPr lang="fr-FR" sz="2400" dirty="0">
                <a:solidFill>
                  <a:srgbClr val="000000"/>
                </a:solidFill>
              </a:rPr>
              <a:t>Les forces de tension fracturent la lithosphère et amorcent le </a:t>
            </a:r>
            <a:r>
              <a:rPr lang="fr-FR" sz="2400" dirty="0" smtClean="0">
                <a:solidFill>
                  <a:srgbClr val="000000"/>
                </a:solidFill>
              </a:rPr>
              <a:t>mouvement </a:t>
            </a:r>
            <a:r>
              <a:rPr lang="fr-FR" sz="2400" dirty="0" smtClean="0">
                <a:solidFill>
                  <a:srgbClr val="00B050"/>
                </a:solidFill>
              </a:rPr>
              <a:t>de </a:t>
            </a:r>
            <a:r>
              <a:rPr lang="fr-FR" sz="2400" dirty="0">
                <a:solidFill>
                  <a:srgbClr val="00B050"/>
                </a:solidFill>
              </a:rPr>
              <a:t>divergence. </a:t>
            </a:r>
            <a:r>
              <a:rPr lang="fr-FR" sz="2400" dirty="0">
                <a:solidFill>
                  <a:srgbClr val="000000"/>
                </a:solidFill>
              </a:rPr>
              <a:t>Le magma vient s'infiltrer dans les fissures causant par endroits </a:t>
            </a:r>
            <a:r>
              <a:rPr lang="fr-FR" sz="2400" dirty="0" smtClean="0">
                <a:solidFill>
                  <a:srgbClr val="000000"/>
                </a:solidFill>
              </a:rPr>
              <a:t>du </a:t>
            </a:r>
            <a:r>
              <a:rPr lang="fr-FR" sz="2400" dirty="0">
                <a:solidFill>
                  <a:srgbClr val="000000"/>
                </a:solidFill>
              </a:rPr>
              <a:t>volcanisme continental. </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971550" y="260648"/>
            <a:ext cx="7200900" cy="3240088"/>
          </a:xfrm>
          <a:prstGeom prst="rect">
            <a:avLst/>
          </a:prstGeom>
          <a:noFill/>
          <a:ln w="9525">
            <a:noFill/>
            <a:miter lim="800000"/>
            <a:headEnd/>
            <a:tailEnd/>
          </a:ln>
        </p:spPr>
      </p:pic>
      <p:sp>
        <p:nvSpPr>
          <p:cNvPr id="5" name="Rectangle 3"/>
          <p:cNvSpPr>
            <a:spLocks noChangeArrowheads="1"/>
          </p:cNvSpPr>
          <p:nvPr/>
        </p:nvSpPr>
        <p:spPr bwMode="auto">
          <a:xfrm>
            <a:off x="0" y="3633127"/>
            <a:ext cx="9144000" cy="2973122"/>
          </a:xfrm>
          <a:prstGeom prst="rect">
            <a:avLst/>
          </a:prstGeom>
          <a:noFill/>
          <a:ln w="9525">
            <a:noFill/>
            <a:miter lim="800000"/>
            <a:headEnd/>
            <a:tailEnd/>
          </a:ln>
        </p:spPr>
        <p:txBody>
          <a:bodyPr wrap="square" anchor="ctr">
            <a:spAutoFit/>
          </a:bodyPr>
          <a:lstStyle/>
          <a:p>
            <a:pPr algn="just">
              <a:lnSpc>
                <a:spcPct val="130000"/>
              </a:lnSpc>
            </a:pPr>
            <a:r>
              <a:rPr lang="fr-FR" sz="2400" dirty="0">
                <a:solidFill>
                  <a:srgbClr val="00B050"/>
                </a:solidFill>
              </a:rPr>
              <a:t>L'étalement des fonds océaniques </a:t>
            </a:r>
            <a:r>
              <a:rPr lang="fr-FR" sz="2400" dirty="0">
                <a:solidFill>
                  <a:srgbClr val="000000"/>
                </a:solidFill>
              </a:rPr>
              <a:t>conduit à la </a:t>
            </a:r>
            <a:r>
              <a:rPr lang="fr-FR" sz="2400" dirty="0">
                <a:solidFill>
                  <a:srgbClr val="00B050"/>
                </a:solidFill>
              </a:rPr>
              <a:t>formation d'un océan </a:t>
            </a:r>
          </a:p>
          <a:p>
            <a:pPr algn="just">
              <a:lnSpc>
                <a:spcPct val="130000"/>
              </a:lnSpc>
            </a:pPr>
            <a:r>
              <a:rPr lang="fr-FR" sz="2400" dirty="0">
                <a:solidFill>
                  <a:srgbClr val="000000"/>
                </a:solidFill>
              </a:rPr>
              <a:t>de </a:t>
            </a:r>
            <a:r>
              <a:rPr lang="fr-FR" sz="2400" dirty="0">
                <a:solidFill>
                  <a:srgbClr val="00B050"/>
                </a:solidFill>
              </a:rPr>
              <a:t>type </a:t>
            </a:r>
            <a:r>
              <a:rPr lang="fr-FR" sz="2400" i="1" dirty="0">
                <a:solidFill>
                  <a:srgbClr val="00B050"/>
                </a:solidFill>
              </a:rPr>
              <a:t>Atlantique</a:t>
            </a:r>
            <a:r>
              <a:rPr lang="fr-FR" sz="2400" dirty="0">
                <a:solidFill>
                  <a:srgbClr val="000000"/>
                </a:solidFill>
              </a:rPr>
              <a:t>, avec sa dorsale bien individualisée, ses </a:t>
            </a:r>
            <a:r>
              <a:rPr lang="fr-FR" sz="2400" dirty="0" smtClean="0">
                <a:solidFill>
                  <a:srgbClr val="000000"/>
                </a:solidFill>
              </a:rPr>
              <a:t>plaines abyssales </a:t>
            </a:r>
            <a:r>
              <a:rPr lang="fr-FR" sz="2400" dirty="0">
                <a:solidFill>
                  <a:srgbClr val="000000"/>
                </a:solidFill>
              </a:rPr>
              <a:t>et ses plateaux continentaux correspondant à </a:t>
            </a:r>
            <a:r>
              <a:rPr lang="fr-FR" sz="2400" dirty="0">
                <a:solidFill>
                  <a:srgbClr val="00B050"/>
                </a:solidFill>
              </a:rPr>
              <a:t>la marge de </a:t>
            </a:r>
          </a:p>
          <a:p>
            <a:pPr algn="just">
              <a:lnSpc>
                <a:spcPct val="130000"/>
              </a:lnSpc>
            </a:pPr>
            <a:r>
              <a:rPr lang="fr-FR" sz="2400" dirty="0">
                <a:solidFill>
                  <a:srgbClr val="00B050"/>
                </a:solidFill>
              </a:rPr>
              <a:t>la croûte </a:t>
            </a:r>
            <a:r>
              <a:rPr lang="fr-FR" sz="2400" dirty="0" smtClean="0">
                <a:solidFill>
                  <a:srgbClr val="00B050"/>
                </a:solidFill>
              </a:rPr>
              <a:t>continentale.</a:t>
            </a:r>
          </a:p>
          <a:p>
            <a:pPr algn="just">
              <a:lnSpc>
                <a:spcPct val="130000"/>
              </a:lnSpc>
            </a:pPr>
            <a:r>
              <a:rPr lang="fr-FR" sz="2400" i="1" dirty="0" smtClean="0">
                <a:solidFill>
                  <a:srgbClr val="FF0000"/>
                </a:solidFill>
              </a:rPr>
              <a:t>Les </a:t>
            </a:r>
            <a:r>
              <a:rPr lang="fr-FR" sz="2400" i="1" dirty="0">
                <a:solidFill>
                  <a:srgbClr val="FF0000"/>
                </a:solidFill>
              </a:rPr>
              <a:t>dorsales océaniques </a:t>
            </a:r>
            <a:r>
              <a:rPr lang="fr-FR" sz="2400" i="1" dirty="0">
                <a:solidFill>
                  <a:srgbClr val="000000"/>
                </a:solidFill>
              </a:rPr>
              <a:t>constituent des zones importantes de dissipation </a:t>
            </a:r>
            <a:r>
              <a:rPr lang="fr-FR" sz="2400" i="1" dirty="0" smtClean="0">
                <a:solidFill>
                  <a:srgbClr val="000000"/>
                </a:solidFill>
              </a:rPr>
              <a:t>de </a:t>
            </a:r>
            <a:r>
              <a:rPr lang="fr-FR" sz="2400" i="1" dirty="0">
                <a:solidFill>
                  <a:srgbClr val="000000"/>
                </a:solidFill>
              </a:rPr>
              <a:t>la chaleur interne de la Terre</a:t>
            </a:r>
            <a:r>
              <a:rPr lang="fr-FR" sz="2400" dirty="0">
                <a:solidFill>
                  <a:srgbClr val="000000"/>
                </a:solidFill>
              </a:rPr>
              <a:t>.</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FR" sz="3600" b="1" dirty="0">
                <a:solidFill>
                  <a:srgbClr val="FF0000"/>
                </a:solidFill>
              </a:rPr>
              <a:t>V-FERMETURE DES OCEANS</a:t>
            </a:r>
            <a:r>
              <a:rPr lang="fr-FR" sz="3600" dirty="0"/>
              <a:t/>
            </a:r>
            <a:br>
              <a:rPr lang="fr-FR" sz="3600" dirty="0"/>
            </a:br>
            <a:endParaRPr lang="fr-FR" sz="3600" dirty="0"/>
          </a:p>
        </p:txBody>
      </p:sp>
      <p:sp>
        <p:nvSpPr>
          <p:cNvPr id="3" name="Espace réservé du contenu 2"/>
          <p:cNvSpPr>
            <a:spLocks noGrp="1"/>
          </p:cNvSpPr>
          <p:nvPr>
            <p:ph idx="1"/>
          </p:nvPr>
        </p:nvSpPr>
        <p:spPr>
          <a:xfrm>
            <a:off x="107504" y="692696"/>
            <a:ext cx="8856984" cy="6165304"/>
          </a:xfrm>
        </p:spPr>
        <p:txBody>
          <a:bodyPr>
            <a:normAutofit fontScale="77500" lnSpcReduction="20000"/>
          </a:bodyPr>
          <a:lstStyle/>
          <a:p>
            <a:pPr>
              <a:lnSpc>
                <a:spcPct val="170000"/>
              </a:lnSpc>
            </a:pPr>
            <a:r>
              <a:rPr lang="fr-FR" sz="3800" b="1" dirty="0">
                <a:solidFill>
                  <a:srgbClr val="FF0000"/>
                </a:solidFill>
              </a:rPr>
              <a:t>Les fosses océaniques</a:t>
            </a:r>
            <a:r>
              <a:rPr lang="fr-FR" sz="3800" dirty="0">
                <a:solidFill>
                  <a:srgbClr val="FF0000"/>
                </a:solidFill>
              </a:rPr>
              <a:t> </a:t>
            </a:r>
            <a:r>
              <a:rPr lang="fr-FR" sz="3800" dirty="0"/>
              <a:t>(4000 à 11000 m de profondeur) ont été étudiées au Japon bien avant la théorie de l’expansion océanique en raison de </a:t>
            </a:r>
            <a:r>
              <a:rPr lang="fr-FR" sz="3800" dirty="0" smtClean="0"/>
              <a:t>:</a:t>
            </a:r>
            <a:endParaRPr lang="fr-FR" sz="3800" dirty="0"/>
          </a:p>
          <a:p>
            <a:pPr>
              <a:lnSpc>
                <a:spcPct val="170000"/>
              </a:lnSpc>
            </a:pPr>
            <a:r>
              <a:rPr lang="fr-FR" sz="3800" dirty="0"/>
              <a:t>la concentration des </a:t>
            </a:r>
            <a:r>
              <a:rPr lang="fr-FR" sz="3800" dirty="0">
                <a:solidFill>
                  <a:srgbClr val="FF0000"/>
                </a:solidFill>
              </a:rPr>
              <a:t>tremblements de terre </a:t>
            </a:r>
            <a:r>
              <a:rPr lang="fr-FR" sz="3800" dirty="0"/>
              <a:t>dont les foyers sont de plus en plus profonds (</a:t>
            </a:r>
            <a:r>
              <a:rPr lang="fr-FR" sz="3800" dirty="0" err="1"/>
              <a:t>Wadati</a:t>
            </a:r>
            <a:r>
              <a:rPr lang="fr-FR" sz="3800" dirty="0"/>
              <a:t>) ; et des </a:t>
            </a:r>
            <a:r>
              <a:rPr lang="fr-FR" sz="3800" dirty="0">
                <a:solidFill>
                  <a:srgbClr val="FF0000"/>
                </a:solidFill>
              </a:rPr>
              <a:t>éruptions volcaniques </a:t>
            </a:r>
            <a:r>
              <a:rPr lang="fr-FR" sz="3800" dirty="0"/>
              <a:t>spectaculaires avec des basaltes de plus en plus riches en Na, donc d’origine de plus en plus profonde (</a:t>
            </a:r>
            <a:r>
              <a:rPr lang="fr-FR" sz="3800" dirty="0" err="1"/>
              <a:t>Kuno</a:t>
            </a:r>
            <a:r>
              <a:rPr lang="fr-FR" sz="3800" dirty="0"/>
              <a:t>, </a:t>
            </a:r>
            <a:r>
              <a:rPr lang="fr-FR" sz="3800" dirty="0" err="1"/>
              <a:t>Sugimura</a:t>
            </a:r>
            <a:r>
              <a:rPr lang="fr-FR" sz="3800" dirty="0"/>
              <a:t>) à partir de la fosse ;</a:t>
            </a:r>
          </a:p>
          <a:p>
            <a:pPr lvl="0"/>
            <a:endParaRPr lang="fr-FR" dirty="0"/>
          </a:p>
          <a:p>
            <a:endParaRPr lang="fr-FR"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6632"/>
            <a:ext cx="9144000" cy="6093296"/>
          </a:xfrm>
        </p:spPr>
        <p:txBody>
          <a:bodyPr>
            <a:normAutofit fontScale="85000" lnSpcReduction="10000"/>
          </a:bodyPr>
          <a:lstStyle/>
          <a:p>
            <a:pPr lvl="0" algn="just">
              <a:lnSpc>
                <a:spcPct val="160000"/>
              </a:lnSpc>
            </a:pPr>
            <a:r>
              <a:rPr lang="fr-FR" dirty="0" smtClean="0"/>
              <a:t>la </a:t>
            </a:r>
            <a:r>
              <a:rPr lang="fr-FR" dirty="0"/>
              <a:t>localisation de gigantesques </a:t>
            </a:r>
            <a:r>
              <a:rPr lang="fr-FR" dirty="0">
                <a:solidFill>
                  <a:srgbClr val="00B050"/>
                </a:solidFill>
              </a:rPr>
              <a:t>anomalies gravimétriques </a:t>
            </a:r>
            <a:r>
              <a:rPr lang="fr-FR" dirty="0"/>
              <a:t>(</a:t>
            </a:r>
            <a:r>
              <a:rPr lang="fr-FR" dirty="0" err="1"/>
              <a:t>Griggs</a:t>
            </a:r>
            <a:r>
              <a:rPr lang="fr-FR" dirty="0"/>
              <a:t>) ;</a:t>
            </a:r>
          </a:p>
          <a:p>
            <a:pPr algn="just">
              <a:lnSpc>
                <a:spcPct val="160000"/>
              </a:lnSpc>
            </a:pPr>
            <a:r>
              <a:rPr lang="fr-FR" dirty="0"/>
              <a:t>la présence d’une </a:t>
            </a:r>
            <a:r>
              <a:rPr lang="fr-FR" dirty="0">
                <a:solidFill>
                  <a:srgbClr val="00B050"/>
                </a:solidFill>
              </a:rPr>
              <a:t>chaîne de montagne </a:t>
            </a:r>
            <a:r>
              <a:rPr lang="fr-FR" dirty="0"/>
              <a:t>en bordure (Japon, Amérique du Sud). </a:t>
            </a:r>
            <a:r>
              <a:rPr lang="fr-FR" dirty="0">
                <a:solidFill>
                  <a:srgbClr val="00B0F0"/>
                </a:solidFill>
              </a:rPr>
              <a:t>Les fosses océaniques </a:t>
            </a:r>
            <a:r>
              <a:rPr lang="fr-FR" dirty="0"/>
              <a:t>sont des zones </a:t>
            </a:r>
            <a:r>
              <a:rPr lang="fr-FR" b="1" dirty="0"/>
              <a:t>de </a:t>
            </a:r>
            <a:r>
              <a:rPr lang="fr-FR" b="1" dirty="0">
                <a:solidFill>
                  <a:schemeClr val="accent3">
                    <a:lumMod val="60000"/>
                    <a:lumOff val="40000"/>
                  </a:schemeClr>
                </a:solidFill>
              </a:rPr>
              <a:t>compensation, de résorption du surplus de matière</a:t>
            </a:r>
            <a:r>
              <a:rPr lang="fr-FR" dirty="0">
                <a:solidFill>
                  <a:schemeClr val="accent3">
                    <a:lumMod val="60000"/>
                    <a:lumOff val="40000"/>
                  </a:schemeClr>
                </a:solidFill>
              </a:rPr>
              <a:t> </a:t>
            </a:r>
            <a:r>
              <a:rPr lang="fr-FR" dirty="0"/>
              <a:t>créé au niveau des dorsales médio océaniques. </a:t>
            </a:r>
          </a:p>
          <a:p>
            <a:pPr marL="0" indent="0" algn="just">
              <a:lnSpc>
                <a:spcPct val="160000"/>
              </a:lnSpc>
              <a:buNone/>
            </a:pPr>
            <a:r>
              <a:rPr lang="fr-FR" dirty="0"/>
              <a:t>On connaît des roches de plus de 3,5 milliards d’années sur les continents</a:t>
            </a:r>
            <a:r>
              <a:rPr lang="fr-FR" dirty="0" smtClean="0"/>
              <a:t>,</a:t>
            </a:r>
            <a:r>
              <a:rPr lang="fr-FR" dirty="0"/>
              <a:t> alors que l’âge des sédiments sur la croûte océanique ne dépasse guère les 200 millions d’années.</a:t>
            </a:r>
          </a:p>
          <a:p>
            <a:pPr marL="0" indent="0">
              <a:buNone/>
            </a:pPr>
            <a:endParaRPr lang="fr-FR" dirty="0"/>
          </a:p>
          <a:p>
            <a:pPr lvl="0"/>
            <a:endParaRPr lang="fr-FR" dirty="0"/>
          </a:p>
          <a:p>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solidFill>
                  <a:srgbClr val="7030A0"/>
                </a:solidFill>
              </a:rPr>
              <a:t>CH2-CONTEXTE UNIVERSEL</a:t>
            </a:r>
            <a:endParaRPr lang="fr-FR" dirty="0">
              <a:solidFill>
                <a:srgbClr val="7030A0"/>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rcRect/>
          <a:stretch>
            <a:fillRect/>
          </a:stretch>
        </p:blipFill>
        <p:spPr bwMode="auto">
          <a:xfrm>
            <a:off x="323528" y="1196752"/>
            <a:ext cx="7920000" cy="4824000"/>
          </a:xfrm>
          <a:prstGeom prst="rect">
            <a:avLst/>
          </a:prstGeom>
          <a:noFill/>
          <a:ln w="9525">
            <a:noFill/>
            <a:miter lim="800000"/>
            <a:headEnd/>
            <a:tailEnd/>
          </a:ln>
          <a:effectLst/>
        </p:spPr>
      </p:pic>
      <p:sp>
        <p:nvSpPr>
          <p:cNvPr id="5" name="ZoneTexte 4"/>
          <p:cNvSpPr txBox="1"/>
          <p:nvPr/>
        </p:nvSpPr>
        <p:spPr>
          <a:xfrm>
            <a:off x="1567333" y="332656"/>
            <a:ext cx="5144357" cy="584775"/>
          </a:xfrm>
          <a:prstGeom prst="rect">
            <a:avLst/>
          </a:prstGeom>
          <a:noFill/>
        </p:spPr>
        <p:txBody>
          <a:bodyPr wrap="none" rtlCol="0">
            <a:spAutoFit/>
          </a:bodyPr>
          <a:lstStyle/>
          <a:p>
            <a:r>
              <a:rPr lang="fr-FR" sz="3200" dirty="0" smtClean="0">
                <a:solidFill>
                  <a:srgbClr val="FF0000"/>
                </a:solidFill>
              </a:rPr>
              <a:t>Zonation du milieu océanique</a:t>
            </a:r>
            <a:endParaRPr lang="fr-FR" sz="3200" dirty="0">
              <a:solidFill>
                <a:srgbClr val="FF0000"/>
              </a:solidFill>
            </a:endParaRPr>
          </a:p>
        </p:txBody>
      </p:sp>
    </p:spTree>
    <p:extLst>
      <p:ext uri="{BB962C8B-B14F-4D97-AF65-F5344CB8AC3E}">
        <p14:creationId xmlns:p14="http://schemas.microsoft.com/office/powerpoint/2010/main" val="400413222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1" y="34094"/>
            <a:ext cx="8928992" cy="4525963"/>
          </a:xfrm>
        </p:spPr>
        <p:txBody>
          <a:bodyPr/>
          <a:lstStyle/>
          <a:p>
            <a:pPr marL="0" indent="0" algn="just">
              <a:buNone/>
            </a:pPr>
            <a:r>
              <a:rPr lang="fr-FR" sz="2800" dirty="0" smtClean="0">
                <a:solidFill>
                  <a:schemeClr val="accent3">
                    <a:lumMod val="60000"/>
                    <a:lumOff val="40000"/>
                  </a:schemeClr>
                </a:solidFill>
              </a:rPr>
              <a:t>La plaque océanique </a:t>
            </a:r>
            <a:r>
              <a:rPr lang="fr-FR" sz="2800" dirty="0" smtClean="0"/>
              <a:t>créée au niveau de </a:t>
            </a:r>
            <a:r>
              <a:rPr lang="fr-FR" sz="2800" dirty="0" smtClean="0">
                <a:solidFill>
                  <a:schemeClr val="accent3">
                    <a:lumMod val="60000"/>
                    <a:lumOff val="40000"/>
                  </a:schemeClr>
                </a:solidFill>
              </a:rPr>
              <a:t>la dorsale</a:t>
            </a:r>
            <a:r>
              <a:rPr lang="fr-FR" sz="2800" dirty="0" smtClean="0"/>
              <a:t>, poussée vers le continent s’épaissit, se refroidit, se charge de sédiments et devient donc plus lourde et plus dense qu’au départ.</a:t>
            </a:r>
          </a:p>
          <a:p>
            <a:pPr marL="0" indent="0">
              <a:buNone/>
            </a:pPr>
            <a:endParaRPr lang="fr-FR" dirty="0"/>
          </a:p>
        </p:txBody>
      </p:sp>
      <p:pic>
        <p:nvPicPr>
          <p:cNvPr id="4" name="Picture 2" descr="C:\Users\Aminou\Documents\autresphotoscrouteoceanique\arccontin.JPG"/>
          <p:cNvPicPr>
            <a:picLocks noChangeAspect="1" noChangeArrowheads="1"/>
          </p:cNvPicPr>
          <p:nvPr/>
        </p:nvPicPr>
        <p:blipFill>
          <a:blip r:embed="rId2"/>
          <a:srcRect/>
          <a:stretch>
            <a:fillRect/>
          </a:stretch>
        </p:blipFill>
        <p:spPr bwMode="auto">
          <a:xfrm>
            <a:off x="1619672" y="1700808"/>
            <a:ext cx="6625167" cy="4860000"/>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74107"/>
            <a:ext cx="9036496" cy="3138870"/>
          </a:xfrm>
        </p:spPr>
        <p:txBody>
          <a:bodyPr>
            <a:normAutofit/>
          </a:bodyPr>
          <a:lstStyle/>
          <a:p>
            <a:pPr marL="0" indent="0" algn="just">
              <a:lnSpc>
                <a:spcPct val="150000"/>
              </a:lnSpc>
              <a:buNone/>
            </a:pPr>
            <a:r>
              <a:rPr lang="fr-FR" sz="2800" dirty="0" smtClean="0"/>
              <a:t>Au </a:t>
            </a:r>
            <a:r>
              <a:rPr lang="fr-FR" sz="2800" dirty="0"/>
              <a:t>bout de </a:t>
            </a:r>
            <a:r>
              <a:rPr lang="fr-FR" sz="2800" dirty="0">
                <a:solidFill>
                  <a:schemeClr val="accent3">
                    <a:lumMod val="60000"/>
                    <a:lumOff val="40000"/>
                  </a:schemeClr>
                </a:solidFill>
              </a:rPr>
              <a:t>190 à 200 millions d’années</a:t>
            </a:r>
            <a:r>
              <a:rPr lang="fr-FR" sz="2800" dirty="0"/>
              <a:t>, elle casse et plonge dans le Manteau. Ce mécanisme est régi par la présence sous-jacente de </a:t>
            </a:r>
            <a:r>
              <a:rPr lang="fr-FR" sz="2800" b="1" dirty="0">
                <a:solidFill>
                  <a:schemeClr val="accent4">
                    <a:lumMod val="40000"/>
                    <a:lumOff val="60000"/>
                  </a:schemeClr>
                </a:solidFill>
              </a:rPr>
              <a:t>cellules de convection convergentes</a:t>
            </a:r>
            <a:r>
              <a:rPr lang="fr-FR" sz="2800" dirty="0"/>
              <a:t> qui tractent la plaque dans l’Asthénosphère.</a:t>
            </a:r>
          </a:p>
          <a:p>
            <a:endParaRPr lang="fr-FR"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65606"/>
            <a:ext cx="9129712" cy="6891786"/>
          </a:xfrm>
        </p:spPr>
        <p:txBody>
          <a:bodyPr>
            <a:noAutofit/>
          </a:bodyPr>
          <a:lstStyle/>
          <a:p>
            <a:pPr marL="0" indent="0" algn="just">
              <a:lnSpc>
                <a:spcPct val="150000"/>
              </a:lnSpc>
              <a:buNone/>
            </a:pPr>
            <a:r>
              <a:rPr lang="fr-FR" b="1" u="sng" dirty="0">
                <a:solidFill>
                  <a:srgbClr val="FF0000"/>
                </a:solidFill>
              </a:rPr>
              <a:t>Phénomènes liés à la subduction des plaques</a:t>
            </a:r>
            <a:r>
              <a:rPr lang="fr-FR" dirty="0">
                <a:solidFill>
                  <a:srgbClr val="FF0000"/>
                </a:solidFill>
              </a:rPr>
              <a:t> </a:t>
            </a:r>
            <a:r>
              <a:rPr lang="fr-FR" dirty="0"/>
              <a:t>:</a:t>
            </a:r>
            <a:r>
              <a:rPr lang="fr-FR" dirty="0" smtClean="0">
                <a:solidFill>
                  <a:srgbClr val="00B050"/>
                </a:solidFill>
              </a:rPr>
              <a:t> </a:t>
            </a:r>
          </a:p>
          <a:p>
            <a:pPr algn="just">
              <a:lnSpc>
                <a:spcPct val="150000"/>
              </a:lnSpc>
            </a:pPr>
            <a:r>
              <a:rPr lang="fr-FR" sz="2800" b="1" dirty="0" smtClean="0">
                <a:solidFill>
                  <a:srgbClr val="00B050"/>
                </a:solidFill>
              </a:rPr>
              <a:t>Le </a:t>
            </a:r>
            <a:r>
              <a:rPr lang="fr-FR" sz="2800" b="1" dirty="0">
                <a:solidFill>
                  <a:srgbClr val="00B050"/>
                </a:solidFill>
              </a:rPr>
              <a:t>frottement</a:t>
            </a:r>
            <a:r>
              <a:rPr lang="fr-FR" sz="2800" dirty="0">
                <a:solidFill>
                  <a:srgbClr val="00B050"/>
                </a:solidFill>
              </a:rPr>
              <a:t> </a:t>
            </a:r>
            <a:r>
              <a:rPr lang="fr-FR" sz="2800" dirty="0"/>
              <a:t>provoqué par le plongement de la plaque dans l’Asthénosphère est responsable des </a:t>
            </a:r>
            <a:r>
              <a:rPr lang="fr-FR" sz="2800" b="1" dirty="0"/>
              <a:t>séismes</a:t>
            </a:r>
            <a:r>
              <a:rPr lang="fr-FR" sz="2800" dirty="0"/>
              <a:t> dont les foyers sont localisés sur un plan incliné (plan de </a:t>
            </a:r>
            <a:r>
              <a:rPr lang="fr-FR" sz="2800" dirty="0" err="1"/>
              <a:t>Wadati-Benioff</a:t>
            </a:r>
            <a:r>
              <a:rPr lang="fr-FR" sz="2800" dirty="0"/>
              <a:t>) </a:t>
            </a:r>
            <a:r>
              <a:rPr lang="fr-FR" sz="2800" dirty="0" smtClean="0"/>
              <a:t>;</a:t>
            </a:r>
          </a:p>
          <a:p>
            <a:pPr algn="just">
              <a:lnSpc>
                <a:spcPct val="150000"/>
              </a:lnSpc>
            </a:pPr>
            <a:r>
              <a:rPr lang="fr-FR" sz="2800" dirty="0"/>
              <a:t>la </a:t>
            </a:r>
            <a:r>
              <a:rPr lang="fr-FR" sz="2800" dirty="0">
                <a:solidFill>
                  <a:srgbClr val="00B050"/>
                </a:solidFill>
              </a:rPr>
              <a:t>présence</a:t>
            </a:r>
            <a:r>
              <a:rPr lang="fr-FR" sz="2800" dirty="0"/>
              <a:t>  de la </a:t>
            </a:r>
            <a:r>
              <a:rPr lang="fr-FR" sz="2800" dirty="0">
                <a:solidFill>
                  <a:srgbClr val="00B050"/>
                </a:solidFill>
              </a:rPr>
              <a:t>plaque froide </a:t>
            </a:r>
            <a:r>
              <a:rPr lang="fr-FR" sz="2800" dirty="0"/>
              <a:t>dans le </a:t>
            </a:r>
            <a:r>
              <a:rPr lang="fr-FR" sz="2800" dirty="0">
                <a:solidFill>
                  <a:srgbClr val="00B050"/>
                </a:solidFill>
              </a:rPr>
              <a:t>Manteau</a:t>
            </a:r>
            <a:r>
              <a:rPr lang="fr-FR" sz="2800" dirty="0"/>
              <a:t> induit une </a:t>
            </a:r>
            <a:r>
              <a:rPr lang="fr-FR" sz="2800" b="1" dirty="0"/>
              <a:t>anomalie thermique </a:t>
            </a:r>
            <a:r>
              <a:rPr lang="fr-FR" sz="2800" dirty="0"/>
              <a:t>(inversion des isothermes) et gravimétrique. Cette élévation de T° couplée à la haute pression (frottement) est responsable du </a:t>
            </a:r>
            <a:r>
              <a:rPr lang="fr-FR" sz="2800" b="1" dirty="0"/>
              <a:t>métamorphisme </a:t>
            </a:r>
            <a:r>
              <a:rPr lang="fr-FR" sz="2800" dirty="0"/>
              <a:t>de plus en plus intense en profondeur ;</a:t>
            </a:r>
          </a:p>
          <a:p>
            <a:pPr algn="just">
              <a:lnSpc>
                <a:spcPct val="150000"/>
              </a:lnSpc>
            </a:pPr>
            <a:endParaRPr lang="fr-FR" sz="2800" dirty="0"/>
          </a:p>
          <a:p>
            <a:endParaRPr lang="fr-FR"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hmed Yacouba Liboré\Desktop\GéodMaradi\MP Navigator EX\2011_05_06\IMG_0012.jpg"/>
          <p:cNvPicPr>
            <a:picLocks noChangeAspect="1" noChangeArrowheads="1"/>
          </p:cNvPicPr>
          <p:nvPr/>
        </p:nvPicPr>
        <p:blipFill>
          <a:blip r:embed="rId2" cstate="print"/>
          <a:srcRect/>
          <a:stretch>
            <a:fillRect/>
          </a:stretch>
        </p:blipFill>
        <p:spPr bwMode="auto">
          <a:xfrm rot="10800000">
            <a:off x="179511" y="0"/>
            <a:ext cx="8640959" cy="7029400"/>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8640"/>
            <a:ext cx="9144000" cy="5289451"/>
          </a:xfrm>
        </p:spPr>
        <p:txBody>
          <a:bodyPr>
            <a:normAutofit/>
          </a:bodyPr>
          <a:lstStyle/>
          <a:p>
            <a:pPr algn="just">
              <a:lnSpc>
                <a:spcPct val="150000"/>
              </a:lnSpc>
            </a:pPr>
            <a:r>
              <a:rPr lang="fr-FR" b="1" u="sng" dirty="0">
                <a:solidFill>
                  <a:srgbClr val="FF0000"/>
                </a:solidFill>
              </a:rPr>
              <a:t>Phénomènes liés à la subduction des plaques</a:t>
            </a:r>
            <a:r>
              <a:rPr lang="fr-FR" dirty="0">
                <a:solidFill>
                  <a:srgbClr val="FF0000"/>
                </a:solidFill>
              </a:rPr>
              <a:t> </a:t>
            </a:r>
            <a:r>
              <a:rPr lang="fr-FR" dirty="0" smtClean="0"/>
              <a:t>:</a:t>
            </a:r>
            <a:endParaRPr lang="fr-FR" sz="2800" dirty="0" smtClean="0"/>
          </a:p>
          <a:p>
            <a:pPr algn="just">
              <a:lnSpc>
                <a:spcPct val="150000"/>
              </a:lnSpc>
              <a:buFontTx/>
              <a:buChar char="-"/>
            </a:pPr>
            <a:r>
              <a:rPr lang="fr-FR" sz="2800" b="1" dirty="0">
                <a:solidFill>
                  <a:srgbClr val="00B050"/>
                </a:solidFill>
              </a:rPr>
              <a:t>L’eau apportée</a:t>
            </a:r>
            <a:r>
              <a:rPr lang="fr-FR" sz="2800" dirty="0">
                <a:solidFill>
                  <a:srgbClr val="00B050"/>
                </a:solidFill>
              </a:rPr>
              <a:t> </a:t>
            </a:r>
            <a:r>
              <a:rPr lang="fr-FR" sz="2800" dirty="0"/>
              <a:t>par les sédiments va baisser la </a:t>
            </a:r>
            <a:r>
              <a:rPr lang="fr-FR" sz="2800" dirty="0" smtClean="0"/>
              <a:t>T</a:t>
            </a:r>
            <a:r>
              <a:rPr lang="fr-FR" sz="2800" dirty="0"/>
              <a:t>° de fusion de la plaque et de l’Asthénosphère </a:t>
            </a:r>
            <a:r>
              <a:rPr lang="fr-FR" sz="2800" dirty="0" smtClean="0"/>
              <a:t>sus-jacente</a:t>
            </a:r>
            <a:r>
              <a:rPr lang="fr-FR" sz="2800" dirty="0"/>
              <a:t> : </a:t>
            </a:r>
            <a:r>
              <a:rPr lang="fr-FR" sz="2800" b="1" dirty="0">
                <a:solidFill>
                  <a:schemeClr val="accent4">
                    <a:lumMod val="40000"/>
                    <a:lumOff val="60000"/>
                  </a:schemeClr>
                </a:solidFill>
              </a:rPr>
              <a:t>fusion partielle</a:t>
            </a:r>
            <a:r>
              <a:rPr lang="fr-FR" sz="2800" dirty="0"/>
              <a:t> et production de </a:t>
            </a:r>
            <a:r>
              <a:rPr lang="fr-FR" sz="2800" dirty="0" smtClean="0">
                <a:solidFill>
                  <a:schemeClr val="accent4">
                    <a:lumMod val="40000"/>
                    <a:lumOff val="60000"/>
                  </a:schemeClr>
                </a:solidFill>
              </a:rPr>
              <a:t>magma </a:t>
            </a:r>
            <a:r>
              <a:rPr lang="fr-FR" sz="2800" dirty="0">
                <a:solidFill>
                  <a:schemeClr val="accent4">
                    <a:lumMod val="40000"/>
                    <a:lumOff val="60000"/>
                  </a:schemeClr>
                </a:solidFill>
              </a:rPr>
              <a:t>basaltique</a:t>
            </a:r>
            <a:r>
              <a:rPr lang="fr-FR" sz="2800" dirty="0"/>
              <a:t> : Front volcanique à plus de </a:t>
            </a:r>
            <a:r>
              <a:rPr lang="fr-FR" sz="2800" dirty="0" smtClean="0"/>
              <a:t>150 </a:t>
            </a:r>
            <a:r>
              <a:rPr lang="fr-FR" sz="2800" dirty="0"/>
              <a:t>Km de la fosse ;</a:t>
            </a:r>
          </a:p>
          <a:p>
            <a:pPr algn="just">
              <a:buFontTx/>
              <a:buChar char="-"/>
            </a:pPr>
            <a:endParaRPr lang="fr-FR" sz="2800" dirty="0"/>
          </a:p>
          <a:p>
            <a:pPr marL="0" indent="0">
              <a:buNone/>
            </a:pPr>
            <a:endParaRPr lang="fr-FR"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1"/>
          <p:cNvPicPr>
            <a:picLocks noChangeAspect="1" noChangeArrowheads="1"/>
          </p:cNvPicPr>
          <p:nvPr/>
        </p:nvPicPr>
        <p:blipFill>
          <a:blip r:embed="rId3" cstate="print"/>
          <a:srcRect/>
          <a:stretch>
            <a:fillRect/>
          </a:stretch>
        </p:blipFill>
        <p:spPr bwMode="auto">
          <a:xfrm>
            <a:off x="1619672" y="620688"/>
            <a:ext cx="4994295" cy="3636000"/>
          </a:xfrm>
          <a:prstGeom prst="rect">
            <a:avLst/>
          </a:prstGeom>
          <a:noFill/>
        </p:spPr>
      </p:pic>
      <p:sp>
        <p:nvSpPr>
          <p:cNvPr id="72707" name="Text Box 3"/>
          <p:cNvSpPr txBox="1">
            <a:spLocks noChangeArrowheads="1"/>
          </p:cNvSpPr>
          <p:nvPr/>
        </p:nvSpPr>
        <p:spPr bwMode="auto">
          <a:xfrm>
            <a:off x="755650" y="44450"/>
            <a:ext cx="7183438" cy="366713"/>
          </a:xfrm>
          <a:prstGeom prst="rect">
            <a:avLst/>
          </a:prstGeom>
          <a:noFill/>
          <a:ln w="9525">
            <a:noFill/>
            <a:miter lim="800000"/>
            <a:headEnd/>
            <a:tailEnd/>
          </a:ln>
          <a:effectLst/>
        </p:spPr>
        <p:txBody>
          <a:bodyPr wrap="none">
            <a:spAutoFit/>
          </a:bodyPr>
          <a:lstStyle/>
          <a:p>
            <a:r>
              <a:rPr lang="fr-FR" u="sng" dirty="0">
                <a:solidFill>
                  <a:srgbClr val="FFC000"/>
                </a:solidFill>
                <a:latin typeface="Verdana" pitchFamily="34" charset="0"/>
              </a:rPr>
              <a:t>Cas de convergence entre plaques océanique et continentale</a:t>
            </a:r>
          </a:p>
        </p:txBody>
      </p:sp>
      <p:sp>
        <p:nvSpPr>
          <p:cNvPr id="72708" name="Rectangle 4"/>
          <p:cNvSpPr>
            <a:spLocks noChangeArrowheads="1"/>
          </p:cNvSpPr>
          <p:nvPr/>
        </p:nvSpPr>
        <p:spPr bwMode="auto">
          <a:xfrm>
            <a:off x="0" y="4256688"/>
            <a:ext cx="9144000" cy="2433871"/>
          </a:xfrm>
          <a:prstGeom prst="rect">
            <a:avLst/>
          </a:prstGeom>
          <a:noFill/>
          <a:ln w="9525">
            <a:noFill/>
            <a:miter lim="800000"/>
            <a:headEnd/>
            <a:tailEnd/>
          </a:ln>
          <a:effectLst/>
        </p:spPr>
        <p:txBody>
          <a:bodyPr wrap="square" anchor="ctr">
            <a:spAutoFit/>
          </a:bodyPr>
          <a:lstStyle/>
          <a:p>
            <a:pPr>
              <a:lnSpc>
                <a:spcPct val="120000"/>
              </a:lnSpc>
            </a:pPr>
            <a:r>
              <a:rPr lang="fr-FR" sz="2200" dirty="0">
                <a:solidFill>
                  <a:srgbClr val="000000"/>
                </a:solidFill>
              </a:rPr>
              <a:t>La plaque océanique et les sédiments du plancher océanique s'enfoncent </a:t>
            </a:r>
            <a:r>
              <a:rPr lang="fr-FR" sz="2200" dirty="0" smtClean="0">
                <a:solidFill>
                  <a:srgbClr val="000000"/>
                </a:solidFill>
              </a:rPr>
              <a:t>dans </a:t>
            </a:r>
            <a:r>
              <a:rPr lang="fr-FR" sz="2200" dirty="0">
                <a:solidFill>
                  <a:srgbClr val="000000"/>
                </a:solidFill>
              </a:rPr>
              <a:t>du matériel de plus en plus dense. le magma expulsé forme une chaîne </a:t>
            </a:r>
            <a:r>
              <a:rPr lang="fr-FR" sz="2200" dirty="0" smtClean="0">
                <a:solidFill>
                  <a:srgbClr val="000000"/>
                </a:solidFill>
              </a:rPr>
              <a:t>de </a:t>
            </a:r>
            <a:r>
              <a:rPr lang="fr-FR" sz="2200" dirty="0">
                <a:solidFill>
                  <a:srgbClr val="000000"/>
                </a:solidFill>
              </a:rPr>
              <a:t>volcans sur les continents (arc volcanique continental). le matériel </a:t>
            </a:r>
            <a:r>
              <a:rPr lang="fr-FR" sz="2200" dirty="0" smtClean="0">
                <a:solidFill>
                  <a:srgbClr val="000000"/>
                </a:solidFill>
              </a:rPr>
              <a:t>sédimentaire </a:t>
            </a:r>
            <a:r>
              <a:rPr lang="fr-FR" sz="2200" dirty="0">
                <a:solidFill>
                  <a:srgbClr val="000000"/>
                </a:solidFill>
              </a:rPr>
              <a:t>qui se trouve sur les fonds océaniques et qui se concentre </a:t>
            </a:r>
            <a:r>
              <a:rPr lang="fr-FR" sz="2200" dirty="0" smtClean="0">
                <a:solidFill>
                  <a:srgbClr val="000000"/>
                </a:solidFill>
              </a:rPr>
              <a:t>au </a:t>
            </a:r>
            <a:r>
              <a:rPr lang="fr-FR" sz="2200" dirty="0">
                <a:solidFill>
                  <a:srgbClr val="000000"/>
                </a:solidFill>
              </a:rPr>
              <a:t>niveau de la zone de subduction pour former un prisme </a:t>
            </a:r>
            <a:r>
              <a:rPr lang="fr-FR" sz="2200" dirty="0" smtClean="0">
                <a:solidFill>
                  <a:srgbClr val="000000"/>
                </a:solidFill>
              </a:rPr>
              <a:t>d'accrétion</a:t>
            </a:r>
            <a:r>
              <a:rPr lang="fr-FR" sz="2200" dirty="0">
                <a:solidFill>
                  <a:srgbClr val="000000"/>
                </a:solidFill>
              </a:rPr>
              <a:t>.  </a:t>
            </a:r>
          </a:p>
          <a:p>
            <a:pPr>
              <a:lnSpc>
                <a:spcPct val="120000"/>
              </a:lnSpc>
            </a:pPr>
            <a:endParaRPr lang="fr-FR" dirty="0">
              <a:solidFill>
                <a:srgbClr val="000000"/>
              </a:solidFill>
            </a:endParaRPr>
          </a:p>
        </p:txBody>
      </p:sp>
      <p:sp>
        <p:nvSpPr>
          <p:cNvPr id="2" name="Rectangle 1"/>
          <p:cNvSpPr/>
          <p:nvPr/>
        </p:nvSpPr>
        <p:spPr>
          <a:xfrm>
            <a:off x="0" y="2132856"/>
            <a:ext cx="1872208" cy="1089529"/>
          </a:xfrm>
          <a:prstGeom prst="rect">
            <a:avLst/>
          </a:prstGeom>
        </p:spPr>
        <p:txBody>
          <a:bodyPr wrap="square">
            <a:spAutoFit/>
          </a:bodyPr>
          <a:lstStyle/>
          <a:p>
            <a:pPr>
              <a:lnSpc>
                <a:spcPct val="120000"/>
              </a:lnSpc>
            </a:pPr>
            <a:r>
              <a:rPr lang="fr-FR" i="1" u="sng" dirty="0">
                <a:solidFill>
                  <a:srgbClr val="000000"/>
                </a:solidFill>
              </a:rPr>
              <a:t>Exemple de la marge du </a:t>
            </a:r>
            <a:r>
              <a:rPr lang="fr-FR" i="1" u="sng" dirty="0" err="1" smtClean="0">
                <a:solidFill>
                  <a:srgbClr val="000000"/>
                </a:solidFill>
              </a:rPr>
              <a:t>Paciifque</a:t>
            </a:r>
            <a:r>
              <a:rPr lang="fr-FR" i="1" u="sng" dirty="0" smtClean="0">
                <a:solidFill>
                  <a:srgbClr val="000000"/>
                </a:solidFill>
              </a:rPr>
              <a:t> </a:t>
            </a:r>
            <a:r>
              <a:rPr lang="fr-FR" i="1" u="sng" dirty="0">
                <a:solidFill>
                  <a:srgbClr val="000000"/>
                </a:solidFill>
              </a:rPr>
              <a:t>Est</a:t>
            </a:r>
            <a:r>
              <a:rPr lang="fr-FR" dirty="0">
                <a:solidFill>
                  <a:srgbClr val="000000"/>
                </a:solidFill>
              </a:rPr>
              <a:t> </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1"/>
          <p:cNvPicPr>
            <a:picLocks noChangeAspect="1" noChangeArrowheads="1"/>
          </p:cNvPicPr>
          <p:nvPr/>
        </p:nvPicPr>
        <p:blipFill>
          <a:blip r:embed="rId3" cstate="print"/>
          <a:srcRect/>
          <a:stretch>
            <a:fillRect/>
          </a:stretch>
        </p:blipFill>
        <p:spPr bwMode="auto">
          <a:xfrm>
            <a:off x="1403350" y="692150"/>
            <a:ext cx="6769100" cy="4484688"/>
          </a:xfrm>
          <a:prstGeom prst="rect">
            <a:avLst/>
          </a:prstGeom>
          <a:noFill/>
        </p:spPr>
      </p:pic>
      <p:sp>
        <p:nvSpPr>
          <p:cNvPr id="70659" name="Rectangle 3"/>
          <p:cNvSpPr>
            <a:spLocks noChangeArrowheads="1"/>
          </p:cNvSpPr>
          <p:nvPr/>
        </p:nvSpPr>
        <p:spPr bwMode="auto">
          <a:xfrm>
            <a:off x="107504" y="4962717"/>
            <a:ext cx="9036496" cy="1490280"/>
          </a:xfrm>
          <a:prstGeom prst="rect">
            <a:avLst/>
          </a:prstGeom>
          <a:noFill/>
          <a:ln w="9525">
            <a:noFill/>
            <a:miter lim="800000"/>
            <a:headEnd/>
            <a:tailEnd/>
          </a:ln>
          <a:effectLst/>
        </p:spPr>
        <p:txBody>
          <a:bodyPr wrap="square" anchor="ctr">
            <a:spAutoFit/>
          </a:bodyPr>
          <a:lstStyle/>
          <a:p>
            <a:pPr algn="just">
              <a:lnSpc>
                <a:spcPct val="130000"/>
              </a:lnSpc>
            </a:pPr>
            <a:r>
              <a:rPr lang="fr-FR" sz="2400" dirty="0">
                <a:solidFill>
                  <a:srgbClr val="000000"/>
                </a:solidFill>
              </a:rPr>
              <a:t>Dans ce genre de collision, une des deux plaques </a:t>
            </a:r>
            <a:r>
              <a:rPr lang="fr-FR" sz="2400" dirty="0" smtClean="0">
                <a:solidFill>
                  <a:srgbClr val="000000"/>
                </a:solidFill>
              </a:rPr>
              <a:t>(</a:t>
            </a:r>
            <a:r>
              <a:rPr lang="fr-FR" sz="2400" dirty="0">
                <a:solidFill>
                  <a:srgbClr val="000000"/>
                </a:solidFill>
              </a:rPr>
              <a:t>la plus dense, généralement la plus vieille) s'enfonce </a:t>
            </a:r>
            <a:r>
              <a:rPr lang="fr-FR" sz="2400" dirty="0" smtClean="0">
                <a:solidFill>
                  <a:srgbClr val="000000"/>
                </a:solidFill>
              </a:rPr>
              <a:t>sous </a:t>
            </a:r>
            <a:r>
              <a:rPr lang="fr-FR" sz="2400" dirty="0">
                <a:solidFill>
                  <a:srgbClr val="000000"/>
                </a:solidFill>
              </a:rPr>
              <a:t>l'autre pour former une zone de subduction</a:t>
            </a:r>
            <a:r>
              <a:rPr lang="fr-FR" sz="2400" dirty="0">
                <a:solidFill>
                  <a:srgbClr val="000000"/>
                </a:solidFill>
                <a:latin typeface="Verdana" pitchFamily="34" charset="0"/>
              </a:rPr>
              <a:t>. </a:t>
            </a:r>
          </a:p>
        </p:txBody>
      </p:sp>
      <p:sp>
        <p:nvSpPr>
          <p:cNvPr id="70660" name="Text Box 4"/>
          <p:cNvSpPr txBox="1">
            <a:spLocks noChangeArrowheads="1"/>
          </p:cNvSpPr>
          <p:nvPr/>
        </p:nvSpPr>
        <p:spPr bwMode="auto">
          <a:xfrm>
            <a:off x="1306513" y="109538"/>
            <a:ext cx="6145212" cy="366712"/>
          </a:xfrm>
          <a:prstGeom prst="rect">
            <a:avLst/>
          </a:prstGeom>
          <a:noFill/>
          <a:ln w="9525">
            <a:noFill/>
            <a:miter lim="800000"/>
            <a:headEnd/>
            <a:tailEnd/>
          </a:ln>
          <a:effectLst/>
        </p:spPr>
        <p:txBody>
          <a:bodyPr wrap="none">
            <a:spAutoFit/>
          </a:bodyPr>
          <a:lstStyle/>
          <a:p>
            <a:r>
              <a:rPr lang="fr-FR" u="sng">
                <a:solidFill>
                  <a:srgbClr val="FF0000"/>
                </a:solidFill>
                <a:latin typeface="Verdana" pitchFamily="34" charset="0"/>
              </a:rPr>
              <a:t>Cas de convergence entre deux plaques océaniques</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hmed Yacouba Liboré\Desktop\GéodMaradi\MP Navigator EX\2011_05_06\IMG_0012.jpg"/>
          <p:cNvPicPr>
            <a:picLocks noChangeAspect="1" noChangeArrowheads="1"/>
          </p:cNvPicPr>
          <p:nvPr/>
        </p:nvPicPr>
        <p:blipFill>
          <a:blip r:embed="rId2" cstate="print"/>
          <a:srcRect/>
          <a:stretch>
            <a:fillRect/>
          </a:stretch>
        </p:blipFill>
        <p:spPr bwMode="auto">
          <a:xfrm rot="10800000">
            <a:off x="179511" y="0"/>
            <a:ext cx="8640959" cy="7029400"/>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1619672" y="1268760"/>
            <a:ext cx="4994295" cy="3636000"/>
          </a:xfrm>
          <a:prstGeom prst="rect">
            <a:avLst/>
          </a:prstGeom>
          <a:noFill/>
        </p:spPr>
      </p:pic>
      <p:sp>
        <p:nvSpPr>
          <p:cNvPr id="5" name="Espace réservé du contenu 2"/>
          <p:cNvSpPr txBox="1">
            <a:spLocks/>
          </p:cNvSpPr>
          <p:nvPr/>
        </p:nvSpPr>
        <p:spPr>
          <a:xfrm>
            <a:off x="11765" y="5013176"/>
            <a:ext cx="9144000" cy="16925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2400" dirty="0" smtClean="0"/>
              <a:t>les bassins sédimentaires en bordure des fosses vont être comprimés et former </a:t>
            </a:r>
            <a:r>
              <a:rPr lang="fr-FR" sz="2400" b="1" dirty="0" smtClean="0"/>
              <a:t>un prisme d’accrétion :</a:t>
            </a:r>
            <a:r>
              <a:rPr lang="fr-FR" sz="2400" dirty="0" smtClean="0"/>
              <a:t> Plissement, Pression et T°, Métamorphisme et </a:t>
            </a:r>
            <a:r>
              <a:rPr lang="fr-FR" sz="2400" b="1" dirty="0" smtClean="0"/>
              <a:t>érection des reliefs</a:t>
            </a:r>
            <a:r>
              <a:rPr lang="fr-FR" sz="2400" dirty="0" smtClean="0"/>
              <a:t> (Chaîne de montagne) ;</a:t>
            </a:r>
            <a:endParaRPr lang="fr-FR"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2004_Indonesia_Tsunami"/>
          <p:cNvPicPr>
            <a:picLocks noChangeAspect="1" noChangeArrowheads="1" noCrop="1"/>
          </p:cNvPicPr>
          <p:nvPr/>
        </p:nvPicPr>
        <p:blipFill>
          <a:blip r:embed="rId3" cstate="print"/>
          <a:srcRect/>
          <a:stretch>
            <a:fillRect/>
          </a:stretch>
        </p:blipFill>
        <p:spPr bwMode="auto">
          <a:xfrm>
            <a:off x="1763713" y="476250"/>
            <a:ext cx="6121400"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404664"/>
            <a:ext cx="9144000" cy="5145435"/>
          </a:xfrm>
        </p:spPr>
        <p:txBody>
          <a:bodyPr>
            <a:normAutofit/>
          </a:bodyPr>
          <a:lstStyle/>
          <a:p>
            <a:pPr>
              <a:buNone/>
            </a:pPr>
            <a:r>
              <a:rPr lang="fr-FR" dirty="0" smtClean="0">
                <a:solidFill>
                  <a:srgbClr val="FF0000"/>
                </a:solidFill>
              </a:rPr>
              <a:t>- </a:t>
            </a:r>
            <a:r>
              <a:rPr lang="fr-FR" b="1" dirty="0" smtClean="0">
                <a:solidFill>
                  <a:srgbClr val="FF0000"/>
                </a:solidFill>
              </a:rPr>
              <a:t>Collision</a:t>
            </a:r>
            <a:r>
              <a:rPr lang="fr-FR" dirty="0" smtClean="0">
                <a:solidFill>
                  <a:srgbClr val="FF0000"/>
                </a:solidFill>
              </a:rPr>
              <a:t> : </a:t>
            </a:r>
          </a:p>
          <a:p>
            <a:pPr algn="just">
              <a:lnSpc>
                <a:spcPct val="150000"/>
              </a:lnSpc>
              <a:buNone/>
            </a:pPr>
            <a:r>
              <a:rPr lang="fr-FR" dirty="0" smtClean="0"/>
              <a:t>Au stade ultime de la </a:t>
            </a:r>
            <a:r>
              <a:rPr lang="fr-FR" dirty="0" smtClean="0">
                <a:solidFill>
                  <a:srgbClr val="00B050"/>
                </a:solidFill>
              </a:rPr>
              <a:t>digestion de la plaque océanique</a:t>
            </a:r>
            <a:r>
              <a:rPr lang="fr-FR" dirty="0" smtClean="0"/>
              <a:t>, deux plaques continentales d’égale densité peuvent s’affronter et créer une chaîne de collision. Cette élévation résulte de la compression du matériel sédimentaire porté par les deux plaques qui s’affrontent.</a:t>
            </a:r>
          </a:p>
          <a:p>
            <a:endParaRPr lang="fr-FR" dirty="0" smtClean="0"/>
          </a:p>
          <a:p>
            <a:endParaRPr lang="fr-FR"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1"/>
          <p:cNvPicPr>
            <a:picLocks noChangeAspect="1" noChangeArrowheads="1"/>
          </p:cNvPicPr>
          <p:nvPr/>
        </p:nvPicPr>
        <p:blipFill>
          <a:blip r:embed="rId3" cstate="print"/>
          <a:srcRect/>
          <a:stretch>
            <a:fillRect/>
          </a:stretch>
        </p:blipFill>
        <p:spPr bwMode="auto">
          <a:xfrm>
            <a:off x="1547664" y="764704"/>
            <a:ext cx="5616575" cy="3663950"/>
          </a:xfrm>
          <a:prstGeom prst="rect">
            <a:avLst/>
          </a:prstGeom>
          <a:noFill/>
        </p:spPr>
      </p:pic>
      <p:sp>
        <p:nvSpPr>
          <p:cNvPr id="74755" name="Rectangle 3"/>
          <p:cNvSpPr>
            <a:spLocks noChangeArrowheads="1"/>
          </p:cNvSpPr>
          <p:nvPr/>
        </p:nvSpPr>
        <p:spPr bwMode="auto">
          <a:xfrm>
            <a:off x="913383" y="260648"/>
            <a:ext cx="6391275" cy="366713"/>
          </a:xfrm>
          <a:prstGeom prst="rect">
            <a:avLst/>
          </a:prstGeom>
          <a:noFill/>
          <a:ln w="9525">
            <a:noFill/>
            <a:miter lim="800000"/>
            <a:headEnd/>
            <a:tailEnd/>
          </a:ln>
          <a:effectLst/>
        </p:spPr>
        <p:txBody>
          <a:bodyPr wrap="none">
            <a:spAutoFit/>
          </a:bodyPr>
          <a:lstStyle/>
          <a:p>
            <a:r>
              <a:rPr lang="fr-FR" u="sng" dirty="0">
                <a:solidFill>
                  <a:srgbClr val="FF0000"/>
                </a:solidFill>
                <a:latin typeface="Verdana" pitchFamily="34" charset="0"/>
              </a:rPr>
              <a:t>Cas de convergence entre deux plaques continentales</a:t>
            </a:r>
          </a:p>
        </p:txBody>
      </p:sp>
      <p:sp>
        <p:nvSpPr>
          <p:cNvPr id="74756" name="Rectangle 4"/>
          <p:cNvSpPr>
            <a:spLocks noChangeArrowheads="1"/>
          </p:cNvSpPr>
          <p:nvPr/>
        </p:nvSpPr>
        <p:spPr bwMode="auto">
          <a:xfrm>
            <a:off x="0" y="4428654"/>
            <a:ext cx="9144000" cy="1974067"/>
          </a:xfrm>
          <a:prstGeom prst="rect">
            <a:avLst/>
          </a:prstGeom>
          <a:noFill/>
          <a:ln w="9525">
            <a:noFill/>
            <a:miter lim="800000"/>
            <a:headEnd/>
            <a:tailEnd/>
          </a:ln>
          <a:effectLst/>
        </p:spPr>
        <p:txBody>
          <a:bodyPr wrap="square" anchor="ctr">
            <a:spAutoFit/>
          </a:bodyPr>
          <a:lstStyle/>
          <a:p>
            <a:pPr algn="just">
              <a:lnSpc>
                <a:spcPct val="130000"/>
              </a:lnSpc>
            </a:pPr>
            <a:r>
              <a:rPr lang="fr-FR" sz="2400" dirty="0">
                <a:solidFill>
                  <a:srgbClr val="000000"/>
                </a:solidFill>
              </a:rPr>
              <a:t>L'espace océanique se refermant au fur et à mesure du </a:t>
            </a:r>
            <a:r>
              <a:rPr lang="fr-FR" sz="2400" dirty="0" smtClean="0">
                <a:solidFill>
                  <a:srgbClr val="000000"/>
                </a:solidFill>
              </a:rPr>
              <a:t>rapprochement de </a:t>
            </a:r>
            <a:r>
              <a:rPr lang="fr-FR" sz="2400" dirty="0">
                <a:solidFill>
                  <a:srgbClr val="000000"/>
                </a:solidFill>
              </a:rPr>
              <a:t>deux plaques continentales, le matériel sédimentaire du plancher </a:t>
            </a:r>
            <a:r>
              <a:rPr lang="fr-FR" sz="2400" dirty="0" smtClean="0">
                <a:solidFill>
                  <a:srgbClr val="000000"/>
                </a:solidFill>
              </a:rPr>
              <a:t>océanique</a:t>
            </a:r>
            <a:r>
              <a:rPr lang="fr-FR" sz="2400" dirty="0">
                <a:solidFill>
                  <a:srgbClr val="000000"/>
                </a:solidFill>
              </a:rPr>
              <a:t>, plus abondant près des continents, et celui du prisme </a:t>
            </a:r>
            <a:r>
              <a:rPr lang="fr-FR" sz="2400" dirty="0" smtClean="0">
                <a:solidFill>
                  <a:srgbClr val="000000"/>
                </a:solidFill>
              </a:rPr>
              <a:t>d'accrétion </a:t>
            </a:r>
            <a:r>
              <a:rPr lang="fr-FR" sz="2400" dirty="0">
                <a:solidFill>
                  <a:srgbClr val="000000"/>
                </a:solidFill>
              </a:rPr>
              <a:t>se concentrent de plus en plus; le prisme croît. </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1"/>
          <p:cNvPicPr>
            <a:picLocks noChangeAspect="1" noChangeArrowheads="1"/>
          </p:cNvPicPr>
          <p:nvPr/>
        </p:nvPicPr>
        <p:blipFill>
          <a:blip r:embed="rId3" cstate="print"/>
          <a:srcRect/>
          <a:stretch>
            <a:fillRect/>
          </a:stretch>
        </p:blipFill>
        <p:spPr bwMode="auto">
          <a:xfrm>
            <a:off x="1763713" y="1125538"/>
            <a:ext cx="5400675" cy="3848100"/>
          </a:xfrm>
          <a:prstGeom prst="rect">
            <a:avLst/>
          </a:prstGeom>
          <a:noFill/>
        </p:spPr>
      </p:pic>
      <p:sp>
        <p:nvSpPr>
          <p:cNvPr id="76803" name="Rectangle 3"/>
          <p:cNvSpPr>
            <a:spLocks noChangeArrowheads="1"/>
          </p:cNvSpPr>
          <p:nvPr/>
        </p:nvSpPr>
        <p:spPr bwMode="auto">
          <a:xfrm>
            <a:off x="684213" y="476250"/>
            <a:ext cx="7232650" cy="366713"/>
          </a:xfrm>
          <a:prstGeom prst="rect">
            <a:avLst/>
          </a:prstGeom>
          <a:noFill/>
          <a:ln w="9525">
            <a:noFill/>
            <a:miter lim="800000"/>
            <a:headEnd/>
            <a:tailEnd/>
          </a:ln>
          <a:effectLst/>
        </p:spPr>
        <p:txBody>
          <a:bodyPr wrap="none">
            <a:spAutoFit/>
          </a:bodyPr>
          <a:lstStyle/>
          <a:p>
            <a:r>
              <a:rPr lang="fr-FR" u="sng" dirty="0">
                <a:solidFill>
                  <a:srgbClr val="FF0000"/>
                </a:solidFill>
                <a:latin typeface="Verdana" pitchFamily="34" charset="0"/>
              </a:rPr>
              <a:t>Cas de convergence entre deux plaques continentales (suite</a:t>
            </a:r>
            <a:r>
              <a:rPr lang="fr-FR" u="sng" dirty="0">
                <a:latin typeface="Verdana" pitchFamily="34" charset="0"/>
              </a:rPr>
              <a:t>)</a:t>
            </a:r>
          </a:p>
        </p:txBody>
      </p:sp>
      <p:sp>
        <p:nvSpPr>
          <p:cNvPr id="76804" name="Rectangle 4"/>
          <p:cNvSpPr>
            <a:spLocks noChangeArrowheads="1"/>
          </p:cNvSpPr>
          <p:nvPr/>
        </p:nvSpPr>
        <p:spPr bwMode="auto">
          <a:xfrm>
            <a:off x="107504" y="4765589"/>
            <a:ext cx="8928992" cy="1895647"/>
          </a:xfrm>
          <a:prstGeom prst="rect">
            <a:avLst/>
          </a:prstGeom>
          <a:noFill/>
          <a:ln w="9525">
            <a:noFill/>
            <a:miter lim="800000"/>
            <a:headEnd/>
            <a:tailEnd/>
          </a:ln>
          <a:effectLst/>
        </p:spPr>
        <p:txBody>
          <a:bodyPr wrap="square" anchor="ctr">
            <a:spAutoFit/>
          </a:bodyPr>
          <a:lstStyle/>
          <a:p>
            <a:pPr algn="just">
              <a:lnSpc>
                <a:spcPct val="130000"/>
              </a:lnSpc>
            </a:pPr>
            <a:r>
              <a:rPr lang="fr-FR" sz="2300" dirty="0">
                <a:solidFill>
                  <a:srgbClr val="000000"/>
                </a:solidFill>
              </a:rPr>
              <a:t>Tout le matériel sédimentaire est comprimé et se soulève pour former</a:t>
            </a:r>
          </a:p>
          <a:p>
            <a:pPr algn="just">
              <a:lnSpc>
                <a:spcPct val="130000"/>
              </a:lnSpc>
            </a:pPr>
            <a:r>
              <a:rPr lang="fr-FR" sz="2300" dirty="0">
                <a:solidFill>
                  <a:srgbClr val="000000"/>
                </a:solidFill>
              </a:rPr>
              <a:t> une chaîne de montagnes où les roches sont plissées et </a:t>
            </a:r>
            <a:r>
              <a:rPr lang="fr-FR" sz="2300" dirty="0" smtClean="0">
                <a:solidFill>
                  <a:srgbClr val="000000"/>
                </a:solidFill>
              </a:rPr>
              <a:t>faillées. Toute </a:t>
            </a:r>
            <a:r>
              <a:rPr lang="fr-FR" sz="2300" dirty="0">
                <a:solidFill>
                  <a:srgbClr val="000000"/>
                </a:solidFill>
              </a:rPr>
              <a:t>les grandes chaînes de montagnes plissées ont été formées </a:t>
            </a:r>
            <a:r>
              <a:rPr lang="fr-FR" sz="2300" dirty="0" smtClean="0">
                <a:solidFill>
                  <a:srgbClr val="000000"/>
                </a:solidFill>
              </a:rPr>
              <a:t>par </a:t>
            </a:r>
            <a:r>
              <a:rPr lang="fr-FR" sz="2300" dirty="0">
                <a:solidFill>
                  <a:srgbClr val="000000"/>
                </a:solidFill>
              </a:rPr>
              <a:t>ce mécanisme. </a:t>
            </a:r>
            <a:r>
              <a:rPr lang="fr-FR" sz="2300" i="1" dirty="0">
                <a:solidFill>
                  <a:srgbClr val="000000"/>
                </a:solidFill>
              </a:rPr>
              <a:t>Exemple  </a:t>
            </a:r>
            <a:r>
              <a:rPr lang="fr-FR" sz="2300" i="1" dirty="0" err="1">
                <a:solidFill>
                  <a:srgbClr val="000000"/>
                </a:solidFill>
              </a:rPr>
              <a:t>Himalayas</a:t>
            </a:r>
            <a:endParaRPr lang="fr-FR" sz="2300" i="1" dirty="0">
              <a:solidFill>
                <a:srgbClr val="000000"/>
              </a:solidFill>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71600" y="260648"/>
            <a:ext cx="7472687" cy="523220"/>
          </a:xfrm>
          <a:prstGeom prst="rect">
            <a:avLst/>
          </a:prstGeom>
          <a:noFill/>
        </p:spPr>
        <p:txBody>
          <a:bodyPr wrap="none" rtlCol="0">
            <a:spAutoFit/>
          </a:bodyPr>
          <a:lstStyle/>
          <a:p>
            <a:r>
              <a:rPr lang="fr-FR" sz="2800" dirty="0" smtClean="0">
                <a:solidFill>
                  <a:srgbClr val="FF0000"/>
                </a:solidFill>
              </a:rPr>
              <a:t>Exemple de formation des chaines des montagnes</a:t>
            </a:r>
            <a:endParaRPr lang="fr-FR" sz="2800" dirty="0">
              <a:solidFill>
                <a:srgbClr val="FF0000"/>
              </a:solidFill>
            </a:endParaRPr>
          </a:p>
        </p:txBody>
      </p:sp>
      <p:pic>
        <p:nvPicPr>
          <p:cNvPr id="6" name="Image 5"/>
          <p:cNvPicPr>
            <a:picLocks noChangeAspect="1"/>
          </p:cNvPicPr>
          <p:nvPr/>
        </p:nvPicPr>
        <p:blipFill>
          <a:blip r:embed="rId2"/>
          <a:stretch>
            <a:fillRect/>
          </a:stretch>
        </p:blipFill>
        <p:spPr>
          <a:xfrm>
            <a:off x="205692" y="2276872"/>
            <a:ext cx="9004502" cy="1512000"/>
          </a:xfrm>
          <a:prstGeom prst="rect">
            <a:avLst/>
          </a:prstGeom>
        </p:spPr>
      </p:pic>
    </p:spTree>
    <p:extLst>
      <p:ext uri="{BB962C8B-B14F-4D97-AF65-F5344CB8AC3E}">
        <p14:creationId xmlns:p14="http://schemas.microsoft.com/office/powerpoint/2010/main" val="114830001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1520" y="2276872"/>
            <a:ext cx="8720918" cy="3096000"/>
          </a:xfrm>
          <a:prstGeom prst="rect">
            <a:avLst/>
          </a:prstGeom>
        </p:spPr>
      </p:pic>
      <p:sp>
        <p:nvSpPr>
          <p:cNvPr id="3" name="ZoneTexte 2"/>
          <p:cNvSpPr txBox="1"/>
          <p:nvPr/>
        </p:nvSpPr>
        <p:spPr>
          <a:xfrm>
            <a:off x="2051720" y="476672"/>
            <a:ext cx="3711272" cy="584775"/>
          </a:xfrm>
          <a:prstGeom prst="rect">
            <a:avLst/>
          </a:prstGeom>
          <a:noFill/>
        </p:spPr>
        <p:txBody>
          <a:bodyPr wrap="none" rtlCol="0">
            <a:spAutoFit/>
          </a:bodyPr>
          <a:lstStyle/>
          <a:p>
            <a:r>
              <a:rPr lang="fr-FR" sz="3200" dirty="0" smtClean="0">
                <a:solidFill>
                  <a:srgbClr val="FF0000"/>
                </a:solidFill>
              </a:rPr>
              <a:t>Expansion océanique</a:t>
            </a:r>
            <a:endParaRPr lang="fr-FR" sz="3200" dirty="0">
              <a:solidFill>
                <a:srgbClr val="FF0000"/>
              </a:solidFill>
            </a:endParaRPr>
          </a:p>
        </p:txBody>
      </p:sp>
    </p:spTree>
    <p:extLst>
      <p:ext uri="{BB962C8B-B14F-4D97-AF65-F5344CB8AC3E}">
        <p14:creationId xmlns:p14="http://schemas.microsoft.com/office/powerpoint/2010/main" val="386115274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457200" y="476672"/>
            <a:ext cx="8229600" cy="5649491"/>
          </a:xfrm>
        </p:spPr>
        <p:txBody>
          <a:bodyPr>
            <a:normAutofit lnSpcReduction="10000"/>
          </a:bodyPr>
          <a:lstStyle/>
          <a:p>
            <a:pPr>
              <a:buNone/>
            </a:pPr>
            <a:r>
              <a:rPr lang="fr-FR" dirty="0" smtClean="0">
                <a:solidFill>
                  <a:srgbClr val="FF0000"/>
                </a:solidFill>
              </a:rPr>
              <a:t>- </a:t>
            </a:r>
            <a:r>
              <a:rPr lang="fr-FR" b="1" dirty="0" err="1" smtClean="0">
                <a:solidFill>
                  <a:srgbClr val="FF0000"/>
                </a:solidFill>
              </a:rPr>
              <a:t>Obduction</a:t>
            </a:r>
            <a:r>
              <a:rPr lang="fr-FR" dirty="0" smtClean="0">
                <a:solidFill>
                  <a:srgbClr val="FF0000"/>
                </a:solidFill>
              </a:rPr>
              <a:t> : </a:t>
            </a:r>
          </a:p>
          <a:p>
            <a:pPr>
              <a:buNone/>
            </a:pPr>
            <a:endParaRPr lang="fr-FR" dirty="0" smtClean="0"/>
          </a:p>
          <a:p>
            <a:pPr>
              <a:buNone/>
            </a:pPr>
            <a:r>
              <a:rPr lang="fr-FR" dirty="0" smtClean="0"/>
              <a:t>Accidentellement, une partie de la plaque </a:t>
            </a:r>
          </a:p>
          <a:p>
            <a:pPr>
              <a:buNone/>
            </a:pPr>
            <a:r>
              <a:rPr lang="fr-FR" dirty="0" smtClean="0"/>
              <a:t>océanique, au lieu de plonger dans le manteau, </a:t>
            </a:r>
          </a:p>
          <a:p>
            <a:pPr>
              <a:buNone/>
            </a:pPr>
            <a:r>
              <a:rPr lang="fr-FR" dirty="0" smtClean="0"/>
              <a:t>peut s’accumuler et chevaucher l’autre plaque. </a:t>
            </a:r>
          </a:p>
          <a:p>
            <a:pPr>
              <a:buNone/>
            </a:pPr>
            <a:r>
              <a:rPr lang="fr-FR" b="1" dirty="0" smtClean="0"/>
              <a:t>On parle alors d’</a:t>
            </a:r>
            <a:r>
              <a:rPr lang="fr-FR" b="1" dirty="0" err="1" smtClean="0"/>
              <a:t>obduction</a:t>
            </a:r>
            <a:r>
              <a:rPr lang="fr-FR" b="1" dirty="0" smtClean="0"/>
              <a:t>.</a:t>
            </a:r>
          </a:p>
          <a:p>
            <a:pPr>
              <a:buNone/>
            </a:pPr>
            <a:endParaRPr lang="fr-FR" dirty="0" smtClean="0"/>
          </a:p>
          <a:p>
            <a:pPr>
              <a:buNone/>
            </a:pPr>
            <a:r>
              <a:rPr lang="fr-FR" dirty="0" smtClean="0"/>
              <a:t>Ces lambeaux de plaque océanique sont appelés </a:t>
            </a:r>
          </a:p>
          <a:p>
            <a:pPr>
              <a:buNone/>
            </a:pPr>
            <a:r>
              <a:rPr lang="fr-FR" dirty="0" smtClean="0"/>
              <a:t>ophiolites.</a:t>
            </a:r>
          </a:p>
          <a:p>
            <a:pPr>
              <a:buNone/>
            </a:pPr>
            <a:r>
              <a:rPr lang="fr-FR" dirty="0" smtClean="0"/>
              <a:t> </a:t>
            </a:r>
            <a:endParaRPr lang="fr-FR" b="1" dirty="0" smtClean="0"/>
          </a:p>
          <a:p>
            <a:endParaRPr lang="fr-FR"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b="1" dirty="0" smtClean="0"/>
              <a:t>VI-CONCLUSION :</a:t>
            </a:r>
            <a:endParaRPr lang="fr-FR" sz="3200" dirty="0"/>
          </a:p>
        </p:txBody>
      </p:sp>
      <p:sp>
        <p:nvSpPr>
          <p:cNvPr id="3" name="Espace réservé du contenu 2"/>
          <p:cNvSpPr>
            <a:spLocks noGrp="1"/>
          </p:cNvSpPr>
          <p:nvPr>
            <p:ph idx="1"/>
          </p:nvPr>
        </p:nvSpPr>
        <p:spPr/>
        <p:txBody>
          <a:bodyPr>
            <a:normAutofit/>
          </a:bodyPr>
          <a:lstStyle/>
          <a:p>
            <a:endParaRPr lang="fr-FR" dirty="0" smtClean="0"/>
          </a:p>
          <a:p>
            <a:pPr>
              <a:buNone/>
            </a:pPr>
            <a:r>
              <a:rPr lang="fr-FR" dirty="0" smtClean="0">
                <a:solidFill>
                  <a:srgbClr val="FF0000"/>
                </a:solidFill>
              </a:rPr>
              <a:t>La </a:t>
            </a:r>
            <a:r>
              <a:rPr lang="fr-FR" dirty="0">
                <a:solidFill>
                  <a:srgbClr val="FF0000"/>
                </a:solidFill>
              </a:rPr>
              <a:t>chaleur interne </a:t>
            </a:r>
            <a:r>
              <a:rPr lang="fr-FR" dirty="0"/>
              <a:t>que le globe a </a:t>
            </a:r>
            <a:r>
              <a:rPr lang="fr-FR" dirty="0">
                <a:solidFill>
                  <a:srgbClr val="0070C0"/>
                </a:solidFill>
              </a:rPr>
              <a:t>accumulée lors </a:t>
            </a:r>
            <a:endParaRPr lang="fr-FR" dirty="0" smtClean="0">
              <a:solidFill>
                <a:srgbClr val="0070C0"/>
              </a:solidFill>
            </a:endParaRPr>
          </a:p>
          <a:p>
            <a:pPr>
              <a:buNone/>
            </a:pPr>
            <a:r>
              <a:rPr lang="fr-FR" dirty="0" smtClean="0">
                <a:solidFill>
                  <a:srgbClr val="0070C0"/>
                </a:solidFill>
              </a:rPr>
              <a:t>de </a:t>
            </a:r>
            <a:r>
              <a:rPr lang="fr-FR" dirty="0">
                <a:solidFill>
                  <a:srgbClr val="0070C0"/>
                </a:solidFill>
              </a:rPr>
              <a:t>sa formation</a:t>
            </a:r>
            <a:r>
              <a:rPr lang="fr-FR" dirty="0"/>
              <a:t> tente de se dissiper à travers </a:t>
            </a:r>
            <a:endParaRPr lang="fr-FR" dirty="0" smtClean="0"/>
          </a:p>
          <a:p>
            <a:pPr>
              <a:buNone/>
            </a:pPr>
            <a:r>
              <a:rPr lang="fr-FR" dirty="0" smtClean="0"/>
              <a:t>l’écorce</a:t>
            </a:r>
            <a:r>
              <a:rPr lang="fr-FR" dirty="0"/>
              <a:t>. Elle remonte sous forme de </a:t>
            </a:r>
            <a:r>
              <a:rPr lang="fr-FR" dirty="0">
                <a:solidFill>
                  <a:srgbClr val="FF0000"/>
                </a:solidFill>
              </a:rPr>
              <a:t>panaches</a:t>
            </a:r>
            <a:r>
              <a:rPr lang="fr-FR" dirty="0"/>
              <a:t> </a:t>
            </a:r>
            <a:endParaRPr lang="fr-FR" dirty="0" smtClean="0"/>
          </a:p>
          <a:p>
            <a:pPr>
              <a:buNone/>
            </a:pPr>
            <a:r>
              <a:rPr lang="fr-FR" dirty="0" smtClean="0"/>
              <a:t>et </a:t>
            </a:r>
            <a:r>
              <a:rPr lang="fr-FR" dirty="0"/>
              <a:t>de </a:t>
            </a:r>
            <a:r>
              <a:rPr lang="fr-FR" dirty="0">
                <a:solidFill>
                  <a:srgbClr val="FF0000"/>
                </a:solidFill>
              </a:rPr>
              <a:t>points chauds </a:t>
            </a:r>
            <a:r>
              <a:rPr lang="fr-FR" dirty="0"/>
              <a:t>qui créent des mouvements </a:t>
            </a:r>
            <a:endParaRPr lang="fr-FR" dirty="0" smtClean="0"/>
          </a:p>
          <a:p>
            <a:pPr>
              <a:buNone/>
            </a:pPr>
            <a:r>
              <a:rPr lang="fr-FR" dirty="0" smtClean="0"/>
              <a:t>de convection thermique au sein </a:t>
            </a:r>
            <a:endParaRPr lang="fr-FR" dirty="0"/>
          </a:p>
          <a:p>
            <a:endParaRPr lang="fr-FR"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721499"/>
          </a:xfrm>
        </p:spPr>
        <p:txBody>
          <a:bodyPr>
            <a:normAutofit/>
          </a:bodyPr>
          <a:lstStyle/>
          <a:p>
            <a:pPr>
              <a:buNone/>
            </a:pPr>
            <a:r>
              <a:rPr lang="fr-FR" dirty="0" smtClean="0"/>
              <a:t>des masses rocheuses dans les assises </a:t>
            </a:r>
          </a:p>
          <a:p>
            <a:pPr>
              <a:buNone/>
            </a:pPr>
            <a:r>
              <a:rPr lang="fr-FR" dirty="0" smtClean="0"/>
              <a:t>visqueuses de la Terre : noyau périphérique, </a:t>
            </a:r>
          </a:p>
          <a:p>
            <a:pPr>
              <a:buNone/>
            </a:pPr>
            <a:r>
              <a:rPr lang="fr-FR" dirty="0" smtClean="0"/>
              <a:t>manteau supérieur (asthénosphère).</a:t>
            </a:r>
          </a:p>
          <a:p>
            <a:endParaRPr lang="fr-FR" u="sng" dirty="0" smtClean="0"/>
          </a:p>
          <a:p>
            <a:pPr>
              <a:buNone/>
            </a:pPr>
            <a:r>
              <a:rPr lang="fr-FR" u="sng" dirty="0" smtClean="0"/>
              <a:t>Dans le noyau</a:t>
            </a:r>
            <a:r>
              <a:rPr lang="fr-FR" dirty="0" smtClean="0"/>
              <a:t> , formé de </a:t>
            </a:r>
            <a:r>
              <a:rPr lang="fr-FR" dirty="0" smtClean="0">
                <a:solidFill>
                  <a:srgbClr val="002060"/>
                </a:solidFill>
              </a:rPr>
              <a:t>fer et de nickel</a:t>
            </a:r>
            <a:r>
              <a:rPr lang="fr-FR" dirty="0" smtClean="0"/>
              <a:t>, la </a:t>
            </a:r>
          </a:p>
          <a:p>
            <a:pPr>
              <a:buNone/>
            </a:pPr>
            <a:r>
              <a:rPr lang="fr-FR" dirty="0" smtClean="0"/>
              <a:t>convection est responsable de la création du </a:t>
            </a:r>
          </a:p>
          <a:p>
            <a:pPr>
              <a:buNone/>
            </a:pPr>
            <a:r>
              <a:rPr lang="fr-FR" dirty="0" smtClean="0">
                <a:solidFill>
                  <a:srgbClr val="FF0000"/>
                </a:solidFill>
              </a:rPr>
              <a:t>champ magnétique terrestre.</a:t>
            </a:r>
          </a:p>
          <a:p>
            <a:endParaRPr lang="fr-FR"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721499"/>
          </a:xfrm>
        </p:spPr>
        <p:txBody>
          <a:bodyPr>
            <a:normAutofit lnSpcReduction="10000"/>
          </a:bodyPr>
          <a:lstStyle/>
          <a:p>
            <a:pPr>
              <a:buNone/>
            </a:pPr>
            <a:r>
              <a:rPr lang="fr-FR" u="sng" dirty="0" smtClean="0"/>
              <a:t>Dans </a:t>
            </a:r>
            <a:r>
              <a:rPr lang="fr-FR" u="sng" dirty="0"/>
              <a:t>l’asthénosphère</a:t>
            </a:r>
            <a:r>
              <a:rPr lang="fr-FR" dirty="0"/>
              <a:t> :</a:t>
            </a:r>
          </a:p>
          <a:p>
            <a:endParaRPr lang="fr-FR" dirty="0" smtClean="0"/>
          </a:p>
          <a:p>
            <a:pPr marL="514350" indent="-514350">
              <a:buAutoNum type="alphaLcParenR"/>
            </a:pPr>
            <a:r>
              <a:rPr lang="fr-FR" dirty="0" smtClean="0">
                <a:solidFill>
                  <a:srgbClr val="FF0000"/>
                </a:solidFill>
              </a:rPr>
              <a:t>les </a:t>
            </a:r>
            <a:r>
              <a:rPr lang="fr-FR" dirty="0">
                <a:solidFill>
                  <a:srgbClr val="FF0000"/>
                </a:solidFill>
              </a:rPr>
              <a:t>cellules de convection divergentes </a:t>
            </a:r>
            <a:r>
              <a:rPr lang="fr-FR" dirty="0"/>
              <a:t>sont </a:t>
            </a:r>
            <a:endParaRPr lang="fr-FR" dirty="0" smtClean="0"/>
          </a:p>
          <a:p>
            <a:pPr marL="514350" indent="-514350">
              <a:buNone/>
            </a:pPr>
            <a:r>
              <a:rPr lang="fr-FR" dirty="0" smtClean="0"/>
              <a:t>responsables </a:t>
            </a:r>
            <a:r>
              <a:rPr lang="fr-FR" dirty="0"/>
              <a:t>de :</a:t>
            </a:r>
          </a:p>
          <a:p>
            <a:pPr lvl="0">
              <a:buFontTx/>
              <a:buChar char="-"/>
            </a:pPr>
            <a:r>
              <a:rPr lang="fr-FR" dirty="0" smtClean="0">
                <a:solidFill>
                  <a:srgbClr val="002060"/>
                </a:solidFill>
              </a:rPr>
              <a:t>La </a:t>
            </a:r>
            <a:r>
              <a:rPr lang="fr-FR" dirty="0">
                <a:solidFill>
                  <a:srgbClr val="002060"/>
                </a:solidFill>
              </a:rPr>
              <a:t>remontée des masses rocheuses </a:t>
            </a:r>
            <a:r>
              <a:rPr lang="fr-FR" dirty="0"/>
              <a:t>chaudes </a:t>
            </a:r>
            <a:endParaRPr lang="fr-FR" dirty="0" smtClean="0"/>
          </a:p>
          <a:p>
            <a:pPr lvl="0">
              <a:buNone/>
            </a:pPr>
            <a:r>
              <a:rPr lang="fr-FR" dirty="0" smtClean="0"/>
              <a:t>qui fondent </a:t>
            </a:r>
            <a:r>
              <a:rPr lang="fr-FR" dirty="0"/>
              <a:t>et donnent du magma liquide</a:t>
            </a:r>
          </a:p>
          <a:p>
            <a:pPr lvl="0">
              <a:buFontTx/>
              <a:buChar char="-"/>
            </a:pPr>
            <a:r>
              <a:rPr lang="fr-FR" dirty="0" smtClean="0">
                <a:solidFill>
                  <a:srgbClr val="002060"/>
                </a:solidFill>
              </a:rPr>
              <a:t>la </a:t>
            </a:r>
            <a:r>
              <a:rPr lang="fr-FR" dirty="0">
                <a:solidFill>
                  <a:srgbClr val="002060"/>
                </a:solidFill>
              </a:rPr>
              <a:t>distension et la fracturation </a:t>
            </a:r>
            <a:r>
              <a:rPr lang="fr-FR" dirty="0"/>
              <a:t>de la lithosphère</a:t>
            </a:r>
            <a:r>
              <a:rPr lang="fr-FR" dirty="0" smtClean="0"/>
              <a:t>, </a:t>
            </a:r>
          </a:p>
          <a:p>
            <a:pPr lvl="0">
              <a:buFontTx/>
              <a:buChar char="-"/>
            </a:pPr>
            <a:r>
              <a:rPr lang="fr-FR" dirty="0" smtClean="0">
                <a:solidFill>
                  <a:srgbClr val="002060"/>
                </a:solidFill>
              </a:rPr>
              <a:t>l’ouverture des océans</a:t>
            </a:r>
          </a:p>
          <a:p>
            <a:pPr lvl="0">
              <a:buFontTx/>
              <a:buChar char="-"/>
            </a:pPr>
            <a:r>
              <a:rPr lang="fr-FR" dirty="0" smtClean="0"/>
              <a:t> </a:t>
            </a:r>
            <a:r>
              <a:rPr lang="fr-FR" dirty="0" smtClean="0">
                <a:solidFill>
                  <a:srgbClr val="002060"/>
                </a:solidFill>
              </a:rPr>
              <a:t>la création </a:t>
            </a:r>
            <a:r>
              <a:rPr lang="fr-FR" dirty="0">
                <a:solidFill>
                  <a:srgbClr val="002060"/>
                </a:solidFill>
              </a:rPr>
              <a:t>de la croûte océanique </a:t>
            </a:r>
            <a:endParaRPr lang="fr-FR"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buNone/>
            </a:pPr>
            <a:endParaRPr lang="fr-FR" dirty="0" smtClean="0"/>
          </a:p>
          <a:p>
            <a:pPr>
              <a:buNone/>
            </a:pPr>
            <a:r>
              <a:rPr lang="fr-FR" dirty="0" smtClean="0"/>
              <a:t>b</a:t>
            </a:r>
            <a:r>
              <a:rPr lang="fr-FR" dirty="0"/>
              <a:t>) </a:t>
            </a:r>
            <a:r>
              <a:rPr lang="fr-FR" dirty="0">
                <a:solidFill>
                  <a:srgbClr val="FF0000"/>
                </a:solidFill>
              </a:rPr>
              <a:t>les cellules de convection convergentes </a:t>
            </a:r>
            <a:r>
              <a:rPr lang="fr-FR" dirty="0"/>
              <a:t>sont </a:t>
            </a:r>
            <a:endParaRPr lang="fr-FR" dirty="0" smtClean="0"/>
          </a:p>
          <a:p>
            <a:pPr>
              <a:buNone/>
            </a:pPr>
            <a:r>
              <a:rPr lang="fr-FR" dirty="0" smtClean="0"/>
              <a:t>responsables </a:t>
            </a:r>
            <a:r>
              <a:rPr lang="fr-FR" dirty="0"/>
              <a:t>de :</a:t>
            </a:r>
          </a:p>
          <a:p>
            <a:pPr lvl="0">
              <a:buFontTx/>
              <a:buChar char="-"/>
            </a:pPr>
            <a:r>
              <a:rPr lang="fr-FR" dirty="0" smtClean="0">
                <a:solidFill>
                  <a:srgbClr val="002060"/>
                </a:solidFill>
              </a:rPr>
              <a:t>l’enfoncement des masses rocheuses froides </a:t>
            </a:r>
          </a:p>
          <a:p>
            <a:pPr lvl="0">
              <a:buNone/>
            </a:pPr>
            <a:r>
              <a:rPr lang="fr-FR" dirty="0" smtClean="0"/>
              <a:t>dans </a:t>
            </a:r>
            <a:r>
              <a:rPr lang="fr-FR" dirty="0"/>
              <a:t>le manteau </a:t>
            </a:r>
            <a:endParaRPr lang="fr-FR" dirty="0" smtClean="0"/>
          </a:p>
          <a:p>
            <a:pPr lvl="0">
              <a:buNone/>
            </a:pPr>
            <a:r>
              <a:rPr lang="fr-FR" dirty="0" smtClean="0"/>
              <a:t>- </a:t>
            </a:r>
            <a:r>
              <a:rPr lang="fr-FR" dirty="0" smtClean="0">
                <a:solidFill>
                  <a:srgbClr val="002060"/>
                </a:solidFill>
              </a:rPr>
              <a:t>la </a:t>
            </a:r>
            <a:r>
              <a:rPr lang="fr-FR" dirty="0">
                <a:solidFill>
                  <a:srgbClr val="002060"/>
                </a:solidFill>
              </a:rPr>
              <a:t>digestion des vieilles </a:t>
            </a:r>
            <a:r>
              <a:rPr lang="fr-FR" dirty="0" smtClean="0">
                <a:solidFill>
                  <a:srgbClr val="002060"/>
                </a:solidFill>
              </a:rPr>
              <a:t>plaques océaniques </a:t>
            </a:r>
            <a:r>
              <a:rPr lang="fr-FR" dirty="0" smtClean="0"/>
              <a:t>par le </a:t>
            </a:r>
            <a:r>
              <a:rPr lang="fr-FR" dirty="0"/>
              <a:t>M</a:t>
            </a:r>
            <a:r>
              <a:rPr lang="fr-FR" dirty="0" smtClean="0"/>
              <a:t>anteau</a:t>
            </a:r>
            <a:endParaRPr lang="fr-FR" dirty="0"/>
          </a:p>
          <a:p>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a:buNone/>
            </a:pPr>
            <a:r>
              <a:rPr lang="fr-FR" dirty="0"/>
              <a:t>Avant le 17</a:t>
            </a:r>
            <a:r>
              <a:rPr lang="fr-FR" baseline="30000" dirty="0"/>
              <a:t>ème</a:t>
            </a:r>
            <a:r>
              <a:rPr lang="fr-FR" dirty="0"/>
              <a:t> siècle, la Terre était considérée </a:t>
            </a:r>
            <a:endParaRPr lang="fr-FR" dirty="0" smtClean="0"/>
          </a:p>
          <a:p>
            <a:pPr>
              <a:buNone/>
            </a:pPr>
            <a:r>
              <a:rPr lang="fr-FR" dirty="0" smtClean="0"/>
              <a:t>comme </a:t>
            </a:r>
            <a:r>
              <a:rPr lang="fr-FR" dirty="0"/>
              <a:t>le centre de l’Univers : </a:t>
            </a:r>
            <a:r>
              <a:rPr lang="fr-FR" dirty="0" smtClean="0"/>
              <a:t>une vision </a:t>
            </a:r>
            <a:r>
              <a:rPr lang="fr-FR" dirty="0"/>
              <a:t>géo- </a:t>
            </a:r>
            <a:endParaRPr lang="fr-FR" dirty="0" smtClean="0"/>
          </a:p>
          <a:p>
            <a:pPr>
              <a:buNone/>
            </a:pPr>
            <a:r>
              <a:rPr lang="fr-FR" dirty="0" smtClean="0"/>
              <a:t>centriste </a:t>
            </a:r>
            <a:r>
              <a:rPr lang="fr-FR" dirty="0"/>
              <a:t>du monde. </a:t>
            </a:r>
            <a:endParaRPr lang="fr-FR" dirty="0" smtClean="0"/>
          </a:p>
          <a:p>
            <a:pPr>
              <a:buNone/>
            </a:pPr>
            <a:r>
              <a:rPr lang="fr-FR" dirty="0" smtClean="0"/>
              <a:t>Entre </a:t>
            </a:r>
            <a:r>
              <a:rPr lang="fr-FR" dirty="0"/>
              <a:t>temps, Galilée et Copernic </a:t>
            </a:r>
            <a:r>
              <a:rPr lang="fr-FR" dirty="0" smtClean="0"/>
              <a:t>démontrent</a:t>
            </a:r>
          </a:p>
          <a:p>
            <a:pPr>
              <a:buNone/>
            </a:pPr>
            <a:r>
              <a:rPr lang="fr-FR" dirty="0" smtClean="0"/>
              <a:t>au </a:t>
            </a:r>
            <a:r>
              <a:rPr lang="fr-FR" dirty="0"/>
              <a:t>prix de leurs vies, qu’en réalité, notre  </a:t>
            </a:r>
            <a:endParaRPr lang="fr-FR" dirty="0" smtClean="0"/>
          </a:p>
          <a:p>
            <a:pPr>
              <a:buNone/>
            </a:pPr>
            <a:r>
              <a:rPr lang="fr-FR" dirty="0" smtClean="0"/>
              <a:t>planète </a:t>
            </a:r>
            <a:r>
              <a:rPr lang="fr-FR" dirty="0"/>
              <a:t>était ronde et que comme d’autres </a:t>
            </a:r>
            <a:endParaRPr lang="fr-FR" dirty="0" smtClean="0"/>
          </a:p>
          <a:p>
            <a:pPr>
              <a:buNone/>
            </a:pPr>
            <a:r>
              <a:rPr lang="fr-FR" dirty="0" smtClean="0"/>
              <a:t>planètes</a:t>
            </a:r>
            <a:r>
              <a:rPr lang="fr-FR" dirty="0"/>
              <a:t>, elle tourne sur elle-même et autour du </a:t>
            </a:r>
            <a:endParaRPr lang="fr-FR" dirty="0" smtClean="0"/>
          </a:p>
          <a:p>
            <a:pPr>
              <a:buNone/>
            </a:pPr>
            <a:r>
              <a:rPr lang="fr-FR" dirty="0" smtClean="0"/>
              <a:t>Soleil</a:t>
            </a:r>
            <a:r>
              <a:rPr lang="fr-FR" dirty="0"/>
              <a:t>.</a:t>
            </a:r>
          </a:p>
          <a:p>
            <a:endParaRPr lang="fr-FR"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normAutofit lnSpcReduction="10000"/>
          </a:bodyPr>
          <a:lstStyle/>
          <a:p>
            <a:pPr lvl="0">
              <a:buFontTx/>
              <a:buChar char="-"/>
            </a:pPr>
            <a:r>
              <a:rPr lang="fr-FR" dirty="0" smtClean="0">
                <a:solidFill>
                  <a:srgbClr val="002060"/>
                </a:solidFill>
              </a:rPr>
              <a:t>le rapprochement des plaques tectoniques</a:t>
            </a:r>
          </a:p>
          <a:p>
            <a:pPr lvl="0">
              <a:buNone/>
            </a:pPr>
            <a:r>
              <a:rPr lang="fr-FR" dirty="0" smtClean="0">
                <a:solidFill>
                  <a:srgbClr val="002060"/>
                </a:solidFill>
              </a:rPr>
              <a:t> </a:t>
            </a:r>
          </a:p>
          <a:p>
            <a:pPr lvl="0">
              <a:buFontTx/>
              <a:buChar char="-"/>
            </a:pPr>
            <a:r>
              <a:rPr lang="fr-FR" dirty="0" smtClean="0">
                <a:solidFill>
                  <a:srgbClr val="002060"/>
                </a:solidFill>
              </a:rPr>
              <a:t>la fermeture des océans</a:t>
            </a:r>
          </a:p>
          <a:p>
            <a:pPr lvl="0">
              <a:buNone/>
            </a:pPr>
            <a:endParaRPr lang="fr-FR" dirty="0" smtClean="0">
              <a:solidFill>
                <a:srgbClr val="002060"/>
              </a:solidFill>
            </a:endParaRPr>
          </a:p>
          <a:p>
            <a:pPr lvl="0">
              <a:buFontTx/>
              <a:buChar char="-"/>
            </a:pPr>
            <a:r>
              <a:rPr lang="fr-FR" dirty="0" smtClean="0">
                <a:solidFill>
                  <a:srgbClr val="002060"/>
                </a:solidFill>
              </a:rPr>
              <a:t>la collision des plaques </a:t>
            </a:r>
          </a:p>
          <a:p>
            <a:pPr lvl="0">
              <a:buFontTx/>
              <a:buChar char="-"/>
            </a:pPr>
            <a:endParaRPr lang="fr-FR" dirty="0" smtClean="0"/>
          </a:p>
          <a:p>
            <a:pPr lvl="0">
              <a:buFontTx/>
              <a:buChar char="-"/>
            </a:pPr>
            <a:r>
              <a:rPr lang="fr-FR" dirty="0" smtClean="0">
                <a:solidFill>
                  <a:srgbClr val="002060"/>
                </a:solidFill>
              </a:rPr>
              <a:t>la formation des chaînes de montagnes</a:t>
            </a:r>
          </a:p>
          <a:p>
            <a:pPr lvl="0">
              <a:buFontTx/>
              <a:buChar char="-"/>
            </a:pPr>
            <a:endParaRPr lang="fr-FR" dirty="0" smtClean="0">
              <a:solidFill>
                <a:srgbClr val="002060"/>
              </a:solidFill>
            </a:endParaRPr>
          </a:p>
          <a:p>
            <a:pPr lvl="0">
              <a:buFontTx/>
              <a:buChar char="-"/>
            </a:pPr>
            <a:r>
              <a:rPr lang="fr-FR" dirty="0" smtClean="0">
                <a:solidFill>
                  <a:srgbClr val="002060"/>
                </a:solidFill>
              </a:rPr>
              <a:t>l’accroissement de la  masse rocheuse  </a:t>
            </a:r>
            <a:r>
              <a:rPr lang="fr-FR" dirty="0" smtClean="0"/>
              <a:t>de la croûte continentale </a:t>
            </a:r>
          </a:p>
          <a:p>
            <a:endParaRPr lang="fr-FR"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8160" y="764704"/>
            <a:ext cx="9036496" cy="2952327"/>
          </a:xfrm>
        </p:spPr>
        <p:txBody>
          <a:bodyPr>
            <a:noAutofit/>
          </a:bodyPr>
          <a:lstStyle/>
          <a:p>
            <a:pPr algn="just">
              <a:lnSpc>
                <a:spcPct val="170000"/>
              </a:lnSpc>
              <a:buNone/>
            </a:pPr>
            <a:r>
              <a:rPr lang="fr-FR" sz="2800" dirty="0" smtClean="0">
                <a:solidFill>
                  <a:srgbClr val="C00000"/>
                </a:solidFill>
                <a:latin typeface="Calibri" panose="020F0502020204030204" pitchFamily="34" charset="0"/>
                <a:cs typeface="Calibri" panose="020F0502020204030204" pitchFamily="34" charset="0"/>
              </a:rPr>
              <a:t>Le moteur de la tectonique des plaques </a:t>
            </a:r>
            <a:r>
              <a:rPr lang="fr-FR" sz="2800" dirty="0" smtClean="0">
                <a:latin typeface="Calibri" panose="020F0502020204030204" pitchFamily="34" charset="0"/>
                <a:cs typeface="Calibri" panose="020F0502020204030204" pitchFamily="34" charset="0"/>
              </a:rPr>
              <a:t>est bien la convection thermique dans le  Manteau,  </a:t>
            </a:r>
            <a:r>
              <a:rPr lang="fr-FR" sz="2800" dirty="0" smtClean="0">
                <a:solidFill>
                  <a:srgbClr val="002060"/>
                </a:solidFill>
                <a:latin typeface="Calibri" panose="020F0502020204030204" pitchFamily="34" charset="0"/>
                <a:cs typeface="Calibri" panose="020F0502020204030204" pitchFamily="34" charset="0"/>
              </a:rPr>
              <a:t>convection qui prend sa source de chaleur </a:t>
            </a:r>
            <a:r>
              <a:rPr lang="fr-FR" sz="2800" dirty="0" smtClean="0">
                <a:latin typeface="Calibri" panose="020F0502020204030204" pitchFamily="34" charset="0"/>
                <a:cs typeface="Calibri" panose="020F0502020204030204" pitchFamily="34" charset="0"/>
              </a:rPr>
              <a:t>dans le Noyau (chaleur originelle est la désintégration des éléments radioactifs)</a:t>
            </a:r>
          </a:p>
          <a:p>
            <a:endParaRPr lang="fr-FR"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hmed Yacouba Liboré\Desktop\GéodMaradi\MP Navigator EX\2011_05_06\IMG_0013.jpg"/>
          <p:cNvPicPr>
            <a:picLocks noChangeAspect="1" noChangeArrowheads="1"/>
          </p:cNvPicPr>
          <p:nvPr/>
        </p:nvPicPr>
        <p:blipFill>
          <a:blip r:embed="rId2" cstate="print"/>
          <a:srcRect/>
          <a:stretch>
            <a:fillRect/>
          </a:stretch>
        </p:blipFill>
        <p:spPr bwMode="auto">
          <a:xfrm rot="10800000">
            <a:off x="0" y="-2"/>
            <a:ext cx="9201828" cy="8829601"/>
          </a:xfrm>
          <a:prstGeom prst="rect">
            <a:avLst/>
          </a:prstGeom>
          <a:noFill/>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4067175" y="836613"/>
            <a:ext cx="5010150" cy="3276600"/>
          </a:xfrm>
          <a:prstGeom prst="rect">
            <a:avLst/>
          </a:prstGeom>
          <a:noFill/>
          <a:ln w="9525">
            <a:noFill/>
            <a:miter lim="800000"/>
            <a:headEnd/>
            <a:tailEnd/>
          </a:ln>
        </p:spPr>
      </p:pic>
      <p:sp>
        <p:nvSpPr>
          <p:cNvPr id="6" name="Rectangle 4"/>
          <p:cNvSpPr>
            <a:spLocks noChangeArrowheads="1"/>
          </p:cNvSpPr>
          <p:nvPr/>
        </p:nvSpPr>
        <p:spPr bwMode="auto">
          <a:xfrm>
            <a:off x="250825" y="606012"/>
            <a:ext cx="3783013" cy="738664"/>
          </a:xfrm>
          <a:prstGeom prst="rect">
            <a:avLst/>
          </a:prstGeom>
          <a:noFill/>
          <a:ln w="9525">
            <a:noFill/>
            <a:miter lim="800000"/>
            <a:headEnd/>
            <a:tailEnd/>
          </a:ln>
        </p:spPr>
        <p:txBody>
          <a:bodyPr wrap="square" anchor="ctr">
            <a:spAutoFit/>
          </a:bodyPr>
          <a:lstStyle/>
          <a:p>
            <a:pPr>
              <a:buFont typeface="Wingdings" pitchFamily="2" charset="2"/>
              <a:buChar char="Ø"/>
            </a:pPr>
            <a:r>
              <a:rPr lang="fr-FR" sz="1400" dirty="0" smtClean="0">
                <a:latin typeface="Verdana" pitchFamily="34" charset="0"/>
              </a:rPr>
              <a:t>La concentration </a:t>
            </a:r>
            <a:r>
              <a:rPr lang="fr-FR" sz="1400" dirty="0">
                <a:latin typeface="Verdana" pitchFamily="34" charset="0"/>
              </a:rPr>
              <a:t>de la chaleur cause une </a:t>
            </a:r>
            <a:r>
              <a:rPr lang="fr-FR" sz="1400" dirty="0" smtClean="0">
                <a:latin typeface="Verdana" pitchFamily="34" charset="0"/>
              </a:rPr>
              <a:t>fusion </a:t>
            </a:r>
            <a:r>
              <a:rPr lang="fr-FR" sz="1400" dirty="0">
                <a:latin typeface="Verdana" pitchFamily="34" charset="0"/>
              </a:rPr>
              <a:t>partielle du manteau et une </a:t>
            </a:r>
          </a:p>
          <a:p>
            <a:r>
              <a:rPr lang="fr-FR" sz="1400" dirty="0">
                <a:latin typeface="Verdana" pitchFamily="34" charset="0"/>
              </a:rPr>
              <a:t>expansion des matériaux </a:t>
            </a:r>
          </a:p>
        </p:txBody>
      </p:sp>
      <p:sp>
        <p:nvSpPr>
          <p:cNvPr id="7" name="Rectangle 5"/>
          <p:cNvSpPr>
            <a:spLocks noChangeArrowheads="1"/>
          </p:cNvSpPr>
          <p:nvPr/>
        </p:nvSpPr>
        <p:spPr bwMode="auto">
          <a:xfrm>
            <a:off x="250825" y="1949791"/>
            <a:ext cx="3241675" cy="523220"/>
          </a:xfrm>
          <a:prstGeom prst="rect">
            <a:avLst/>
          </a:prstGeom>
          <a:noFill/>
          <a:ln w="9525">
            <a:noFill/>
            <a:miter lim="800000"/>
            <a:headEnd/>
            <a:tailEnd/>
          </a:ln>
        </p:spPr>
        <p:txBody>
          <a:bodyPr wrap="square" anchor="ctr">
            <a:spAutoFit/>
          </a:bodyPr>
          <a:lstStyle/>
          <a:p>
            <a:pPr>
              <a:buFont typeface="Wingdings" pitchFamily="2" charset="2"/>
              <a:buChar char="Ø"/>
            </a:pPr>
            <a:r>
              <a:rPr lang="fr-FR" sz="1400" dirty="0">
                <a:latin typeface="Verdana" pitchFamily="34" charset="0"/>
              </a:rPr>
              <a:t>L’expansion produit une dorsale </a:t>
            </a:r>
          </a:p>
          <a:p>
            <a:pPr>
              <a:buFont typeface="Wingdings" pitchFamily="2" charset="2"/>
              <a:buNone/>
            </a:pPr>
            <a:r>
              <a:rPr lang="fr-FR" sz="1400" dirty="0">
                <a:latin typeface="Verdana" pitchFamily="34" charset="0"/>
              </a:rPr>
              <a:t>médio-océanique </a:t>
            </a:r>
          </a:p>
        </p:txBody>
      </p:sp>
      <p:sp>
        <p:nvSpPr>
          <p:cNvPr id="8" name="Rectangle 6"/>
          <p:cNvSpPr>
            <a:spLocks noChangeArrowheads="1"/>
          </p:cNvSpPr>
          <p:nvPr/>
        </p:nvSpPr>
        <p:spPr bwMode="auto">
          <a:xfrm>
            <a:off x="250825" y="2598151"/>
            <a:ext cx="3529087" cy="1600438"/>
          </a:xfrm>
          <a:prstGeom prst="rect">
            <a:avLst/>
          </a:prstGeom>
          <a:noFill/>
          <a:ln w="9525">
            <a:noFill/>
            <a:miter lim="800000"/>
            <a:headEnd/>
            <a:tailEnd/>
          </a:ln>
        </p:spPr>
        <p:txBody>
          <a:bodyPr wrap="square" anchor="ctr">
            <a:spAutoFit/>
          </a:bodyPr>
          <a:lstStyle/>
          <a:p>
            <a:pPr>
              <a:buFont typeface="Wingdings" pitchFamily="2" charset="2"/>
              <a:buChar char="Ø"/>
            </a:pPr>
            <a:r>
              <a:rPr lang="fr-FR" sz="1400" dirty="0">
                <a:latin typeface="Verdana" pitchFamily="34" charset="0"/>
              </a:rPr>
              <a:t>L'écoulement de l'asthénosphère sous </a:t>
            </a:r>
          </a:p>
          <a:p>
            <a:pPr>
              <a:buFont typeface="Wingdings" pitchFamily="2" charset="2"/>
              <a:buNone/>
            </a:pPr>
            <a:r>
              <a:rPr lang="fr-FR" sz="1400" dirty="0">
                <a:latin typeface="Verdana" pitchFamily="34" charset="0"/>
              </a:rPr>
              <a:t>la lithosphère rigide entraîne cette </a:t>
            </a:r>
          </a:p>
          <a:p>
            <a:pPr>
              <a:buFont typeface="Wingdings" pitchFamily="2" charset="2"/>
              <a:buNone/>
            </a:pPr>
            <a:r>
              <a:rPr lang="fr-FR" sz="1400" dirty="0">
                <a:latin typeface="Verdana" pitchFamily="34" charset="0"/>
              </a:rPr>
              <a:t>dernière ; des tensions se produisent</a:t>
            </a:r>
          </a:p>
          <a:p>
            <a:pPr>
              <a:buFont typeface="Wingdings" pitchFamily="2" charset="2"/>
              <a:buNone/>
            </a:pPr>
            <a:r>
              <a:rPr lang="fr-FR" sz="1400" dirty="0" smtClean="0">
                <a:latin typeface="Verdana" pitchFamily="34" charset="0"/>
              </a:rPr>
              <a:t>au </a:t>
            </a:r>
            <a:r>
              <a:rPr lang="fr-FR" sz="1400" dirty="0">
                <a:latin typeface="Verdana" pitchFamily="34" charset="0"/>
              </a:rPr>
              <a:t>niveau de la dorsale, causant la </a:t>
            </a:r>
          </a:p>
          <a:p>
            <a:pPr>
              <a:buFont typeface="Wingdings" pitchFamily="2" charset="2"/>
              <a:buNone/>
            </a:pPr>
            <a:r>
              <a:rPr lang="fr-FR" sz="1400" dirty="0">
                <a:latin typeface="Verdana" pitchFamily="34" charset="0"/>
              </a:rPr>
              <a:t>divergence et le magmatisme associé </a:t>
            </a:r>
          </a:p>
        </p:txBody>
      </p:sp>
      <p:sp>
        <p:nvSpPr>
          <p:cNvPr id="9" name="Rectangle 7"/>
          <p:cNvSpPr>
            <a:spLocks noChangeArrowheads="1"/>
          </p:cNvSpPr>
          <p:nvPr/>
        </p:nvSpPr>
        <p:spPr bwMode="auto">
          <a:xfrm>
            <a:off x="250825" y="4292600"/>
            <a:ext cx="5788025" cy="517525"/>
          </a:xfrm>
          <a:prstGeom prst="rect">
            <a:avLst/>
          </a:prstGeom>
          <a:noFill/>
          <a:ln w="9525">
            <a:noFill/>
            <a:miter lim="800000"/>
            <a:headEnd/>
            <a:tailEnd/>
          </a:ln>
        </p:spPr>
        <p:txBody>
          <a:bodyPr wrap="none" anchor="ctr">
            <a:spAutoFit/>
          </a:bodyPr>
          <a:lstStyle/>
          <a:p>
            <a:pPr>
              <a:buFont typeface="Wingdings" pitchFamily="2" charset="2"/>
              <a:buChar char="Ø"/>
            </a:pPr>
            <a:r>
              <a:rPr lang="fr-FR" sz="1400" dirty="0">
                <a:latin typeface="Verdana" pitchFamily="34" charset="0"/>
              </a:rPr>
              <a:t>formation continue de nouvelle lithosphère océanique </a:t>
            </a:r>
          </a:p>
          <a:p>
            <a:pPr>
              <a:buFont typeface="Wingdings" pitchFamily="2" charset="2"/>
              <a:buNone/>
            </a:pPr>
            <a:r>
              <a:rPr lang="fr-FR" sz="1400" dirty="0">
                <a:latin typeface="Verdana" pitchFamily="34" charset="0"/>
              </a:rPr>
              <a:t>au niveau de la dorsale et élargissement progressif de l'océan </a:t>
            </a:r>
          </a:p>
        </p:txBody>
      </p:sp>
      <p:sp>
        <p:nvSpPr>
          <p:cNvPr id="10" name="Text Box 8"/>
          <p:cNvSpPr txBox="1">
            <a:spLocks noChangeArrowheads="1"/>
          </p:cNvSpPr>
          <p:nvPr/>
        </p:nvSpPr>
        <p:spPr bwMode="auto">
          <a:xfrm>
            <a:off x="250825" y="5084763"/>
            <a:ext cx="6206443" cy="523220"/>
          </a:xfrm>
          <a:prstGeom prst="rect">
            <a:avLst/>
          </a:prstGeom>
          <a:noFill/>
          <a:ln w="9525">
            <a:noFill/>
            <a:miter lim="800000"/>
            <a:headEnd/>
            <a:tailEnd/>
          </a:ln>
        </p:spPr>
        <p:txBody>
          <a:bodyPr wrap="none">
            <a:spAutoFit/>
          </a:bodyPr>
          <a:lstStyle/>
          <a:p>
            <a:pPr>
              <a:buFont typeface="Wingdings" pitchFamily="2" charset="2"/>
              <a:buChar char="Ø"/>
            </a:pPr>
            <a:r>
              <a:rPr lang="fr-FR" sz="1400" dirty="0">
                <a:latin typeface="Verdana" pitchFamily="34" charset="0"/>
              </a:rPr>
              <a:t>Formation de zones de convergences </a:t>
            </a:r>
            <a:r>
              <a:rPr lang="fr-FR" sz="1400" dirty="0" smtClean="0">
                <a:latin typeface="Verdana" pitchFamily="34" charset="0"/>
              </a:rPr>
              <a:t>pour compenser la création</a:t>
            </a:r>
          </a:p>
          <a:p>
            <a:r>
              <a:rPr lang="fr-FR" sz="1400" dirty="0" smtClean="0">
                <a:latin typeface="Verdana" pitchFamily="34" charset="0"/>
              </a:rPr>
              <a:t>d’une nouvelle croûte océanique</a:t>
            </a:r>
            <a:endParaRPr lang="fr-FR" sz="1400" dirty="0">
              <a:latin typeface="Verdana" pitchFamily="34"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036496" cy="4525963"/>
          </a:xfrm>
        </p:spPr>
        <p:txBody>
          <a:bodyPr>
            <a:normAutofit/>
          </a:bodyPr>
          <a:lstStyle/>
          <a:p>
            <a:pPr algn="just">
              <a:lnSpc>
                <a:spcPct val="150000"/>
              </a:lnSpc>
              <a:buNone/>
            </a:pPr>
            <a:r>
              <a:rPr lang="fr-FR" sz="2900" dirty="0">
                <a:solidFill>
                  <a:srgbClr val="FF0000"/>
                </a:solidFill>
              </a:rPr>
              <a:t>Les mouvements horizontaux et verticaux </a:t>
            </a:r>
            <a:r>
              <a:rPr lang="fr-FR" sz="2900" dirty="0" smtClean="0"/>
              <a:t>à la surface </a:t>
            </a:r>
            <a:r>
              <a:rPr lang="fr-FR" sz="2900" dirty="0"/>
              <a:t>du globe qui résultent de cette </a:t>
            </a:r>
            <a:r>
              <a:rPr lang="fr-FR" sz="2900" dirty="0" smtClean="0"/>
              <a:t>convection </a:t>
            </a:r>
            <a:r>
              <a:rPr lang="fr-FR" sz="2900" dirty="0"/>
              <a:t>interne occasionnent les </a:t>
            </a:r>
            <a:r>
              <a:rPr lang="fr-FR" sz="2900" dirty="0" smtClean="0"/>
              <a:t>modifications </a:t>
            </a:r>
            <a:r>
              <a:rPr lang="fr-FR" sz="2900" dirty="0"/>
              <a:t>du relief : </a:t>
            </a:r>
            <a:r>
              <a:rPr lang="fr-FR" sz="2900" dirty="0">
                <a:solidFill>
                  <a:srgbClr val="0070C0"/>
                </a:solidFill>
              </a:rPr>
              <a:t>soulèvement, érosion </a:t>
            </a:r>
            <a:r>
              <a:rPr lang="fr-FR" sz="2900" dirty="0" smtClean="0">
                <a:solidFill>
                  <a:srgbClr val="0070C0"/>
                </a:solidFill>
              </a:rPr>
              <a:t>des </a:t>
            </a:r>
            <a:r>
              <a:rPr lang="fr-FR" sz="2900" dirty="0">
                <a:solidFill>
                  <a:srgbClr val="0070C0"/>
                </a:solidFill>
              </a:rPr>
              <a:t>masses rocheuses continentales, transport </a:t>
            </a:r>
            <a:endParaRPr lang="fr-FR" sz="2900" dirty="0" smtClean="0">
              <a:solidFill>
                <a:srgbClr val="0070C0"/>
              </a:solidFill>
            </a:endParaRPr>
          </a:p>
          <a:p>
            <a:pPr algn="just">
              <a:lnSpc>
                <a:spcPct val="150000"/>
              </a:lnSpc>
              <a:buNone/>
            </a:pPr>
            <a:r>
              <a:rPr lang="fr-FR" sz="2900" dirty="0" smtClean="0">
                <a:solidFill>
                  <a:srgbClr val="0070C0"/>
                </a:solidFill>
              </a:rPr>
              <a:t>et </a:t>
            </a:r>
            <a:r>
              <a:rPr lang="fr-FR" sz="2900" dirty="0">
                <a:solidFill>
                  <a:srgbClr val="0070C0"/>
                </a:solidFill>
              </a:rPr>
              <a:t>sédimentation.</a:t>
            </a:r>
          </a:p>
          <a:p>
            <a:endParaRPr lang="fr-FR"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
          <p:cNvPicPr>
            <a:picLocks noChangeAspect="1" noChangeArrowheads="1"/>
          </p:cNvPicPr>
          <p:nvPr/>
        </p:nvPicPr>
        <p:blipFill>
          <a:blip r:embed="rId2" cstate="print"/>
          <a:srcRect/>
          <a:stretch>
            <a:fillRect/>
          </a:stretch>
        </p:blipFill>
        <p:spPr bwMode="auto">
          <a:xfrm>
            <a:off x="323528" y="404664"/>
            <a:ext cx="8753797" cy="56886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332656"/>
            <a:ext cx="8928992" cy="4929411"/>
          </a:xfrm>
        </p:spPr>
        <p:txBody>
          <a:bodyPr/>
          <a:lstStyle/>
          <a:p>
            <a:endParaRPr lang="fr-FR" dirty="0" smtClean="0"/>
          </a:p>
          <a:p>
            <a:pPr>
              <a:buNone/>
            </a:pPr>
            <a:r>
              <a:rPr lang="fr-FR" dirty="0" smtClean="0"/>
              <a:t> </a:t>
            </a:r>
          </a:p>
          <a:p>
            <a:pPr>
              <a:buNone/>
            </a:pPr>
            <a:r>
              <a:rPr lang="fr-FR" dirty="0" smtClean="0">
                <a:solidFill>
                  <a:srgbClr val="002060"/>
                </a:solidFill>
              </a:rPr>
              <a:t>L’activité externe observée en surface est bien </a:t>
            </a:r>
          </a:p>
          <a:p>
            <a:pPr>
              <a:buNone/>
            </a:pPr>
            <a:r>
              <a:rPr lang="fr-FR" dirty="0" smtClean="0">
                <a:solidFill>
                  <a:srgbClr val="002060"/>
                </a:solidFill>
              </a:rPr>
              <a:t>le reflet direct du dynamisme interne du globe </a:t>
            </a:r>
          </a:p>
          <a:p>
            <a:pPr>
              <a:buNone/>
            </a:pPr>
            <a:r>
              <a:rPr lang="fr-FR" dirty="0" smtClean="0">
                <a:solidFill>
                  <a:srgbClr val="002060"/>
                </a:solidFill>
              </a:rPr>
              <a:t>terrestre.</a:t>
            </a:r>
          </a:p>
          <a:p>
            <a:endParaRPr lang="fr-FR"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3688" y="2060848"/>
            <a:ext cx="5292090" cy="646331"/>
          </a:xfrm>
          <a:prstGeom prst="rect">
            <a:avLst/>
          </a:prstGeom>
        </p:spPr>
        <p:txBody>
          <a:bodyPr wrap="none">
            <a:spAutoFit/>
          </a:bodyPr>
          <a:lstStyle/>
          <a:p>
            <a:r>
              <a:rPr lang="fr-FR" sz="3600" dirty="0" smtClean="0">
                <a:solidFill>
                  <a:srgbClr val="FF0000"/>
                </a:solidFill>
              </a:rPr>
              <a:t>-Activités internes du globe</a:t>
            </a:r>
            <a:endParaRPr lang="fr-FR" sz="3600" dirty="0"/>
          </a:p>
        </p:txBody>
      </p:sp>
    </p:spTree>
    <p:extLst>
      <p:ext uri="{BB962C8B-B14F-4D97-AF65-F5344CB8AC3E}">
        <p14:creationId xmlns:p14="http://schemas.microsoft.com/office/powerpoint/2010/main" val="364949685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836712"/>
            <a:ext cx="9036497" cy="2554545"/>
          </a:xfrm>
          <a:prstGeom prst="rect">
            <a:avLst/>
          </a:prstGeom>
          <a:noFill/>
        </p:spPr>
        <p:txBody>
          <a:bodyPr wrap="square" rtlCol="0">
            <a:spAutoFit/>
          </a:bodyPr>
          <a:lstStyle/>
          <a:p>
            <a:pPr algn="just"/>
            <a:r>
              <a:rPr lang="fr-FR" sz="3200" dirty="0" smtClean="0"/>
              <a:t>Contrairement à ce que l’ on pense, la Terre n’est pas une planète inerte. C’ est un système dynamique en pleine mutation dans le temps et dans l’ espace. Ceux-ci peuvent être perceptibles à travers ses activités internes.</a:t>
            </a:r>
            <a:endParaRPr lang="fr-FR" sz="3200" dirty="0"/>
          </a:p>
        </p:txBody>
      </p:sp>
    </p:spTree>
    <p:extLst>
      <p:ext uri="{BB962C8B-B14F-4D97-AF65-F5344CB8AC3E}">
        <p14:creationId xmlns:p14="http://schemas.microsoft.com/office/powerpoint/2010/main" val="109089357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1"/>
          <p:cNvSpPr>
            <a:spLocks noChangeArrowheads="1"/>
          </p:cNvSpPr>
          <p:nvPr/>
        </p:nvSpPr>
        <p:spPr bwMode="auto">
          <a:xfrm>
            <a:off x="27749" y="476672"/>
            <a:ext cx="91440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tabLst/>
            </a:pPr>
            <a:r>
              <a:rPr kumimoji="0" lang="fr-FR" sz="32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La sismologie</a:t>
            </a:r>
            <a:endParaRPr kumimoji="0" lang="fr-FR" sz="32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sismologie est la science des tremblements de terre naturel (s</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isme) ou provoqu</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Un s</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isme est un mouvement bref du sol (quelques secondes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quelques minutes) du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arriv</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ondes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lastiques transmises dans le globe terrestre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partir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point appel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foyer, source ou hypocentre.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picentre est le point de la surface du globe qui se trouve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 verticale du foyer.</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45067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lstStyle/>
          <a:p>
            <a:endParaRPr lang="fr-FR" dirty="0" smtClean="0"/>
          </a:p>
          <a:p>
            <a:pPr>
              <a:buNone/>
            </a:pPr>
            <a:r>
              <a:rPr lang="fr-FR" dirty="0" smtClean="0">
                <a:solidFill>
                  <a:srgbClr val="00B0F0"/>
                </a:solidFill>
              </a:rPr>
              <a:t>La </a:t>
            </a:r>
            <a:r>
              <a:rPr lang="fr-FR" dirty="0">
                <a:solidFill>
                  <a:srgbClr val="00B0F0"/>
                </a:solidFill>
              </a:rPr>
              <a:t>Planète Terre </a:t>
            </a:r>
            <a:r>
              <a:rPr lang="fr-FR" dirty="0"/>
              <a:t>appartient au </a:t>
            </a:r>
            <a:r>
              <a:rPr lang="fr-FR" dirty="0" smtClean="0">
                <a:solidFill>
                  <a:srgbClr val="00B0F0"/>
                </a:solidFill>
              </a:rPr>
              <a:t>Système </a:t>
            </a:r>
            <a:r>
              <a:rPr lang="fr-FR" dirty="0">
                <a:solidFill>
                  <a:srgbClr val="00B0F0"/>
                </a:solidFill>
              </a:rPr>
              <a:t>S</a:t>
            </a:r>
            <a:r>
              <a:rPr lang="fr-FR" dirty="0" smtClean="0">
                <a:solidFill>
                  <a:srgbClr val="00B0F0"/>
                </a:solidFill>
              </a:rPr>
              <a:t>olaire </a:t>
            </a:r>
          </a:p>
          <a:p>
            <a:pPr>
              <a:buNone/>
            </a:pPr>
            <a:r>
              <a:rPr lang="fr-FR" dirty="0" smtClean="0"/>
              <a:t>qui </a:t>
            </a:r>
            <a:r>
              <a:rPr lang="fr-FR" dirty="0"/>
              <a:t>lui aussi fait partie d’une galaxie </a:t>
            </a:r>
            <a:r>
              <a:rPr lang="fr-FR" dirty="0" smtClean="0"/>
              <a:t>d’étoiles, </a:t>
            </a:r>
            <a:r>
              <a:rPr lang="fr-FR" dirty="0" smtClean="0">
                <a:solidFill>
                  <a:srgbClr val="FF0000"/>
                </a:solidFill>
              </a:rPr>
              <a:t>La </a:t>
            </a:r>
          </a:p>
          <a:p>
            <a:pPr>
              <a:buNone/>
            </a:pPr>
            <a:r>
              <a:rPr lang="fr-FR" dirty="0" smtClean="0">
                <a:solidFill>
                  <a:srgbClr val="FF0000"/>
                </a:solidFill>
              </a:rPr>
              <a:t>Voie Lactée. </a:t>
            </a:r>
          </a:p>
          <a:p>
            <a:endParaRPr lang="fr-FR" dirty="0" smtClean="0"/>
          </a:p>
          <a:p>
            <a:pPr>
              <a:buNone/>
            </a:pPr>
            <a:r>
              <a:rPr lang="fr-FR" dirty="0" smtClean="0">
                <a:solidFill>
                  <a:srgbClr val="00B0F0"/>
                </a:solidFill>
              </a:rPr>
              <a:t>L’Univers</a:t>
            </a:r>
            <a:r>
              <a:rPr lang="fr-FR" dirty="0" smtClean="0"/>
              <a:t> </a:t>
            </a:r>
            <a:r>
              <a:rPr lang="fr-FR" dirty="0"/>
              <a:t>est constitué de plus de 100 millions </a:t>
            </a:r>
            <a:endParaRPr lang="fr-FR" dirty="0" smtClean="0"/>
          </a:p>
          <a:p>
            <a:pPr>
              <a:buNone/>
            </a:pPr>
            <a:r>
              <a:rPr lang="fr-FR" dirty="0" smtClean="0"/>
              <a:t>de </a:t>
            </a:r>
            <a:r>
              <a:rPr lang="fr-FR" dirty="0"/>
              <a:t>galaxies, nuages d’étoiles en mouvement </a:t>
            </a:r>
            <a:endParaRPr lang="fr-FR" dirty="0" smtClean="0"/>
          </a:p>
          <a:p>
            <a:pPr>
              <a:buNone/>
            </a:pPr>
            <a:r>
              <a:rPr lang="fr-FR" dirty="0" smtClean="0"/>
              <a:t>relatif </a:t>
            </a:r>
            <a:r>
              <a:rPr lang="fr-FR" dirty="0"/>
              <a:t>les uns par rapport aux autres.</a:t>
            </a:r>
          </a:p>
          <a:p>
            <a:endParaRPr lang="fr-FR"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656"/>
            <a:ext cx="9036496" cy="5391219"/>
          </a:xfrm>
          <a:prstGeom prst="rect">
            <a:avLst/>
          </a:prstGeom>
        </p:spPr>
        <p:txBody>
          <a:bodyPr wrap="square">
            <a:spAutoFit/>
          </a:bodyPr>
          <a:lstStyle/>
          <a:p>
            <a:pPr lvl="0" algn="ctr">
              <a:lnSpc>
                <a:spcPct val="150000"/>
              </a:lnSpc>
              <a:spcAft>
                <a:spcPts val="1000"/>
              </a:spcAft>
            </a:pPr>
            <a:r>
              <a:rPr lang="fr-FR"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Les causes du séisme.</a:t>
            </a:r>
            <a:endParaRPr lang="fr-FR"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3200" dirty="0">
                <a:latin typeface="Calibri" panose="020F0502020204030204" pitchFamily="34" charset="0"/>
                <a:ea typeface="Calibri" panose="020F0502020204030204" pitchFamily="34" charset="0"/>
                <a:cs typeface="Calibri" panose="020F0502020204030204" pitchFamily="34" charset="0"/>
              </a:rPr>
              <a:t>Elles peuvent se résumer comme suit :</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Calibri" panose="020F0502020204030204" pitchFamily="34" charset="0"/>
              <a:buChar char="‒"/>
            </a:pPr>
            <a:r>
              <a:rPr lang="fr-FR" sz="3200" dirty="0">
                <a:latin typeface="Calibri" panose="020F0502020204030204" pitchFamily="34" charset="0"/>
                <a:ea typeface="Calibri" panose="020F0502020204030204" pitchFamily="34" charset="0"/>
                <a:cs typeface="Calibri" panose="020F0502020204030204" pitchFamily="34" charset="0"/>
              </a:rPr>
              <a:t>La formation d’une faille (fracture de l’écorce terrestre avec déplacement des 2 blocs) ou son rejet pour les séismes d’origine tectonique.</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Calibri" panose="020F0502020204030204" pitchFamily="34" charset="0"/>
              <a:buChar char="‒"/>
            </a:pPr>
            <a:r>
              <a:rPr lang="fr-FR" sz="3200" dirty="0">
                <a:latin typeface="Calibri" panose="020F0502020204030204" pitchFamily="34" charset="0"/>
                <a:ea typeface="Calibri" panose="020F0502020204030204" pitchFamily="34" charset="0"/>
                <a:cs typeface="Calibri" panose="020F0502020204030204" pitchFamily="34" charset="0"/>
              </a:rPr>
              <a:t>Le déplacement des magmas pour les séismes </a:t>
            </a:r>
            <a:r>
              <a:rPr lang="fr-FR" sz="3200" dirty="0" smtClean="0">
                <a:latin typeface="Calibri" panose="020F0502020204030204" pitchFamily="34" charset="0"/>
                <a:ea typeface="Calibri" panose="020F0502020204030204" pitchFamily="34" charset="0"/>
                <a:cs typeface="Calibri" panose="020F0502020204030204" pitchFamily="34" charset="0"/>
              </a:rPr>
              <a:t>volcaniques</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02357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8784976" cy="6453049"/>
          </a:xfrm>
          <a:prstGeom prst="rect">
            <a:avLst/>
          </a:prstGeom>
        </p:spPr>
        <p:txBody>
          <a:bodyPr wrap="square">
            <a:spAutoFit/>
          </a:bodyPr>
          <a:lstStyle/>
          <a:p>
            <a:pPr lvl="0" algn="just">
              <a:lnSpc>
                <a:spcPct val="150000"/>
              </a:lnSpc>
              <a:spcAft>
                <a:spcPts val="1000"/>
              </a:spcAft>
            </a:pPr>
            <a:r>
              <a:rPr lang="fr-FR" sz="3000" b="1" i="1" dirty="0">
                <a:solidFill>
                  <a:srgbClr val="FF0000"/>
                </a:solidFill>
                <a:latin typeface="Calibri" panose="020F0502020204030204" pitchFamily="34" charset="0"/>
                <a:ea typeface="Calibri" panose="020F0502020204030204" pitchFamily="34" charset="0"/>
                <a:cs typeface="Calibri" panose="020F0502020204030204" pitchFamily="34" charset="0"/>
              </a:rPr>
              <a:t>Les causes du séisme.</a:t>
            </a:r>
            <a:endParaRPr lang="fr-FR" sz="3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Calibri" panose="020F0502020204030204" pitchFamily="34" charset="0"/>
              <a:buChar char="‒"/>
            </a:pPr>
            <a:r>
              <a:rPr lang="fr-FR" sz="3000" dirty="0" smtClean="0">
                <a:latin typeface="Calibri" panose="020F0502020204030204" pitchFamily="34" charset="0"/>
                <a:ea typeface="Calibri" panose="020F0502020204030204" pitchFamily="34" charset="0"/>
                <a:cs typeface="Calibri" panose="020F0502020204030204" pitchFamily="34" charset="0"/>
              </a:rPr>
              <a:t>Ecroulement </a:t>
            </a:r>
            <a:r>
              <a:rPr lang="fr-FR" sz="3000" dirty="0">
                <a:latin typeface="Calibri" panose="020F0502020204030204" pitchFamily="34" charset="0"/>
                <a:ea typeface="Calibri" panose="020F0502020204030204" pitchFamily="34" charset="0"/>
                <a:cs typeface="Calibri" panose="020F0502020204030204" pitchFamily="34" charset="0"/>
              </a:rPr>
              <a:t>des cavités dans le sous-sol dû à un effondrement</a:t>
            </a:r>
            <a:endParaRPr lang="fr-FR" sz="3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Calibri" panose="020F0502020204030204" pitchFamily="34" charset="0"/>
              <a:buChar char="‒"/>
            </a:pPr>
            <a:r>
              <a:rPr lang="fr-FR" sz="3000" dirty="0">
                <a:latin typeface="Calibri" panose="020F0502020204030204" pitchFamily="34" charset="0"/>
                <a:ea typeface="Calibri" panose="020F0502020204030204" pitchFamily="34" charset="0"/>
                <a:cs typeface="Calibri" panose="020F0502020204030204" pitchFamily="34" charset="0"/>
              </a:rPr>
              <a:t>Les explosions ou déformations de toute nature produites par l’homme</a:t>
            </a:r>
            <a:endParaRPr lang="fr-FR" sz="3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Calibri" panose="020F0502020204030204" pitchFamily="34" charset="0"/>
              <a:buChar char="‒"/>
            </a:pPr>
            <a:r>
              <a:rPr lang="fr-FR" sz="3000" dirty="0">
                <a:latin typeface="Calibri" panose="020F0502020204030204" pitchFamily="34" charset="0"/>
                <a:ea typeface="Calibri" panose="020F0502020204030204" pitchFamily="34" charset="0"/>
                <a:cs typeface="Calibri" panose="020F0502020204030204" pitchFamily="34" charset="0"/>
              </a:rPr>
              <a:t>Les conséquences des travaux tels que le remplissage des barrages pour le séisme induit.</a:t>
            </a:r>
            <a:endParaRPr lang="fr-FR" sz="3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3000" dirty="0">
                <a:latin typeface="Calibri" panose="020F0502020204030204" pitchFamily="34" charset="0"/>
                <a:ea typeface="Calibri" panose="020F0502020204030204" pitchFamily="34" charset="0"/>
                <a:cs typeface="Calibri" panose="020F0502020204030204" pitchFamily="34" charset="0"/>
              </a:rPr>
              <a:t>Dans tous les cas, il s’agit d’une libération très brusque d’énergie élastique lentement accumulée.</a:t>
            </a:r>
            <a:endParaRPr lang="fr-FR"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104204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712968" cy="5729389"/>
          </a:xfrm>
          <a:prstGeom prst="rect">
            <a:avLst/>
          </a:prstGeom>
        </p:spPr>
        <p:txBody>
          <a:bodyPr wrap="square">
            <a:spAutoFit/>
          </a:bodyPr>
          <a:lstStyle/>
          <a:p>
            <a:pPr lvl="0" algn="just">
              <a:lnSpc>
                <a:spcPct val="150000"/>
              </a:lnSpc>
              <a:spcAft>
                <a:spcPts val="0"/>
              </a:spcAft>
            </a:pPr>
            <a:r>
              <a:rPr lang="fr-FR" sz="2800" b="1" dirty="0">
                <a:solidFill>
                  <a:srgbClr val="FF0000"/>
                </a:solidFill>
                <a:latin typeface="Calibri" panose="020F0502020204030204" pitchFamily="34" charset="0"/>
                <a:ea typeface="Calibri" panose="020F0502020204030204" pitchFamily="34" charset="0"/>
                <a:cs typeface="Calibri" panose="020F0502020204030204" pitchFamily="34" charset="0"/>
              </a:rPr>
              <a:t>Origine des séismes</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 point de départ de séisme est toujours dans la lithosphère (sphère des roches). On distingue des séismes superficiels (les plus fréquents) où les foyers se situent entre 0 et 60 km de profondeur (souvent moins de 20 km), des séismes intermédiaires ou les foyers se situent entre 60 et 300 km et des séismes profonds pour lesquels les foyers se situent entre 300 et 700 km.</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800638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656"/>
            <a:ext cx="8856984" cy="4524315"/>
          </a:xfrm>
          <a:prstGeom prst="rect">
            <a:avLst/>
          </a:prstGeom>
        </p:spPr>
        <p:txBody>
          <a:bodyPr wrap="square">
            <a:spAutoFit/>
          </a:bodyPr>
          <a:lstStyle/>
          <a:p>
            <a:pPr algn="just">
              <a:lnSpc>
                <a:spcPct val="150000"/>
              </a:lnSpc>
            </a:pPr>
            <a:r>
              <a:rPr lang="fr-FR" sz="3200" dirty="0">
                <a:solidFill>
                  <a:srgbClr val="FF0000"/>
                </a:solidFill>
                <a:latin typeface="Calibri" panose="020F0502020204030204" pitchFamily="34" charset="0"/>
                <a:ea typeface="Calibri" panose="020F0502020204030204" pitchFamily="34" charset="0"/>
                <a:cs typeface="Calibri" panose="020F0502020204030204" pitchFamily="34" charset="0"/>
              </a:rPr>
              <a:t>foyer </a:t>
            </a:r>
            <a:r>
              <a:rPr lang="fr-FR" sz="32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origine du séisme: on peut </a:t>
            </a:r>
            <a:r>
              <a:rPr lang="fr-FR" sz="3200" dirty="0">
                <a:latin typeface="Calibri" panose="020F0502020204030204" pitchFamily="34" charset="0"/>
                <a:ea typeface="Calibri" panose="020F0502020204030204" pitchFamily="34" charset="0"/>
                <a:cs typeface="Calibri" panose="020F0502020204030204" pitchFamily="34" charset="0"/>
              </a:rPr>
              <a:t> </a:t>
            </a:r>
            <a:r>
              <a:rPr lang="fr-FR" sz="3200" dirty="0" smtClean="0">
                <a:latin typeface="Calibri" panose="020F0502020204030204" pitchFamily="34" charset="0"/>
                <a:ea typeface="Calibri" panose="020F0502020204030204" pitchFamily="34" charset="0"/>
                <a:cs typeface="Calibri" panose="020F0502020204030204" pitchFamily="34" charset="0"/>
              </a:rPr>
              <a:t>exprimer ses coordonnées longitude</a:t>
            </a:r>
            <a:r>
              <a:rPr lang="fr-FR" sz="3200" dirty="0">
                <a:latin typeface="Calibri" panose="020F0502020204030204" pitchFamily="34" charset="0"/>
                <a:ea typeface="Calibri" panose="020F0502020204030204" pitchFamily="34" charset="0"/>
                <a:cs typeface="Calibri" panose="020F0502020204030204" pitchFamily="34" charset="0"/>
              </a:rPr>
              <a:t>,  </a:t>
            </a:r>
            <a:r>
              <a:rPr lang="fr-FR" sz="3200" dirty="0" smtClean="0">
                <a:latin typeface="Calibri" panose="020F0502020204030204" pitchFamily="34" charset="0"/>
                <a:ea typeface="Calibri" panose="020F0502020204030204" pitchFamily="34" charset="0"/>
                <a:cs typeface="Calibri" panose="020F0502020204030204" pitchFamily="34" charset="0"/>
              </a:rPr>
              <a:t>latitude </a:t>
            </a:r>
            <a:r>
              <a:rPr lang="fr-FR" sz="3200" dirty="0">
                <a:latin typeface="Calibri" panose="020F0502020204030204" pitchFamily="34" charset="0"/>
                <a:ea typeface="Calibri" panose="020F0502020204030204" pitchFamily="34" charset="0"/>
                <a:cs typeface="Calibri" panose="020F0502020204030204" pitchFamily="34" charset="0"/>
              </a:rPr>
              <a:t>et </a:t>
            </a:r>
            <a:r>
              <a:rPr lang="fr-FR" sz="3200" dirty="0" smtClean="0">
                <a:latin typeface="Calibri" panose="020F0502020204030204" pitchFamily="34" charset="0"/>
                <a:ea typeface="Calibri" panose="020F0502020204030204" pitchFamily="34" charset="0"/>
                <a:cs typeface="Calibri" panose="020F0502020204030204" pitchFamily="34" charset="0"/>
              </a:rPr>
              <a:t> </a:t>
            </a:r>
            <a:r>
              <a:rPr lang="fr-FR" sz="3200" dirty="0">
                <a:latin typeface="Calibri" panose="020F0502020204030204" pitchFamily="34" charset="0"/>
                <a:ea typeface="Calibri" panose="020F0502020204030204" pitchFamily="34" charset="0"/>
                <a:cs typeface="Calibri" panose="020F0502020204030204" pitchFamily="34" charset="0"/>
              </a:rPr>
              <a:t>profondeur. La distance d’un point de la surface de la terre à l’épicentre ou distance épicentrale s’exprime en km mesurée à la surface ou en degré en assimilant la terre à une sphère</a:t>
            </a:r>
            <a:endParaRPr lang="fr-FR" sz="3200" dirty="0"/>
          </a:p>
        </p:txBody>
      </p:sp>
    </p:spTree>
    <p:extLst>
      <p:ext uri="{BB962C8B-B14F-4D97-AF65-F5344CB8AC3E}">
        <p14:creationId xmlns:p14="http://schemas.microsoft.com/office/powerpoint/2010/main" val="295507402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784976" cy="4436727"/>
          </a:xfrm>
          <a:prstGeom prst="rect">
            <a:avLst/>
          </a:prstGeom>
        </p:spPr>
        <p:txBody>
          <a:bodyPr wrap="square">
            <a:spAutoFit/>
          </a:bodyPr>
          <a:lstStyle/>
          <a:p>
            <a:pPr lvl="0" algn="just">
              <a:lnSpc>
                <a:spcPct val="150000"/>
              </a:lnSpc>
              <a:spcAft>
                <a:spcPts val="0"/>
              </a:spcAft>
            </a:pPr>
            <a:r>
              <a:rPr lang="fr-FR" sz="2800" b="1" dirty="0">
                <a:solidFill>
                  <a:srgbClr val="FF0000"/>
                </a:solidFill>
                <a:latin typeface="Calibri" panose="020F0502020204030204" pitchFamily="34" charset="0"/>
                <a:ea typeface="Calibri" panose="020F0502020204030204" pitchFamily="34" charset="0"/>
                <a:cs typeface="Calibri" panose="020F0502020204030204" pitchFamily="34" charset="0"/>
              </a:rPr>
              <a:t>Les effets d’un séisme.</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La libération d’ondes élastiques provoque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Calibri" panose="020F0502020204030204" pitchFamily="34" charset="0"/>
              <a:buChar char="‒"/>
            </a:pPr>
            <a:r>
              <a:rPr lang="fr-FR" sz="2800" dirty="0">
                <a:latin typeface="Calibri" panose="020F0502020204030204" pitchFamily="34" charset="0"/>
                <a:ea typeface="Calibri" panose="020F0502020204030204" pitchFamily="34" charset="0"/>
                <a:cs typeface="Calibri" panose="020F0502020204030204" pitchFamily="34" charset="0"/>
              </a:rPr>
              <a:t>D’une part des vibrations qui atteignent la surface de la terre et déplacent tous ses constituants occasionnant des modifications topographiques accompagnées des dommages.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Calibri" panose="020F0502020204030204" pitchFamily="34" charset="0"/>
              <a:buChar char="‒"/>
            </a:pP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65445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3" y="332656"/>
            <a:ext cx="8784976" cy="5196166"/>
          </a:xfrm>
          <a:prstGeom prst="rect">
            <a:avLst/>
          </a:prstGeom>
        </p:spPr>
        <p:txBody>
          <a:bodyPr wrap="square">
            <a:spAutoFit/>
          </a:bodyPr>
          <a:lstStyle/>
          <a:p>
            <a:pPr marL="342900" lvl="0" indent="-342900" algn="just">
              <a:lnSpc>
                <a:spcPct val="150000"/>
              </a:lnSpc>
              <a:spcAft>
                <a:spcPts val="0"/>
              </a:spcAft>
              <a:buFont typeface="Calibri" panose="020F0502020204030204" pitchFamily="34" charset="0"/>
              <a:buChar char="‒"/>
            </a:pPr>
            <a:r>
              <a:rPr lang="fr-FR" sz="2800" dirty="0">
                <a:latin typeface="Calibri" panose="020F0502020204030204" pitchFamily="34" charset="0"/>
                <a:ea typeface="Calibri" panose="020F0502020204030204" pitchFamily="34" charset="0"/>
                <a:cs typeface="Calibri" panose="020F0502020204030204" pitchFamily="34" charset="0"/>
              </a:rPr>
              <a:t>D’autre part des vibrations qui se propagent de proche en proche à l’intérieur du globe. Celles-ci atteignent la surface très loin de l’épicentre.</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Après avoir subi des réflexions et des réfractions, le train d’ondes recueillis sont modelés par les différentes enveloppes du globe terrestre. L’analyse des enregistrements permet de décrypter la géométrie et la composition des enveloppes traversées.</a:t>
            </a:r>
            <a:endParaRPr lang="fr-FR" sz="2800" dirty="0"/>
          </a:p>
        </p:txBody>
      </p:sp>
    </p:spTree>
    <p:extLst>
      <p:ext uri="{BB962C8B-B14F-4D97-AF65-F5344CB8AC3E}">
        <p14:creationId xmlns:p14="http://schemas.microsoft.com/office/powerpoint/2010/main" val="289991413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t="9962" r="940"/>
          <a:stretch>
            <a:fillRect/>
          </a:stretch>
        </p:blipFill>
        <p:spPr bwMode="auto">
          <a:xfrm>
            <a:off x="1259632" y="2276872"/>
            <a:ext cx="6624000" cy="4068000"/>
          </a:xfrm>
          <a:prstGeom prst="rect">
            <a:avLst/>
          </a:prstGeom>
          <a:noFill/>
          <a:ln w="9525">
            <a:noFill/>
            <a:miter lim="800000"/>
            <a:headEnd/>
            <a:tailEnd/>
          </a:ln>
        </p:spPr>
      </p:pic>
      <p:sp>
        <p:nvSpPr>
          <p:cNvPr id="3" name="ZoneTexte 2"/>
          <p:cNvSpPr txBox="1"/>
          <p:nvPr/>
        </p:nvSpPr>
        <p:spPr>
          <a:xfrm>
            <a:off x="1043608" y="908720"/>
            <a:ext cx="5147628" cy="584775"/>
          </a:xfrm>
          <a:prstGeom prst="rect">
            <a:avLst/>
          </a:prstGeom>
          <a:noFill/>
        </p:spPr>
        <p:txBody>
          <a:bodyPr wrap="none" rtlCol="0">
            <a:spAutoFit/>
          </a:bodyPr>
          <a:lstStyle/>
          <a:p>
            <a:pPr algn="ctr"/>
            <a:r>
              <a:rPr lang="fr-FR" sz="3200" dirty="0" smtClean="0"/>
              <a:t>Sismomètre ou sismogramme</a:t>
            </a:r>
            <a:endParaRPr lang="fr-FR" sz="3200" dirty="0"/>
          </a:p>
        </p:txBody>
      </p:sp>
    </p:spTree>
    <p:extLst>
      <p:ext uri="{BB962C8B-B14F-4D97-AF65-F5344CB8AC3E}">
        <p14:creationId xmlns:p14="http://schemas.microsoft.com/office/powerpoint/2010/main" val="419534760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6632"/>
            <a:ext cx="9055481" cy="6863097"/>
          </a:xfrm>
          <a:prstGeom prst="rect">
            <a:avLst/>
          </a:prstGeom>
        </p:spPr>
        <p:txBody>
          <a:bodyPr wrap="square">
            <a:spAutoFit/>
          </a:bodyPr>
          <a:lstStyle/>
          <a:p>
            <a:pPr lvl="0">
              <a:lnSpc>
                <a:spcPct val="115000"/>
              </a:lnSpc>
              <a:spcAft>
                <a:spcPts val="0"/>
              </a:spcAft>
            </a:pPr>
            <a:r>
              <a:rPr lang="fr-FR"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Intensité d’un </a:t>
            </a:r>
            <a:r>
              <a:rPr lang="fr-FR" sz="2400" b="1" i="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séisme</a:t>
            </a:r>
            <a:endParaRPr lang="fr-FR"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fr-FR" sz="2400" dirty="0" smtClean="0">
                <a:latin typeface="Calibri" panose="020F0502020204030204" pitchFamily="34" charset="0"/>
                <a:ea typeface="Calibri" panose="020F0502020204030204" pitchFamily="34" charset="0"/>
                <a:cs typeface="Calibri" panose="020F0502020204030204" pitchFamily="34" charset="0"/>
              </a:rPr>
              <a:t>Dès </a:t>
            </a:r>
            <a:r>
              <a:rPr lang="fr-FR" sz="2400" dirty="0">
                <a:latin typeface="Calibri" panose="020F0502020204030204" pitchFamily="34" charset="0"/>
                <a:ea typeface="Calibri" panose="020F0502020204030204" pitchFamily="34" charset="0"/>
                <a:cs typeface="Calibri" panose="020F0502020204030204" pitchFamily="34" charset="0"/>
              </a:rPr>
              <a:t>le siècle dernier, on a essayé de classer le tremblement de terre en fonction de dégâts occasionnés. L’intensité d’un séisme est donc une échelle des dégâts conventionnels ; celle qui est actuellement en vigueur dans le système MKS compte 12°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1 : insensible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2 : Ressenti aux étages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3 : Balancement d’objets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4 : Ressenti par tous avec craquement</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5 : Ressenti par tous avec projection d’objets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6 : Lézarde de construction</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7 et 8 : Routes fissurées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9 : Glissement des terrains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10 : Ouvrages d’arts endommagés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Degré 11 : Très gros dommage aux ouvrages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fr-FR" sz="2400" dirty="0">
                <a:latin typeface="Calibri" panose="020F0502020204030204" pitchFamily="34" charset="0"/>
                <a:ea typeface="Calibri" panose="020F0502020204030204" pitchFamily="34" charset="0"/>
                <a:cs typeface="Calibri" panose="020F0502020204030204" pitchFamily="34" charset="0"/>
              </a:rPr>
              <a:t>Degré 12 : Bouleversement de la morphologie du terrain</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247711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712968" cy="4616648"/>
          </a:xfrm>
          <a:prstGeom prst="rect">
            <a:avLst/>
          </a:prstGeom>
        </p:spPr>
        <p:txBody>
          <a:bodyPr wrap="square">
            <a:spAutoFit/>
          </a:bodyPr>
          <a:lstStyle/>
          <a:p>
            <a:pPr lvl="0" algn="just">
              <a:lnSpc>
                <a:spcPct val="150000"/>
              </a:lnSpc>
              <a:spcAft>
                <a:spcPts val="0"/>
              </a:spcAft>
            </a:pPr>
            <a:r>
              <a:rPr lang="fr-FR"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Magnitude et énergie</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La magnitude d’un séisme est définie par le lobe de l’amplitude d’un séisme A de l’inscription sur le sismographe étalonné compte tenu de sa distance D à l’épicentre. La forte magnitude connue dans l’ échelle dite de Richter est de 8,6, elle correspond au 11</a:t>
            </a:r>
            <a:r>
              <a:rPr lang="fr-FR" sz="2800" baseline="30000" dirty="0">
                <a:latin typeface="Calibri" panose="020F0502020204030204" pitchFamily="34" charset="0"/>
                <a:ea typeface="Calibri" panose="020F0502020204030204" pitchFamily="34" charset="0"/>
                <a:cs typeface="Calibri" panose="020F0502020204030204" pitchFamily="34" charset="0"/>
              </a:rPr>
              <a:t>ème</a:t>
            </a:r>
            <a:r>
              <a:rPr lang="fr-FR" sz="2800" dirty="0">
                <a:latin typeface="Calibri" panose="020F0502020204030204" pitchFamily="34" charset="0"/>
                <a:ea typeface="Calibri" panose="020F0502020204030204" pitchFamily="34" charset="0"/>
                <a:cs typeface="Calibri" panose="020F0502020204030204" pitchFamily="34" charset="0"/>
              </a:rPr>
              <a:t> degré sur l’échelle MKS</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679688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0648"/>
            <a:ext cx="8964488" cy="3903504"/>
          </a:xfrm>
          <a:prstGeom prst="rect">
            <a:avLst/>
          </a:prstGeom>
        </p:spPr>
        <p:txBody>
          <a:bodyPr wrap="square">
            <a:spAutoFit/>
          </a:bodyPr>
          <a:lstStyle/>
          <a:p>
            <a:pPr marL="457200"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La magnitude est liée à l’énergie dissipée par le séisme. Cette énergie est en partie (20 à 50%) propagée au loin sous forme d’ondes élastiques. Le reste est dissipé sur place sous forme de chaleur. L’énergie fournie annuellement par le séisme tectonique est de l’ordre de plus de 1O</a:t>
            </a:r>
            <a:r>
              <a:rPr lang="fr-FR" sz="2800" baseline="30000" dirty="0">
                <a:latin typeface="Calibri" panose="020F0502020204030204" pitchFamily="34" charset="0"/>
                <a:ea typeface="Calibri" panose="020F0502020204030204" pitchFamily="34" charset="0"/>
                <a:cs typeface="Calibri" panose="020F0502020204030204" pitchFamily="34" charset="0"/>
              </a:rPr>
              <a:t>18</a:t>
            </a:r>
            <a:r>
              <a:rPr lang="fr-FR" sz="2800" dirty="0">
                <a:latin typeface="Calibri" panose="020F0502020204030204" pitchFamily="34" charset="0"/>
                <a:ea typeface="Calibri" panose="020F0502020204030204" pitchFamily="34" charset="0"/>
                <a:cs typeface="Calibri" panose="020F0502020204030204" pitchFamily="34" charset="0"/>
              </a:rPr>
              <a:t> Joules.</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9104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normAutofit fontScale="92500" lnSpcReduction="20000"/>
          </a:bodyPr>
          <a:lstStyle/>
          <a:p>
            <a:endParaRPr lang="fr-FR" dirty="0" smtClean="0"/>
          </a:p>
          <a:p>
            <a:pPr>
              <a:buNone/>
            </a:pPr>
            <a:r>
              <a:rPr lang="fr-FR" dirty="0" smtClean="0">
                <a:solidFill>
                  <a:srgbClr val="FF0000"/>
                </a:solidFill>
              </a:rPr>
              <a:t>La </a:t>
            </a:r>
            <a:r>
              <a:rPr lang="fr-FR" dirty="0">
                <a:solidFill>
                  <a:srgbClr val="FF0000"/>
                </a:solidFill>
              </a:rPr>
              <a:t>Voie Lactée </a:t>
            </a:r>
            <a:r>
              <a:rPr lang="fr-FR" dirty="0"/>
              <a:t>a la forme d’un </a:t>
            </a:r>
            <a:r>
              <a:rPr lang="fr-FR" dirty="0">
                <a:solidFill>
                  <a:srgbClr val="FF0000"/>
                </a:solidFill>
              </a:rPr>
              <a:t>disque plat </a:t>
            </a:r>
            <a:endParaRPr lang="fr-FR" dirty="0" smtClean="0">
              <a:solidFill>
                <a:srgbClr val="FF0000"/>
              </a:solidFill>
            </a:endParaRPr>
          </a:p>
          <a:p>
            <a:pPr>
              <a:buNone/>
            </a:pPr>
            <a:r>
              <a:rPr lang="fr-FR" dirty="0" smtClean="0">
                <a:solidFill>
                  <a:srgbClr val="FF0000"/>
                </a:solidFill>
              </a:rPr>
              <a:t>bombé </a:t>
            </a:r>
            <a:r>
              <a:rPr lang="fr-FR" dirty="0">
                <a:solidFill>
                  <a:srgbClr val="FF0000"/>
                </a:solidFill>
              </a:rPr>
              <a:t>au centre prolongé par deux bras spiraux  </a:t>
            </a:r>
            <a:endParaRPr lang="fr-FR" dirty="0" smtClean="0">
              <a:solidFill>
                <a:srgbClr val="FF0000"/>
              </a:solidFill>
            </a:endParaRPr>
          </a:p>
          <a:p>
            <a:pPr>
              <a:buNone/>
            </a:pPr>
            <a:r>
              <a:rPr lang="fr-FR" dirty="0" smtClean="0"/>
              <a:t>et </a:t>
            </a:r>
            <a:r>
              <a:rPr lang="fr-FR" dirty="0"/>
              <a:t>constitué de millions d’étoiles </a:t>
            </a:r>
            <a:r>
              <a:rPr lang="fr-FR" dirty="0">
                <a:solidFill>
                  <a:srgbClr val="002060"/>
                </a:solidFill>
              </a:rPr>
              <a:t>dont  le Soleil</a:t>
            </a:r>
            <a:r>
              <a:rPr lang="fr-FR" dirty="0"/>
              <a:t>. </a:t>
            </a:r>
            <a:endParaRPr lang="fr-FR" dirty="0" smtClean="0"/>
          </a:p>
          <a:p>
            <a:pPr>
              <a:buNone/>
            </a:pPr>
            <a:endParaRPr lang="fr-FR" dirty="0" smtClean="0"/>
          </a:p>
          <a:p>
            <a:pPr>
              <a:buNone/>
            </a:pPr>
            <a:r>
              <a:rPr lang="fr-FR" dirty="0" smtClean="0"/>
              <a:t>Ce </a:t>
            </a:r>
            <a:r>
              <a:rPr lang="fr-FR" dirty="0"/>
              <a:t>disque d’un diamètre de 10</a:t>
            </a:r>
            <a:r>
              <a:rPr lang="fr-FR" baseline="30000" dirty="0"/>
              <a:t>18</a:t>
            </a:r>
            <a:r>
              <a:rPr lang="fr-FR" dirty="0"/>
              <a:t> km (soit </a:t>
            </a:r>
            <a:endParaRPr lang="fr-FR" dirty="0" smtClean="0"/>
          </a:p>
          <a:p>
            <a:pPr>
              <a:buNone/>
            </a:pPr>
            <a:r>
              <a:rPr lang="fr-FR" dirty="0" smtClean="0"/>
              <a:t>100</a:t>
            </a:r>
            <a:r>
              <a:rPr lang="fr-FR" dirty="0"/>
              <a:t> 000 années-lumière) est animé d’un </a:t>
            </a:r>
            <a:endParaRPr lang="fr-FR" dirty="0" smtClean="0"/>
          </a:p>
          <a:p>
            <a:pPr>
              <a:buNone/>
            </a:pPr>
            <a:r>
              <a:rPr lang="fr-FR" dirty="0" smtClean="0"/>
              <a:t>mouvement </a:t>
            </a:r>
            <a:r>
              <a:rPr lang="fr-FR" dirty="0"/>
              <a:t>de rotation de 250 km/s. </a:t>
            </a:r>
          </a:p>
          <a:p>
            <a:pPr>
              <a:buNone/>
            </a:pPr>
            <a:endParaRPr lang="fr-FR" dirty="0" smtClean="0"/>
          </a:p>
          <a:p>
            <a:pPr>
              <a:buNone/>
            </a:pPr>
            <a:r>
              <a:rPr lang="fr-FR" dirty="0" smtClean="0"/>
              <a:t>Le </a:t>
            </a:r>
            <a:r>
              <a:rPr lang="fr-FR" dirty="0"/>
              <a:t>Soleil </a:t>
            </a:r>
            <a:r>
              <a:rPr lang="fr-FR" dirty="0">
                <a:solidFill>
                  <a:srgbClr val="002060"/>
                </a:solidFill>
              </a:rPr>
              <a:t>est juste un point minuscule </a:t>
            </a:r>
            <a:r>
              <a:rPr lang="fr-FR" dirty="0"/>
              <a:t>situé à </a:t>
            </a:r>
            <a:endParaRPr lang="fr-FR" dirty="0" smtClean="0"/>
          </a:p>
          <a:p>
            <a:pPr>
              <a:buNone/>
            </a:pPr>
            <a:r>
              <a:rPr lang="fr-FR" dirty="0" smtClean="0"/>
              <a:t>30</a:t>
            </a:r>
            <a:r>
              <a:rPr lang="fr-FR" dirty="0"/>
              <a:t> 000A-L du centre de la galaxie.</a:t>
            </a:r>
          </a:p>
          <a:p>
            <a:endParaRPr lang="fr-FR"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625" y="260648"/>
            <a:ext cx="8928992" cy="5196166"/>
          </a:xfrm>
          <a:prstGeom prst="rect">
            <a:avLst/>
          </a:prstGeom>
        </p:spPr>
        <p:txBody>
          <a:bodyPr wrap="square">
            <a:spAutoFit/>
          </a:bodyPr>
          <a:lstStyle/>
          <a:p>
            <a:pPr lvl="0" algn="just">
              <a:lnSpc>
                <a:spcPct val="150000"/>
              </a:lnSpc>
              <a:spcAft>
                <a:spcPts val="0"/>
              </a:spcAft>
            </a:pP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Distribution géographique des séismes</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 plus profond connu se situe vers 700 km. Ceux-ci sont presque situées dans l’océan pacifique. Les épicentres des tremblements de terre se concentrent dans deux zones déterminées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Calibri" panose="020F0502020204030204" pitchFamily="34" charset="0"/>
              <a:buChar char="‒"/>
            </a:pPr>
            <a:r>
              <a:rPr lang="fr-FR" sz="2800" dirty="0">
                <a:latin typeface="Calibri" panose="020F0502020204030204" pitchFamily="34" charset="0"/>
                <a:ea typeface="Calibri" panose="020F0502020204030204" pitchFamily="34" charset="0"/>
                <a:cs typeface="Calibri" panose="020F0502020204030204" pitchFamily="34" charset="0"/>
              </a:rPr>
              <a:t>La première est la ceinture du pacifique ou se produisent 68% des séismes. C’est dans cette zone que se situe le séisme d’origine profond environ 700 </a:t>
            </a:r>
            <a:r>
              <a:rPr lang="fr-FR" sz="2800" dirty="0" smtClean="0">
                <a:latin typeface="Calibri" panose="020F0502020204030204" pitchFamily="34" charset="0"/>
                <a:ea typeface="Calibri" panose="020F0502020204030204" pitchFamily="34" charset="0"/>
                <a:cs typeface="Calibri" panose="020F0502020204030204" pitchFamily="34" charset="0"/>
              </a:rPr>
              <a:t>km</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8382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69" y="9655"/>
            <a:ext cx="9001571" cy="4549835"/>
          </a:xfrm>
          <a:prstGeom prst="rect">
            <a:avLst/>
          </a:prstGeom>
        </p:spPr>
        <p:txBody>
          <a:bodyPr wrap="square">
            <a:spAutoFit/>
          </a:bodyPr>
          <a:lstStyle/>
          <a:p>
            <a:pPr marL="342900" lvl="0" indent="-342900" algn="just">
              <a:lnSpc>
                <a:spcPct val="150000"/>
              </a:lnSpc>
              <a:spcAft>
                <a:spcPts val="0"/>
              </a:spcAft>
              <a:buFont typeface="Calibri" panose="020F0502020204030204" pitchFamily="34" charset="0"/>
              <a:buChar char="‒"/>
            </a:pPr>
            <a:r>
              <a:rPr lang="fr-FR" sz="2800" dirty="0">
                <a:latin typeface="Calibri" panose="020F0502020204030204" pitchFamily="34" charset="0"/>
                <a:ea typeface="Calibri" panose="020F0502020204030204" pitchFamily="34" charset="0"/>
                <a:cs typeface="Calibri" panose="020F0502020204030204" pitchFamily="34" charset="0"/>
              </a:rPr>
              <a:t>La deuxième va de la méditerranée aux iles de la sonde c'est-à-dire aux confins de la dorsale medio atlantique avec 21% des séismes.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L’étude des propagations d’ondes générées par les séismes est sans doute la source des renseignements la plus utilisée pour la compréhension de la structure du globe.</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149704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a:stretch>
            <a:fillRect/>
          </a:stretch>
        </p:blipFill>
        <p:spPr bwMode="auto">
          <a:xfrm>
            <a:off x="467544" y="548680"/>
            <a:ext cx="8352000" cy="5256000"/>
          </a:xfrm>
          <a:prstGeom prst="rect">
            <a:avLst/>
          </a:prstGeom>
          <a:noFill/>
          <a:ln w="9525">
            <a:noFill/>
            <a:miter lim="800000"/>
            <a:headEnd/>
            <a:tailEnd/>
          </a:ln>
          <a:effectLst/>
        </p:spPr>
      </p:pic>
    </p:spTree>
    <p:extLst>
      <p:ext uri="{BB962C8B-B14F-4D97-AF65-F5344CB8AC3E}">
        <p14:creationId xmlns:p14="http://schemas.microsoft.com/office/powerpoint/2010/main" val="349893537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599" y="322072"/>
            <a:ext cx="8929563" cy="3991349"/>
          </a:xfrm>
          <a:prstGeom prst="rect">
            <a:avLst/>
          </a:prstGeom>
        </p:spPr>
        <p:txBody>
          <a:bodyPr wrap="square">
            <a:spAutoFit/>
          </a:bodyPr>
          <a:lstStyle/>
          <a:p>
            <a:pPr algn="ctr">
              <a:lnSpc>
                <a:spcPct val="150000"/>
              </a:lnSpc>
              <a:spcAft>
                <a:spcPts val="1000"/>
              </a:spcAft>
            </a:pPr>
            <a:r>
              <a:rPr lang="fr-FR" sz="3200" b="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Magmatisme</a:t>
            </a:r>
            <a:endParaRPr lang="fr-FR"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Le magma est des silicates fondus à des températures comprises entre 800° C et 1300°C dans lesquels sont dissouts des composants volatils (gaz, CO2, SO2, Cl, F, H2O) principalement de la vapeur d’eau.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i="1" dirty="0">
                <a:latin typeface="Calibri" panose="020F0502020204030204" pitchFamily="34" charset="0"/>
                <a:ea typeface="Calibri" panose="020F0502020204030204" pitchFamily="34" charset="0"/>
                <a:cs typeface="Calibri" panose="020F0502020204030204" pitchFamily="34" charset="0"/>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97650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3" y="-26048"/>
            <a:ext cx="9001571" cy="5324406"/>
          </a:xfrm>
          <a:prstGeom prst="rect">
            <a:avLst/>
          </a:prstGeom>
        </p:spPr>
        <p:txBody>
          <a:bodyPr wrap="square">
            <a:spAutoFit/>
          </a:bodyPr>
          <a:lstStyle/>
          <a:p>
            <a:pPr algn="just">
              <a:lnSpc>
                <a:spcPct val="150000"/>
              </a:lnSpc>
              <a:spcAft>
                <a:spcPts val="100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Origine </a:t>
            </a: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et principaux types des magmas </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La production des magmas est en relation avec la tectonique globale et la structure du manteau terrestre</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Les magmas primaires prennent naissance en profondeur, par fusion partielle d'un matériel solide préexistant. Cette fusion résulte d'une ascension </a:t>
            </a:r>
            <a:r>
              <a:rPr lang="fr-FR" sz="2800" dirty="0" err="1">
                <a:latin typeface="Calibri" panose="020F0502020204030204" pitchFamily="34" charset="0"/>
                <a:ea typeface="Calibri" panose="020F0502020204030204" pitchFamily="34" charset="0"/>
                <a:cs typeface="Calibri" panose="020F0502020204030204" pitchFamily="34" charset="0"/>
              </a:rPr>
              <a:t>diapirique</a:t>
            </a:r>
            <a:r>
              <a:rPr lang="fr-FR" sz="2800" dirty="0">
                <a:latin typeface="Calibri" panose="020F0502020204030204" pitchFamily="34" charset="0"/>
                <a:ea typeface="Calibri" panose="020F0502020204030204" pitchFamily="34" charset="0"/>
                <a:cs typeface="Calibri" panose="020F0502020204030204" pitchFamily="34" charset="0"/>
              </a:rPr>
              <a:t> adiabatique (à T° </a:t>
            </a:r>
            <a:r>
              <a:rPr lang="fr-FR" sz="2800" dirty="0" err="1">
                <a:latin typeface="Calibri" panose="020F0502020204030204" pitchFamily="34" charset="0"/>
                <a:ea typeface="Calibri" panose="020F0502020204030204" pitchFamily="34" charset="0"/>
                <a:cs typeface="Calibri" panose="020F0502020204030204" pitchFamily="34" charset="0"/>
              </a:rPr>
              <a:t>cte</a:t>
            </a:r>
            <a:r>
              <a:rPr lang="fr-FR" sz="2800" dirty="0">
                <a:latin typeface="Calibri" panose="020F0502020204030204" pitchFamily="34" charset="0"/>
                <a:ea typeface="Calibri" panose="020F0502020204030204" pitchFamily="34" charset="0"/>
                <a:cs typeface="Calibri" panose="020F0502020204030204" pitchFamily="34" charset="0"/>
              </a:rPr>
              <a:t>) de matériel mantellique profond dans la lithosphère. Selon la nature du </a:t>
            </a:r>
            <a:r>
              <a:rPr lang="fr-FR" sz="2800" dirty="0" err="1">
                <a:latin typeface="Calibri" panose="020F0502020204030204" pitchFamily="34" charset="0"/>
                <a:ea typeface="Calibri" panose="020F0502020204030204" pitchFamily="34" charset="0"/>
                <a:cs typeface="Calibri" panose="020F0502020204030204" pitchFamily="34" charset="0"/>
              </a:rPr>
              <a:t>materiel</a:t>
            </a:r>
            <a:r>
              <a:rPr lang="fr-FR" sz="2800" dirty="0">
                <a:latin typeface="Calibri" panose="020F0502020204030204" pitchFamily="34" charset="0"/>
                <a:ea typeface="Calibri" panose="020F0502020204030204" pitchFamily="34" charset="0"/>
                <a:cs typeface="Calibri" panose="020F0502020204030204" pitchFamily="34" charset="0"/>
              </a:rPr>
              <a:t> solide fondu, on a </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491799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632"/>
            <a:ext cx="9109075" cy="1964512"/>
          </a:xfrm>
          <a:prstGeom prst="rect">
            <a:avLst/>
          </a:prstGeom>
        </p:spPr>
        <p:txBody>
          <a:bodyPr wrap="square">
            <a:spAutoFit/>
          </a:bodyPr>
          <a:lstStyle/>
          <a:p>
            <a:pPr marL="342900" lvl="0" indent="-342900">
              <a:lnSpc>
                <a:spcPct val="150000"/>
              </a:lnSpc>
              <a:spcAft>
                <a:spcPts val="0"/>
              </a:spcAft>
              <a:buFont typeface="Times New Roman" panose="02020603050405020304" pitchFamily="18" charset="0"/>
              <a:buChar char="-"/>
            </a:pPr>
            <a:r>
              <a:rPr lang="fr-FR" sz="2800" dirty="0">
                <a:latin typeface="Calibri" panose="020F0502020204030204" pitchFamily="34" charset="0"/>
                <a:ea typeface="Calibri" panose="020F0502020204030204" pitchFamily="34" charset="0"/>
                <a:cs typeface="Calibri" panose="020F0502020204030204" pitchFamily="34" charset="0"/>
              </a:rPr>
              <a:t>Des magmas qui proviennent de la fusion partielle de la croute continentale profonde, et ils ont une composition granitique c’est-à-dire aluminosilicate(Al et Si, …) .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C:\Users\Ahmed Yacouba Liboré\Desktop\GéodMaradi\MP Navigator EX\2011_05_06\IMG_0027.jpg"/>
          <p:cNvPicPr>
            <a:picLocks noChangeAspect="1" noChangeArrowheads="1"/>
          </p:cNvPicPr>
          <p:nvPr/>
        </p:nvPicPr>
        <p:blipFill>
          <a:blip r:embed="rId2" cstate="print"/>
          <a:srcRect l="38650" t="9230" r="20079"/>
          <a:stretch>
            <a:fillRect/>
          </a:stretch>
        </p:blipFill>
        <p:spPr bwMode="auto">
          <a:xfrm rot="5400000">
            <a:off x="3125526" y="-452613"/>
            <a:ext cx="2928949" cy="9107999"/>
          </a:xfrm>
          <a:prstGeom prst="rect">
            <a:avLst/>
          </a:prstGeom>
          <a:noFill/>
        </p:spPr>
      </p:pic>
    </p:spTree>
    <p:extLst>
      <p:ext uri="{BB962C8B-B14F-4D97-AF65-F5344CB8AC3E}">
        <p14:creationId xmlns:p14="http://schemas.microsoft.com/office/powerpoint/2010/main" val="292698461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hmed Yacouba Liboré\Desktop\GéodMaradi\MP Navigator EX\2011_05_06\IMG_0027.jpg"/>
          <p:cNvPicPr>
            <a:picLocks noChangeAspect="1" noChangeArrowheads="1"/>
          </p:cNvPicPr>
          <p:nvPr/>
        </p:nvPicPr>
        <p:blipFill>
          <a:blip r:embed="rId2" cstate="print"/>
          <a:srcRect l="38650" t="9230" r="20079"/>
          <a:stretch>
            <a:fillRect/>
          </a:stretch>
        </p:blipFill>
        <p:spPr bwMode="auto">
          <a:xfrm rot="5400000">
            <a:off x="3035772" y="-2108797"/>
            <a:ext cx="2928949" cy="9107999"/>
          </a:xfrm>
          <a:prstGeom prst="rect">
            <a:avLst/>
          </a:prstGeom>
          <a:noFill/>
        </p:spPr>
      </p:pic>
      <p:sp>
        <p:nvSpPr>
          <p:cNvPr id="3" name="Rectangle 2"/>
          <p:cNvSpPr/>
          <p:nvPr/>
        </p:nvSpPr>
        <p:spPr>
          <a:xfrm>
            <a:off x="53751" y="4077072"/>
            <a:ext cx="9000495" cy="2031325"/>
          </a:xfrm>
          <a:prstGeom prst="rect">
            <a:avLst/>
          </a:prstGeom>
        </p:spPr>
        <p:txBody>
          <a:bodyPr wrap="square">
            <a:spAutoFit/>
          </a:bodyPr>
          <a:lstStyle/>
          <a:p>
            <a:pPr marL="342900" lvl="0" indent="-342900" algn="just">
              <a:lnSpc>
                <a:spcPct val="150000"/>
              </a:lnSpc>
              <a:spcAft>
                <a:spcPts val="0"/>
              </a:spcAft>
              <a:buFont typeface="Times New Roman" panose="02020603050405020304" pitchFamily="18" charset="0"/>
              <a:buChar char="-"/>
            </a:pPr>
            <a:r>
              <a:rPr lang="fr-FR" sz="2800" dirty="0">
                <a:latin typeface="Calibri" panose="020F0502020204030204" pitchFamily="34" charset="0"/>
                <a:ea typeface="Calibri" panose="020F0502020204030204" pitchFamily="34" charset="0"/>
                <a:cs typeface="Calibri" panose="020F0502020204030204" pitchFamily="34" charset="0"/>
              </a:rPr>
              <a:t>Magmas qui proviennent de la fusion partielle du manteau supérieur, leur composition est plutôt basaltique c’est-à-dire essentiellement ferromagnésienne (Fe et Mg).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475579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C00000"/>
                </a:solidFill>
              </a:rPr>
              <a:t/>
            </a:r>
            <a:br>
              <a:rPr lang="fr-FR" b="1" dirty="0" smtClean="0">
                <a:solidFill>
                  <a:srgbClr val="C00000"/>
                </a:solidFill>
              </a:rPr>
            </a:br>
            <a:r>
              <a:rPr lang="fr-FR" b="1" dirty="0" smtClean="0">
                <a:solidFill>
                  <a:srgbClr val="C00000"/>
                </a:solidFill>
              </a:rPr>
              <a:t>2. Magmatogénèse</a:t>
            </a:r>
            <a:r>
              <a:rPr lang="fr-FR" dirty="0" smtClean="0">
                <a:solidFill>
                  <a:srgbClr val="C00000"/>
                </a:solidFill>
              </a:rPr>
              <a:t> </a:t>
            </a:r>
            <a:r>
              <a:rPr lang="fr-FR" dirty="0" smtClean="0"/>
              <a:t/>
            </a:r>
            <a:br>
              <a:rPr lang="fr-FR" dirty="0" smtClean="0"/>
            </a:br>
            <a:endParaRPr lang="fr-FR" dirty="0"/>
          </a:p>
        </p:txBody>
      </p:sp>
      <p:sp>
        <p:nvSpPr>
          <p:cNvPr id="3" name="Espace réservé du contenu 2"/>
          <p:cNvSpPr>
            <a:spLocks noGrp="1"/>
          </p:cNvSpPr>
          <p:nvPr>
            <p:ph idx="1"/>
          </p:nvPr>
        </p:nvSpPr>
        <p:spPr>
          <a:solidFill>
            <a:srgbClr val="FFFF00">
              <a:alpha val="14902"/>
            </a:srgbClr>
          </a:solidFill>
          <a:ln>
            <a:solidFill>
              <a:srgbClr val="FF0000"/>
            </a:solidFill>
          </a:ln>
        </p:spPr>
        <p:txBody>
          <a:bodyPr>
            <a:normAutofit lnSpcReduction="10000"/>
          </a:bodyPr>
          <a:lstStyle/>
          <a:p>
            <a:pPr>
              <a:buNone/>
            </a:pPr>
            <a:r>
              <a:rPr lang="fr-FR" dirty="0" smtClean="0"/>
              <a:t>Les magmas primaires prennent naissance en </a:t>
            </a:r>
          </a:p>
          <a:p>
            <a:pPr>
              <a:buNone/>
            </a:pPr>
            <a:r>
              <a:rPr lang="fr-FR" dirty="0" smtClean="0"/>
              <a:t>profondeur, </a:t>
            </a:r>
            <a:r>
              <a:rPr lang="fr-FR" dirty="0" smtClean="0">
                <a:solidFill>
                  <a:srgbClr val="0070C0"/>
                </a:solidFill>
              </a:rPr>
              <a:t>par fusion partielle </a:t>
            </a:r>
            <a:r>
              <a:rPr lang="fr-FR" dirty="0" smtClean="0"/>
              <a:t>d'un matériel </a:t>
            </a:r>
          </a:p>
          <a:p>
            <a:pPr>
              <a:buNone/>
            </a:pPr>
            <a:r>
              <a:rPr lang="fr-FR" dirty="0" smtClean="0"/>
              <a:t>solide préexistant.</a:t>
            </a:r>
          </a:p>
          <a:p>
            <a:pPr>
              <a:buNone/>
            </a:pPr>
            <a:r>
              <a:rPr lang="fr-FR" dirty="0" smtClean="0"/>
              <a:t> </a:t>
            </a:r>
          </a:p>
          <a:p>
            <a:pPr>
              <a:buNone/>
            </a:pPr>
            <a:r>
              <a:rPr lang="fr-FR" dirty="0" smtClean="0"/>
              <a:t>Cette fusion résulte </a:t>
            </a:r>
            <a:r>
              <a:rPr lang="fr-FR" dirty="0" smtClean="0">
                <a:solidFill>
                  <a:srgbClr val="0070C0"/>
                </a:solidFill>
              </a:rPr>
              <a:t>d'une ascension diapirique </a:t>
            </a:r>
          </a:p>
          <a:p>
            <a:pPr>
              <a:buNone/>
            </a:pPr>
            <a:r>
              <a:rPr lang="fr-FR" dirty="0" smtClean="0">
                <a:solidFill>
                  <a:srgbClr val="0070C0"/>
                </a:solidFill>
              </a:rPr>
              <a:t>adiabatique (chute de pression  à T° cte ) </a:t>
            </a:r>
            <a:r>
              <a:rPr lang="fr-FR" dirty="0" smtClean="0"/>
              <a:t>de </a:t>
            </a:r>
          </a:p>
          <a:p>
            <a:pPr>
              <a:buNone/>
            </a:pPr>
            <a:r>
              <a:rPr lang="fr-FR" dirty="0" smtClean="0"/>
              <a:t>matériel mantellique profond dans la </a:t>
            </a:r>
          </a:p>
          <a:p>
            <a:pPr>
              <a:buNone/>
            </a:pPr>
            <a:r>
              <a:rPr lang="fr-FR" dirty="0" smtClean="0"/>
              <a:t>lithosphère. </a:t>
            </a:r>
            <a:endParaRPr lang="fr-FR" dirty="0"/>
          </a:p>
        </p:txBody>
      </p:sp>
    </p:spTree>
    <p:extLst>
      <p:ext uri="{BB962C8B-B14F-4D97-AF65-F5344CB8AC3E}">
        <p14:creationId xmlns:p14="http://schemas.microsoft.com/office/powerpoint/2010/main" val="357535321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5145435"/>
          </a:xfrm>
        </p:spPr>
        <p:txBody>
          <a:bodyPr/>
          <a:lstStyle/>
          <a:p>
            <a:pPr>
              <a:buNone/>
            </a:pPr>
            <a:endParaRPr lang="fr-FR" dirty="0" smtClean="0"/>
          </a:p>
          <a:p>
            <a:pPr>
              <a:buNone/>
            </a:pPr>
            <a:r>
              <a:rPr lang="fr-FR" dirty="0" smtClean="0"/>
              <a:t>Il y a fusion lorsque </a:t>
            </a:r>
            <a:r>
              <a:rPr lang="fr-FR" dirty="0" smtClean="0">
                <a:solidFill>
                  <a:srgbClr val="FF0000"/>
                </a:solidFill>
              </a:rPr>
              <a:t>ce matériel touche son </a:t>
            </a:r>
          </a:p>
          <a:p>
            <a:pPr>
              <a:buNone/>
            </a:pPr>
            <a:r>
              <a:rPr lang="fr-FR" dirty="0" smtClean="0">
                <a:solidFill>
                  <a:srgbClr val="FF0000"/>
                </a:solidFill>
              </a:rPr>
              <a:t>solidus</a:t>
            </a:r>
            <a:r>
              <a:rPr lang="fr-FR" dirty="0" smtClean="0"/>
              <a:t> ( limite thermodynamique entre état </a:t>
            </a:r>
          </a:p>
          <a:p>
            <a:pPr>
              <a:buNone/>
            </a:pPr>
            <a:r>
              <a:rPr lang="fr-FR" dirty="0" smtClean="0"/>
              <a:t>solide et état solide + liquide). </a:t>
            </a:r>
          </a:p>
          <a:p>
            <a:pPr>
              <a:buNone/>
            </a:pPr>
            <a:r>
              <a:rPr lang="fr-FR" dirty="0" smtClean="0"/>
              <a:t>Le magma peut arriver en surface </a:t>
            </a:r>
            <a:r>
              <a:rPr lang="fr-FR" dirty="0" smtClean="0">
                <a:solidFill>
                  <a:srgbClr val="FF0000"/>
                </a:solidFill>
              </a:rPr>
              <a:t>sous forme </a:t>
            </a:r>
          </a:p>
          <a:p>
            <a:pPr>
              <a:buNone/>
            </a:pPr>
            <a:r>
              <a:rPr lang="fr-FR" dirty="0" smtClean="0">
                <a:solidFill>
                  <a:srgbClr val="FF0000"/>
                </a:solidFill>
              </a:rPr>
              <a:t>liquide </a:t>
            </a:r>
            <a:r>
              <a:rPr lang="fr-FR" dirty="0" smtClean="0"/>
              <a:t>si sa T° </a:t>
            </a:r>
            <a:r>
              <a:rPr lang="fr-FR" smtClean="0"/>
              <a:t>est supérieure </a:t>
            </a:r>
            <a:r>
              <a:rPr lang="fr-FR" dirty="0" smtClean="0"/>
              <a:t>à celle du solidus;</a:t>
            </a:r>
          </a:p>
          <a:p>
            <a:pPr>
              <a:buNone/>
            </a:pPr>
            <a:r>
              <a:rPr lang="fr-FR" dirty="0" smtClean="0"/>
              <a:t>sinon </a:t>
            </a:r>
            <a:r>
              <a:rPr lang="fr-FR" dirty="0" smtClean="0">
                <a:solidFill>
                  <a:srgbClr val="002060"/>
                </a:solidFill>
              </a:rPr>
              <a:t>il se refroidit en profondeur</a:t>
            </a:r>
            <a:r>
              <a:rPr lang="fr-FR" dirty="0" smtClean="0"/>
              <a:t>.</a:t>
            </a:r>
            <a:endParaRPr lang="fr-FR" dirty="0"/>
          </a:p>
        </p:txBody>
      </p:sp>
    </p:spTree>
    <p:extLst>
      <p:ext uri="{BB962C8B-B14F-4D97-AF65-F5344CB8AC3E}">
        <p14:creationId xmlns:p14="http://schemas.microsoft.com/office/powerpoint/2010/main" val="292336467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714348" y="1000108"/>
            <a:ext cx="7606745" cy="5148000"/>
          </a:xfrm>
          <a:prstGeom prst="rect">
            <a:avLst/>
          </a:prstGeom>
          <a:noFill/>
          <a:ln w="9525">
            <a:noFill/>
            <a:miter lim="800000"/>
            <a:headEnd/>
            <a:tailEnd/>
          </a:ln>
          <a:effectLst/>
        </p:spPr>
      </p:pic>
    </p:spTree>
    <p:extLst>
      <p:ext uri="{BB962C8B-B14F-4D97-AF65-F5344CB8AC3E}">
        <p14:creationId xmlns:p14="http://schemas.microsoft.com/office/powerpoint/2010/main" val="3753797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788767" y="618481"/>
            <a:ext cx="3020379" cy="461665"/>
          </a:xfrm>
          <a:prstGeom prst="rect">
            <a:avLst/>
          </a:prstGeom>
          <a:noFill/>
          <a:ln w="9525">
            <a:noFill/>
            <a:miter lim="800000"/>
            <a:headEnd/>
            <a:tailEnd/>
          </a:ln>
          <a:effectLst/>
        </p:spPr>
        <p:txBody>
          <a:bodyPr wrap="none" anchor="ctr">
            <a:spAutoFit/>
          </a:bodyPr>
          <a:lstStyle/>
          <a:p>
            <a:pPr algn="ctr"/>
            <a:r>
              <a:rPr lang="fr-FR" sz="2400" dirty="0" smtClean="0">
                <a:solidFill>
                  <a:srgbClr val="000000"/>
                </a:solidFill>
                <a:latin typeface="Verdana" pitchFamily="34" charset="0"/>
              </a:rPr>
              <a:t>PLAN DU COURS</a:t>
            </a:r>
            <a:r>
              <a:rPr lang="fr-FR" sz="2400" dirty="0">
                <a:solidFill>
                  <a:srgbClr val="000000"/>
                </a:solidFill>
                <a:latin typeface="Verdana" pitchFamily="34" charset="0"/>
              </a:rPr>
              <a:t> </a:t>
            </a:r>
            <a:r>
              <a:rPr lang="fr-FR" sz="2400" dirty="0" smtClean="0">
                <a:solidFill>
                  <a:srgbClr val="000000"/>
                </a:solidFill>
                <a:latin typeface="Verdana" pitchFamily="34" charset="0"/>
              </a:rPr>
              <a:t>:</a:t>
            </a:r>
            <a:endParaRPr lang="fr-FR" sz="2400" dirty="0">
              <a:solidFill>
                <a:srgbClr val="000000"/>
              </a:solidFill>
              <a:latin typeface="Verdana" pitchFamily="34" charset="0"/>
            </a:endParaRPr>
          </a:p>
        </p:txBody>
      </p:sp>
      <p:sp>
        <p:nvSpPr>
          <p:cNvPr id="7171" name="Rectangle 3"/>
          <p:cNvSpPr>
            <a:spLocks noChangeArrowheads="1"/>
          </p:cNvSpPr>
          <p:nvPr/>
        </p:nvSpPr>
        <p:spPr bwMode="auto">
          <a:xfrm>
            <a:off x="1071563" y="1979743"/>
            <a:ext cx="7304115" cy="3194721"/>
          </a:xfrm>
          <a:prstGeom prst="rect">
            <a:avLst/>
          </a:prstGeom>
          <a:noFill/>
          <a:ln w="9525">
            <a:noFill/>
            <a:miter lim="800000"/>
            <a:headEnd/>
            <a:tailEnd/>
          </a:ln>
          <a:effectLst/>
        </p:spPr>
        <p:txBody>
          <a:bodyPr wrap="square" anchor="ctr">
            <a:spAutoFit/>
          </a:bodyPr>
          <a:lstStyle/>
          <a:p>
            <a:pPr>
              <a:lnSpc>
                <a:spcPct val="120000"/>
              </a:lnSpc>
              <a:buClr>
                <a:srgbClr val="FF3300"/>
              </a:buClr>
              <a:buFont typeface="Wingdings" pitchFamily="2" charset="2"/>
              <a:buChar char="ü"/>
              <a:tabLst>
                <a:tab pos="1828800" algn="l"/>
              </a:tabLst>
            </a:pPr>
            <a:r>
              <a:rPr lang="fr-FR" sz="2400" dirty="0" smtClean="0">
                <a:solidFill>
                  <a:srgbClr val="000000"/>
                </a:solidFill>
                <a:latin typeface="Verdana" pitchFamily="34" charset="0"/>
              </a:rPr>
              <a:t>INTRODUCTION A LA GEOLOGIE</a:t>
            </a:r>
          </a:p>
          <a:p>
            <a:pPr>
              <a:lnSpc>
                <a:spcPct val="120000"/>
              </a:lnSpc>
              <a:buClr>
                <a:srgbClr val="FF3300"/>
              </a:buClr>
              <a:buFont typeface="Wingdings" pitchFamily="2" charset="2"/>
              <a:buChar char="ü"/>
              <a:tabLst>
                <a:tab pos="1828800" algn="l"/>
              </a:tabLst>
            </a:pPr>
            <a:r>
              <a:rPr lang="fr-FR" sz="2400" dirty="0" smtClean="0">
                <a:latin typeface="Verdana" pitchFamily="34" charset="0"/>
                <a:ea typeface="Verdana" pitchFamily="34" charset="0"/>
                <a:cs typeface="Verdana" pitchFamily="34" charset="0"/>
              </a:rPr>
              <a:t>PLANETE TERRE : CONTEXTE UNIVERSEL </a:t>
            </a:r>
          </a:p>
          <a:p>
            <a:pPr>
              <a:lnSpc>
                <a:spcPct val="120000"/>
              </a:lnSpc>
              <a:buClr>
                <a:srgbClr val="FF3300"/>
              </a:buClr>
              <a:buFont typeface="Wingdings" pitchFamily="2" charset="2"/>
              <a:buChar char="ü"/>
              <a:tabLst>
                <a:tab pos="1828800" algn="l"/>
              </a:tabLst>
            </a:pPr>
            <a:r>
              <a:rPr lang="fr-FR" sz="2400" dirty="0" smtClean="0">
                <a:latin typeface="Verdana" pitchFamily="34" charset="0"/>
                <a:ea typeface="Verdana" pitchFamily="34" charset="0"/>
                <a:cs typeface="Verdana" pitchFamily="34" charset="0"/>
              </a:rPr>
              <a:t>CARACTERISTIQUES PHYSIQUES</a:t>
            </a:r>
          </a:p>
          <a:p>
            <a:pPr>
              <a:lnSpc>
                <a:spcPct val="120000"/>
              </a:lnSpc>
              <a:buClr>
                <a:srgbClr val="FF3300"/>
              </a:buClr>
              <a:buFont typeface="Wingdings" pitchFamily="2" charset="2"/>
              <a:buChar char="ü"/>
              <a:tabLst>
                <a:tab pos="1828800" algn="l"/>
              </a:tabLst>
            </a:pPr>
            <a:r>
              <a:rPr lang="fr-FR" sz="2400" dirty="0" smtClean="0">
                <a:latin typeface="Verdana" pitchFamily="34" charset="0"/>
              </a:rPr>
              <a:t>THEORIE </a:t>
            </a:r>
            <a:r>
              <a:rPr lang="fr-FR" sz="2400" dirty="0">
                <a:latin typeface="Verdana" pitchFamily="34" charset="0"/>
              </a:rPr>
              <a:t>DE LA TECTONIQUE DES PLAQUES</a:t>
            </a:r>
          </a:p>
          <a:p>
            <a:pPr>
              <a:lnSpc>
                <a:spcPct val="120000"/>
              </a:lnSpc>
              <a:buClr>
                <a:srgbClr val="FF3300"/>
              </a:buClr>
              <a:buFont typeface="Wingdings" pitchFamily="2" charset="2"/>
              <a:buChar char="ü"/>
              <a:tabLst>
                <a:tab pos="1828800" algn="l"/>
              </a:tabLst>
            </a:pPr>
            <a:r>
              <a:rPr lang="fr-FR" sz="2400" dirty="0" smtClean="0">
                <a:latin typeface="Verdana" pitchFamily="34" charset="0"/>
              </a:rPr>
              <a:t> MINERAUX DE L’ECORCE TERRESTRE</a:t>
            </a:r>
          </a:p>
          <a:p>
            <a:pPr>
              <a:lnSpc>
                <a:spcPct val="120000"/>
              </a:lnSpc>
              <a:buClr>
                <a:srgbClr val="FF3300"/>
              </a:buClr>
              <a:buFont typeface="Wingdings" pitchFamily="2" charset="2"/>
              <a:buChar char="ü"/>
              <a:tabLst>
                <a:tab pos="1828800" algn="l"/>
              </a:tabLst>
            </a:pPr>
            <a:r>
              <a:rPr lang="fr-FR" sz="2400" dirty="0" smtClean="0">
                <a:latin typeface="Verdana" pitchFamily="34" charset="0"/>
              </a:rPr>
              <a:t>ROCHES </a:t>
            </a:r>
            <a:r>
              <a:rPr lang="fr-FR" sz="2400" dirty="0">
                <a:latin typeface="Verdana" pitchFamily="34" charset="0"/>
              </a:rPr>
              <a:t>MAGMATIQUES</a:t>
            </a:r>
          </a:p>
          <a:p>
            <a:pPr>
              <a:lnSpc>
                <a:spcPct val="120000"/>
              </a:lnSpc>
              <a:buClr>
                <a:srgbClr val="FF3300"/>
              </a:buClr>
              <a:buFont typeface="Wingdings" pitchFamily="2" charset="2"/>
              <a:buChar char="ü"/>
              <a:tabLst>
                <a:tab pos="1828800" algn="l"/>
              </a:tabLst>
            </a:pPr>
            <a:r>
              <a:rPr lang="fr-FR" sz="2400" dirty="0">
                <a:latin typeface="Verdana" pitchFamily="34" charset="0"/>
              </a:rPr>
              <a:t>ROCHES </a:t>
            </a:r>
            <a:r>
              <a:rPr lang="fr-FR" sz="2400" dirty="0" smtClean="0">
                <a:latin typeface="Verdana" pitchFamily="34" charset="0"/>
              </a:rPr>
              <a:t>METAMORPHIQUES</a:t>
            </a:r>
            <a:endParaRPr lang="fr-FR" sz="2400" dirty="0">
              <a:latin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hmed Yacouba Liboré\Desktop\GéodMaradi\2011_05_06\IMG_0003.jpg"/>
          <p:cNvPicPr>
            <a:picLocks noChangeAspect="1" noChangeArrowheads="1"/>
          </p:cNvPicPr>
          <p:nvPr/>
        </p:nvPicPr>
        <p:blipFill>
          <a:blip r:embed="rId2" cstate="print"/>
          <a:srcRect/>
          <a:stretch>
            <a:fillRect/>
          </a:stretch>
        </p:blipFill>
        <p:spPr bwMode="auto">
          <a:xfrm>
            <a:off x="0" y="260648"/>
            <a:ext cx="9144000" cy="6336704"/>
          </a:xfrm>
          <a:prstGeom prst="rect">
            <a:avLst/>
          </a:prstGeom>
          <a:noFill/>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b="1" dirty="0" smtClean="0">
                <a:solidFill>
                  <a:srgbClr val="C00000"/>
                </a:solidFill>
              </a:rPr>
              <a:t>3. Localisation</a:t>
            </a:r>
            <a:r>
              <a:rPr lang="fr-FR" dirty="0" smtClean="0"/>
              <a:t/>
            </a:r>
            <a:br>
              <a:rPr lang="fr-FR" dirty="0" smtClean="0"/>
            </a:br>
            <a:endParaRPr lang="fr-FR" dirty="0"/>
          </a:p>
        </p:txBody>
      </p:sp>
      <p:sp>
        <p:nvSpPr>
          <p:cNvPr id="3" name="Espace réservé du contenu 2"/>
          <p:cNvSpPr>
            <a:spLocks noGrp="1"/>
          </p:cNvSpPr>
          <p:nvPr>
            <p:ph idx="1"/>
          </p:nvPr>
        </p:nvSpPr>
        <p:spPr>
          <a:xfrm>
            <a:off x="457200" y="1600200"/>
            <a:ext cx="8229600" cy="3888000"/>
          </a:xfrm>
          <a:solidFill>
            <a:srgbClr val="FFFF00">
              <a:alpha val="14902"/>
            </a:srgbClr>
          </a:solidFill>
          <a:ln>
            <a:solidFill>
              <a:srgbClr val="FF0000"/>
            </a:solidFill>
          </a:ln>
        </p:spPr>
        <p:txBody>
          <a:bodyPr/>
          <a:lstStyle/>
          <a:p>
            <a:pPr>
              <a:buNone/>
            </a:pPr>
            <a:endParaRPr lang="fr-FR" dirty="0" smtClean="0"/>
          </a:p>
          <a:p>
            <a:pPr>
              <a:buNone/>
            </a:pPr>
            <a:r>
              <a:rPr lang="fr-FR" dirty="0" smtClean="0"/>
              <a:t>Les contextes géodynamiques privilégiés</a:t>
            </a:r>
            <a:r>
              <a:rPr lang="fr-FR" b="1" dirty="0" smtClean="0"/>
              <a:t> </a:t>
            </a:r>
            <a:r>
              <a:rPr lang="fr-FR" dirty="0" smtClean="0"/>
              <a:t>de </a:t>
            </a:r>
            <a:r>
              <a:rPr lang="fr-FR" dirty="0" smtClean="0">
                <a:solidFill>
                  <a:srgbClr val="FF0000"/>
                </a:solidFill>
              </a:rPr>
              <a:t>la </a:t>
            </a:r>
          </a:p>
          <a:p>
            <a:pPr>
              <a:buNone/>
            </a:pPr>
            <a:r>
              <a:rPr lang="fr-FR" dirty="0" smtClean="0">
                <a:solidFill>
                  <a:srgbClr val="FF0000"/>
                </a:solidFill>
              </a:rPr>
              <a:t>production des magmas sont en relation avec la </a:t>
            </a:r>
          </a:p>
          <a:p>
            <a:pPr>
              <a:buNone/>
            </a:pPr>
            <a:r>
              <a:rPr lang="fr-FR" dirty="0" smtClean="0">
                <a:solidFill>
                  <a:srgbClr val="FF0000"/>
                </a:solidFill>
              </a:rPr>
              <a:t>tectonique globale</a:t>
            </a:r>
            <a:r>
              <a:rPr lang="fr-FR" dirty="0" smtClean="0"/>
              <a:t> et la structure du manteau </a:t>
            </a:r>
          </a:p>
          <a:p>
            <a:pPr>
              <a:buNone/>
            </a:pPr>
            <a:r>
              <a:rPr lang="fr-FR" dirty="0" smtClean="0"/>
              <a:t>terrestre</a:t>
            </a:r>
            <a:endParaRPr lang="fr-FR" dirty="0"/>
          </a:p>
        </p:txBody>
      </p:sp>
    </p:spTree>
    <p:extLst>
      <p:ext uri="{BB962C8B-B14F-4D97-AF65-F5344CB8AC3E}">
        <p14:creationId xmlns:p14="http://schemas.microsoft.com/office/powerpoint/2010/main" val="259365755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l="2680" t="1203"/>
          <a:stretch>
            <a:fillRect/>
          </a:stretch>
        </p:blipFill>
        <p:spPr bwMode="auto">
          <a:xfrm>
            <a:off x="714348" y="857232"/>
            <a:ext cx="7352164" cy="5544000"/>
          </a:xfrm>
          <a:prstGeom prst="rect">
            <a:avLst/>
          </a:prstGeom>
          <a:noFill/>
          <a:ln w="9525">
            <a:noFill/>
            <a:miter lim="800000"/>
            <a:headEnd/>
            <a:tailEnd/>
          </a:ln>
          <a:effectLst/>
        </p:spPr>
      </p:pic>
      <p:sp>
        <p:nvSpPr>
          <p:cNvPr id="3" name="ZoneTexte 2"/>
          <p:cNvSpPr txBox="1"/>
          <p:nvPr/>
        </p:nvSpPr>
        <p:spPr>
          <a:xfrm>
            <a:off x="1785918" y="214290"/>
            <a:ext cx="3511923" cy="400110"/>
          </a:xfrm>
          <a:prstGeom prst="rect">
            <a:avLst/>
          </a:prstGeom>
          <a:noFill/>
        </p:spPr>
        <p:txBody>
          <a:bodyPr wrap="none" rtlCol="0">
            <a:spAutoFit/>
          </a:bodyPr>
          <a:lstStyle/>
          <a:p>
            <a:r>
              <a:rPr lang="fr-FR" sz="2000" dirty="0" smtClean="0">
                <a:solidFill>
                  <a:srgbClr val="FF0000"/>
                </a:solidFill>
              </a:rPr>
              <a:t>Zone de divergence des plaques</a:t>
            </a:r>
            <a:endParaRPr lang="fr-FR" sz="2000" dirty="0">
              <a:solidFill>
                <a:srgbClr val="FF0000"/>
              </a:solidFill>
            </a:endParaRPr>
          </a:p>
        </p:txBody>
      </p:sp>
    </p:spTree>
    <p:extLst>
      <p:ext uri="{BB962C8B-B14F-4D97-AF65-F5344CB8AC3E}">
        <p14:creationId xmlns:p14="http://schemas.microsoft.com/office/powerpoint/2010/main" val="415279265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571472" y="1428736"/>
            <a:ext cx="7474982" cy="3816000"/>
          </a:xfrm>
          <a:prstGeom prst="rect">
            <a:avLst/>
          </a:prstGeom>
          <a:noFill/>
          <a:ln w="9525">
            <a:noFill/>
            <a:miter lim="800000"/>
            <a:headEnd/>
            <a:tailEnd/>
          </a:ln>
          <a:effectLst/>
        </p:spPr>
      </p:pic>
      <p:sp>
        <p:nvSpPr>
          <p:cNvPr id="3" name="ZoneTexte 2"/>
          <p:cNvSpPr txBox="1"/>
          <p:nvPr/>
        </p:nvSpPr>
        <p:spPr>
          <a:xfrm>
            <a:off x="2357422" y="428604"/>
            <a:ext cx="3536096" cy="400110"/>
          </a:xfrm>
          <a:prstGeom prst="rect">
            <a:avLst/>
          </a:prstGeom>
          <a:noFill/>
        </p:spPr>
        <p:txBody>
          <a:bodyPr wrap="none" rtlCol="0">
            <a:spAutoFit/>
          </a:bodyPr>
          <a:lstStyle/>
          <a:p>
            <a:r>
              <a:rPr lang="fr-FR" sz="2000" dirty="0" smtClean="0">
                <a:solidFill>
                  <a:srgbClr val="FF0000"/>
                </a:solidFill>
              </a:rPr>
              <a:t>Zone de subduction des plaques</a:t>
            </a:r>
            <a:endParaRPr lang="fr-FR" sz="2000" dirty="0">
              <a:solidFill>
                <a:srgbClr val="FF0000"/>
              </a:solidFill>
            </a:endParaRPr>
          </a:p>
        </p:txBody>
      </p:sp>
    </p:spTree>
    <p:extLst>
      <p:ext uri="{BB962C8B-B14F-4D97-AF65-F5344CB8AC3E}">
        <p14:creationId xmlns:p14="http://schemas.microsoft.com/office/powerpoint/2010/main" val="242074046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hmed Yacouba Liboré\Desktop\GéodMaradi\MP Navigator EX\2011_05_06\IMG_0027.jpg"/>
          <p:cNvPicPr>
            <a:picLocks noChangeAspect="1" noChangeArrowheads="1"/>
          </p:cNvPicPr>
          <p:nvPr/>
        </p:nvPicPr>
        <p:blipFill>
          <a:blip r:embed="rId2" cstate="print"/>
          <a:srcRect l="38650" t="9230" r="20079"/>
          <a:stretch>
            <a:fillRect/>
          </a:stretch>
        </p:blipFill>
        <p:spPr bwMode="auto">
          <a:xfrm rot="5400000">
            <a:off x="3125526" y="-1660780"/>
            <a:ext cx="2928949" cy="9107999"/>
          </a:xfrm>
          <a:prstGeom prst="rect">
            <a:avLst/>
          </a:prstGeom>
          <a:noFill/>
        </p:spPr>
      </p:pic>
      <p:sp>
        <p:nvSpPr>
          <p:cNvPr id="3" name="ZoneTexte 2"/>
          <p:cNvSpPr txBox="1"/>
          <p:nvPr/>
        </p:nvSpPr>
        <p:spPr>
          <a:xfrm>
            <a:off x="285720" y="4357694"/>
            <a:ext cx="8540928" cy="338554"/>
          </a:xfrm>
          <a:prstGeom prst="rect">
            <a:avLst/>
          </a:prstGeom>
          <a:noFill/>
        </p:spPr>
        <p:txBody>
          <a:bodyPr wrap="none" rtlCol="0">
            <a:spAutoFit/>
          </a:bodyPr>
          <a:lstStyle/>
          <a:p>
            <a:r>
              <a:rPr lang="fr-FR" sz="1600" b="1" dirty="0" smtClean="0"/>
              <a:t>Localisation des magmas dans le modèle de la tectonique des plaques (en noir, magma basaltique)</a:t>
            </a:r>
            <a:endParaRPr lang="fr-FR" sz="1600" b="1" dirty="0"/>
          </a:p>
        </p:txBody>
      </p:sp>
    </p:spTree>
    <p:extLst>
      <p:ext uri="{BB962C8B-B14F-4D97-AF65-F5344CB8AC3E}">
        <p14:creationId xmlns:p14="http://schemas.microsoft.com/office/powerpoint/2010/main" val="353073660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290"/>
            <a:ext cx="9001156" cy="6129050"/>
          </a:xfrm>
          <a:prstGeom prst="rect">
            <a:avLst/>
          </a:prstGeom>
        </p:spPr>
        <p:txBody>
          <a:bodyPr wrap="square">
            <a:spAutoFit/>
          </a:bodyPr>
          <a:lstStyle/>
          <a:p>
            <a:pPr>
              <a:lnSpc>
                <a:spcPct val="150000"/>
              </a:lnSpc>
              <a:buFont typeface="Arial" pitchFamily="34" charset="0"/>
              <a:buChar char="•"/>
            </a:pPr>
            <a:r>
              <a:rPr lang="fr-FR" sz="2400" b="1" dirty="0" smtClean="0">
                <a:solidFill>
                  <a:srgbClr val="00B050"/>
                </a:solidFill>
              </a:rPr>
              <a:t>Au niveau d’ une dorsale, </a:t>
            </a:r>
            <a:r>
              <a:rPr lang="fr-FR" sz="2400" dirty="0" smtClean="0"/>
              <a:t>les roches sont remontées vers la surface. La pression qu’elles subissent diminue et la température l’emporte: le manteau  fond partiellement en donnant </a:t>
            </a:r>
            <a:r>
              <a:rPr lang="fr-FR" sz="2400" dirty="0" smtClean="0">
                <a:solidFill>
                  <a:srgbClr val="00B0F0"/>
                </a:solidFill>
              </a:rPr>
              <a:t>un magma basaltique;</a:t>
            </a:r>
          </a:p>
          <a:p>
            <a:pPr>
              <a:lnSpc>
                <a:spcPct val="150000"/>
              </a:lnSpc>
              <a:buFont typeface="Arial" pitchFamily="34" charset="0"/>
              <a:buChar char="•"/>
            </a:pPr>
            <a:r>
              <a:rPr lang="fr-FR" sz="2400" dirty="0" smtClean="0"/>
              <a:t> </a:t>
            </a:r>
            <a:r>
              <a:rPr lang="fr-FR" sz="2400" b="1" dirty="0" smtClean="0">
                <a:solidFill>
                  <a:srgbClr val="00B050"/>
                </a:solidFill>
              </a:rPr>
              <a:t>Au niveau de la zone de subduction, </a:t>
            </a:r>
            <a:r>
              <a:rPr lang="fr-FR" sz="2400" dirty="0" smtClean="0"/>
              <a:t>de l’eau s’introduit dans le manteau chaud mais solide: le manteau fond et donne un</a:t>
            </a:r>
            <a:r>
              <a:rPr lang="fr-FR" sz="2400" dirty="0" smtClean="0">
                <a:solidFill>
                  <a:srgbClr val="00B0F0"/>
                </a:solidFill>
              </a:rPr>
              <a:t> magma </a:t>
            </a:r>
            <a:r>
              <a:rPr lang="fr-FR" sz="2400" b="1" dirty="0" smtClean="0">
                <a:solidFill>
                  <a:srgbClr val="00B0F0"/>
                </a:solidFill>
              </a:rPr>
              <a:t>andésitique;</a:t>
            </a:r>
          </a:p>
          <a:p>
            <a:pPr>
              <a:lnSpc>
                <a:spcPct val="150000"/>
              </a:lnSpc>
              <a:buFont typeface="Arial" pitchFamily="34" charset="0"/>
              <a:buChar char="•"/>
            </a:pPr>
            <a:r>
              <a:rPr lang="fr-FR" sz="2400" b="1" dirty="0" smtClean="0">
                <a:solidFill>
                  <a:srgbClr val="00B050"/>
                </a:solidFill>
              </a:rPr>
              <a:t> Dans les zones de collision, </a:t>
            </a:r>
            <a:r>
              <a:rPr lang="fr-FR" sz="2400" dirty="0" smtClean="0"/>
              <a:t>c’est encore plus complexe. La base de la croute continentale est chaude mais solide car elle ne contient pas d’eau. L’ épaississement du à la collision enfonce en profondeur le haut de cette croute, plus riche en eau, elle se réchauffe, fond partiellement et donne </a:t>
            </a:r>
            <a:r>
              <a:rPr lang="fr-FR" sz="2400" dirty="0" smtClean="0">
                <a:solidFill>
                  <a:srgbClr val="00B0F0"/>
                </a:solidFill>
              </a:rPr>
              <a:t>un magma granitique.</a:t>
            </a:r>
          </a:p>
        </p:txBody>
      </p:sp>
    </p:spTree>
    <p:extLst>
      <p:ext uri="{BB962C8B-B14F-4D97-AF65-F5344CB8AC3E}">
        <p14:creationId xmlns:p14="http://schemas.microsoft.com/office/powerpoint/2010/main" val="429049533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071714"/>
          </a:xfrm>
          <a:prstGeom prst="rect">
            <a:avLst/>
          </a:prstGeom>
          <a:solidFill>
            <a:srgbClr val="FFFF00">
              <a:alpha val="14902"/>
            </a:srgbClr>
          </a:solidFill>
          <a:ln>
            <a:solidFill>
              <a:srgbClr val="FF0000"/>
            </a:solidFill>
          </a:ln>
        </p:spPr>
        <p:txBody>
          <a:bodyPr wrap="square">
            <a:spAutoFit/>
          </a:bodyPr>
          <a:lstStyle/>
          <a:p>
            <a:pPr algn="ctr">
              <a:lnSpc>
                <a:spcPct val="150000"/>
              </a:lnSpc>
            </a:pPr>
            <a:r>
              <a:rPr lang="fr-FR" sz="2300" dirty="0" smtClean="0">
                <a:solidFill>
                  <a:srgbClr val="00B0F0"/>
                </a:solidFill>
                <a:latin typeface="Times New Roman" pitchFamily="18" charset="0"/>
                <a:cs typeface="Times New Roman" pitchFamily="18" charset="0"/>
              </a:rPr>
              <a:t>Origine et principaux types des magmas</a:t>
            </a:r>
            <a:endParaRPr lang="fr-FR" sz="2300" dirty="0" smtClean="0">
              <a:latin typeface="Times New Roman" pitchFamily="18" charset="0"/>
              <a:cs typeface="Times New Roman" pitchFamily="18" charset="0"/>
            </a:endParaRPr>
          </a:p>
          <a:p>
            <a:pPr>
              <a:lnSpc>
                <a:spcPct val="150000"/>
              </a:lnSpc>
            </a:pPr>
            <a:r>
              <a:rPr lang="fr-FR" sz="2300" dirty="0" smtClean="0">
                <a:latin typeface="Times New Roman" pitchFamily="18" charset="0"/>
                <a:cs typeface="Times New Roman" pitchFamily="18" charset="0"/>
              </a:rPr>
              <a:t>Certaines magmas proviennent de la fusion partielle de la croute continentale profonde et ont une composition granitique c’est-à-dire alumino-silicaté avec très peu des minéraux ferromagnésiens. Mais la plupart des magmas proviennent de la fusion partielle du manteau supérieur, leur composition est plutôt basaltique c’est-à-dire essentiellement ferromagnésienne</a:t>
            </a:r>
            <a:r>
              <a:rPr lang="fr-FR" dirty="0" smtClean="0"/>
              <a:t>.</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pic>
        <p:nvPicPr>
          <p:cNvPr id="3" name="Picture 3" descr="2"/>
          <p:cNvPicPr>
            <a:picLocks noChangeAspect="1" noChangeArrowheads="1"/>
          </p:cNvPicPr>
          <p:nvPr/>
        </p:nvPicPr>
        <p:blipFill>
          <a:blip r:embed="rId2" cstate="print"/>
          <a:srcRect/>
          <a:stretch>
            <a:fillRect/>
          </a:stretch>
        </p:blipFill>
        <p:spPr bwMode="auto">
          <a:xfrm>
            <a:off x="0" y="4071942"/>
            <a:ext cx="4644000" cy="2043539"/>
          </a:xfrm>
          <a:prstGeom prst="rect">
            <a:avLst/>
          </a:prstGeom>
          <a:noFill/>
          <a:ln w="9525">
            <a:noFill/>
            <a:miter lim="800000"/>
            <a:headEnd/>
            <a:tailEnd/>
          </a:ln>
        </p:spPr>
      </p:pic>
      <p:pic>
        <p:nvPicPr>
          <p:cNvPr id="4" name="Picture 2" descr="2"/>
          <p:cNvPicPr>
            <a:picLocks noChangeAspect="1" noChangeArrowheads="1"/>
          </p:cNvPicPr>
          <p:nvPr/>
        </p:nvPicPr>
        <p:blipFill>
          <a:blip r:embed="rId3" cstate="print"/>
          <a:srcRect/>
          <a:stretch>
            <a:fillRect/>
          </a:stretch>
        </p:blipFill>
        <p:spPr bwMode="auto">
          <a:xfrm>
            <a:off x="4929190" y="3714752"/>
            <a:ext cx="3904407" cy="2808000"/>
          </a:xfrm>
          <a:prstGeom prst="rect">
            <a:avLst/>
          </a:prstGeom>
          <a:noFill/>
          <a:ln w="9525">
            <a:noFill/>
            <a:miter lim="800000"/>
            <a:headEnd/>
            <a:tailEnd/>
          </a:ln>
        </p:spPr>
      </p:pic>
    </p:spTree>
    <p:extLst>
      <p:ext uri="{BB962C8B-B14F-4D97-AF65-F5344CB8AC3E}">
        <p14:creationId xmlns:p14="http://schemas.microsoft.com/office/powerpoint/2010/main" val="283444806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571472" y="1428736"/>
            <a:ext cx="7474982" cy="3816000"/>
          </a:xfrm>
          <a:prstGeom prst="rect">
            <a:avLst/>
          </a:prstGeom>
          <a:noFill/>
          <a:ln w="9525">
            <a:noFill/>
            <a:miter lim="800000"/>
            <a:headEnd/>
            <a:tailEnd/>
          </a:ln>
          <a:effectLst/>
        </p:spPr>
      </p:pic>
    </p:spTree>
    <p:extLst>
      <p:ext uri="{BB962C8B-B14F-4D97-AF65-F5344CB8AC3E}">
        <p14:creationId xmlns:p14="http://schemas.microsoft.com/office/powerpoint/2010/main" val="359670438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437" y="404664"/>
            <a:ext cx="8929563" cy="4549835"/>
          </a:xfrm>
          <a:prstGeom prst="rect">
            <a:avLst/>
          </a:prstGeom>
        </p:spPr>
        <p:txBody>
          <a:bodyPr wrap="square">
            <a:spAutoFit/>
          </a:bodyPr>
          <a:lstStyle/>
          <a:p>
            <a:pPr algn="just">
              <a:lnSpc>
                <a:spcPct val="150000"/>
              </a:lnSpc>
              <a:spcAft>
                <a:spcPts val="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Volcanisme</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 Il est l’un des phénomènes le plus important du globe. En effet la plus colossale chaine des montagnes (la plus grande dorsale médio-atlantique) longue de quelques 60 000km large de 1000 km et haute de 3km entièrement dissimulée dans les eaux n’est qu’une succession ininterrompue des volcans.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08957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9058525" cy="3905813"/>
          </a:xfrm>
          <a:prstGeom prst="rect">
            <a:avLst/>
          </a:prstGeom>
        </p:spPr>
        <p:txBody>
          <a:bodyPr wrap="square">
            <a:spAutoFit/>
          </a:bodyPr>
          <a:lstStyle/>
          <a:p>
            <a:pPr marL="450215" algn="just">
              <a:lnSpc>
                <a:spcPct val="115000"/>
              </a:lnSpc>
              <a:spcAft>
                <a:spcPts val="1000"/>
              </a:spcAft>
            </a:pPr>
            <a:r>
              <a:rPr lang="fr-FR" sz="3000" b="1" i="1" dirty="0">
                <a:solidFill>
                  <a:srgbClr val="00B050"/>
                </a:solidFill>
                <a:latin typeface="Calibri" panose="020F0502020204030204" pitchFamily="34" charset="0"/>
                <a:ea typeface="Calibri" panose="020F0502020204030204" pitchFamily="34" charset="0"/>
                <a:cs typeface="Calibri" panose="020F0502020204030204" pitchFamily="34" charset="0"/>
              </a:rPr>
              <a:t>Définition et principaux types des volcans</a:t>
            </a:r>
            <a:endParaRPr lang="fr-FR" sz="3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3000" dirty="0">
                <a:latin typeface="Calibri" panose="020F0502020204030204" pitchFamily="34" charset="0"/>
                <a:ea typeface="Calibri" panose="020F0502020204030204" pitchFamily="34" charset="0"/>
                <a:cs typeface="Calibri" panose="020F0502020204030204" pitchFamily="34" charset="0"/>
              </a:rPr>
              <a:t>Le terme volcan évoque habituellement l’idée d’une montagne conique au sommet de la quelle s’ouvre un entonnoir qu’on appelle cratère duquel s’échappe normalement un panache de fumée. Ceci constitue en effet l’aspect général d’un volcan actif en période d’émission</a:t>
            </a:r>
            <a:r>
              <a:rPr lang="fr-FR" sz="3000" dirty="0" smtClean="0">
                <a:latin typeface="Calibri" panose="020F0502020204030204" pitchFamily="34" charset="0"/>
                <a:ea typeface="Calibri" panose="020F0502020204030204" pitchFamily="34" charset="0"/>
                <a:cs typeface="Calibri" panose="020F0502020204030204" pitchFamily="34" charset="0"/>
              </a:rPr>
              <a:t>.</a:t>
            </a:r>
            <a:endParaRPr lang="fr-FR" sz="3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030138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4664"/>
            <a:ext cx="8856984" cy="2610843"/>
          </a:xfrm>
          <a:prstGeom prst="rect">
            <a:avLst/>
          </a:prstGeom>
        </p:spPr>
        <p:txBody>
          <a:bodyPr wrap="square">
            <a:spAutoFit/>
          </a:bodyPr>
          <a:lstStyle/>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Les volcans sont des appareils qui mettent en relation la surface du globe avec les zones profondes ou les roches sont en fusion. Celles- ci viennent s’épancher à la surface du globe en créant des reliefs particuliers à structure varié.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513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96752"/>
            <a:ext cx="8229600" cy="4929411"/>
          </a:xfrm>
        </p:spPr>
        <p:txBody>
          <a:bodyPr/>
          <a:lstStyle/>
          <a:p>
            <a:pPr>
              <a:buNone/>
            </a:pPr>
            <a:r>
              <a:rPr lang="fr-FR" dirty="0"/>
              <a:t>La Terre appartient au système solaire </a:t>
            </a:r>
            <a:r>
              <a:rPr lang="fr-FR" dirty="0" smtClean="0"/>
              <a:t>qui est </a:t>
            </a:r>
          </a:p>
          <a:p>
            <a:pPr>
              <a:buNone/>
            </a:pPr>
            <a:r>
              <a:rPr lang="fr-FR" dirty="0" smtClean="0"/>
              <a:t>composé de </a:t>
            </a:r>
            <a:r>
              <a:rPr lang="fr-FR" dirty="0">
                <a:solidFill>
                  <a:srgbClr val="002060"/>
                </a:solidFill>
              </a:rPr>
              <a:t>10 planètes, 44 satellites, des </a:t>
            </a:r>
            <a:endParaRPr lang="fr-FR" dirty="0" smtClean="0">
              <a:solidFill>
                <a:srgbClr val="002060"/>
              </a:solidFill>
            </a:endParaRPr>
          </a:p>
          <a:p>
            <a:pPr>
              <a:buNone/>
            </a:pPr>
            <a:r>
              <a:rPr lang="fr-FR" dirty="0" smtClean="0">
                <a:solidFill>
                  <a:srgbClr val="002060"/>
                </a:solidFill>
              </a:rPr>
              <a:t>milliers d’astéroïdes </a:t>
            </a:r>
            <a:r>
              <a:rPr lang="fr-FR" dirty="0">
                <a:solidFill>
                  <a:srgbClr val="002060"/>
                </a:solidFill>
              </a:rPr>
              <a:t>et des centaines de </a:t>
            </a:r>
            <a:endParaRPr lang="fr-FR" dirty="0" smtClean="0">
              <a:solidFill>
                <a:srgbClr val="002060"/>
              </a:solidFill>
            </a:endParaRPr>
          </a:p>
          <a:p>
            <a:pPr>
              <a:buNone/>
            </a:pPr>
            <a:r>
              <a:rPr lang="fr-FR" dirty="0" smtClean="0">
                <a:solidFill>
                  <a:srgbClr val="002060"/>
                </a:solidFill>
              </a:rPr>
              <a:t>comètes</a:t>
            </a:r>
            <a:r>
              <a:rPr lang="fr-FR" dirty="0">
                <a:solidFill>
                  <a:srgbClr val="002060"/>
                </a:solidFill>
              </a:rPr>
              <a:t>, </a:t>
            </a:r>
            <a:r>
              <a:rPr lang="fr-FR" dirty="0"/>
              <a:t>le tout </a:t>
            </a:r>
            <a:r>
              <a:rPr lang="fr-FR" dirty="0" smtClean="0"/>
              <a:t>tournant </a:t>
            </a:r>
            <a:r>
              <a:rPr lang="fr-FR" dirty="0"/>
              <a:t>autour </a:t>
            </a:r>
            <a:r>
              <a:rPr lang="fr-FR" dirty="0">
                <a:solidFill>
                  <a:srgbClr val="FF0000"/>
                </a:solidFill>
              </a:rPr>
              <a:t>du Soleil</a:t>
            </a:r>
            <a:r>
              <a:rPr lang="fr-FR" dirty="0"/>
              <a:t>. </a:t>
            </a:r>
            <a:endParaRPr lang="fr-FR" dirty="0" smtClean="0"/>
          </a:p>
          <a:p>
            <a:pPr>
              <a:buNone/>
            </a:pPr>
            <a:r>
              <a:rPr lang="fr-FR" dirty="0" smtClean="0"/>
              <a:t>Ces </a:t>
            </a:r>
            <a:r>
              <a:rPr lang="fr-FR" dirty="0"/>
              <a:t>différents corps célestes sont répartis sur un </a:t>
            </a:r>
            <a:endParaRPr lang="fr-FR" dirty="0" smtClean="0"/>
          </a:p>
          <a:p>
            <a:pPr>
              <a:buNone/>
            </a:pPr>
            <a:r>
              <a:rPr lang="fr-FR" dirty="0" smtClean="0"/>
              <a:t>disque </a:t>
            </a:r>
            <a:r>
              <a:rPr lang="fr-FR" dirty="0"/>
              <a:t>elliptique dont le Soleil occupe l’un des </a:t>
            </a:r>
            <a:endParaRPr lang="fr-FR" dirty="0" smtClean="0"/>
          </a:p>
          <a:p>
            <a:pPr>
              <a:buNone/>
            </a:pPr>
            <a:r>
              <a:rPr lang="fr-FR" dirty="0" smtClean="0"/>
              <a:t>foyers</a:t>
            </a:r>
            <a:r>
              <a:rPr lang="fr-FR" dirty="0"/>
              <a:t>.</a:t>
            </a:r>
          </a:p>
          <a:p>
            <a:endParaRPr lang="fr-FR"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2000232" y="214290"/>
            <a:ext cx="5914865" cy="6480000"/>
          </a:xfrm>
          <a:prstGeom prst="rect">
            <a:avLst/>
          </a:prstGeom>
          <a:noFill/>
          <a:ln w="9525">
            <a:noFill/>
            <a:miter lim="800000"/>
            <a:headEnd/>
            <a:tailEnd/>
          </a:ln>
          <a:effectLst/>
        </p:spPr>
      </p:pic>
    </p:spTree>
    <p:extLst>
      <p:ext uri="{BB962C8B-B14F-4D97-AF65-F5344CB8AC3E}">
        <p14:creationId xmlns:p14="http://schemas.microsoft.com/office/powerpoint/2010/main" val="247153199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0648"/>
            <a:ext cx="9144000" cy="4375557"/>
          </a:xfrm>
          <a:prstGeom prst="rect">
            <a:avLst/>
          </a:prstGeom>
        </p:spPr>
        <p:txBody>
          <a:bodyPr wrap="square">
            <a:spAutoFit/>
          </a:bodyPr>
          <a:lstStyle/>
          <a:p>
            <a:pPr marL="450215" algn="just">
              <a:lnSpc>
                <a:spcPct val="150000"/>
              </a:lnSpc>
              <a:spcAft>
                <a:spcPts val="1000"/>
              </a:spcAft>
            </a:pPr>
            <a:r>
              <a:rPr lang="fr-FR" sz="3000" b="1" i="1" dirty="0">
                <a:solidFill>
                  <a:srgbClr val="00B050"/>
                </a:solidFill>
                <a:latin typeface="Calibri" panose="020F0502020204030204" pitchFamily="34" charset="0"/>
                <a:ea typeface="Calibri" panose="020F0502020204030204" pitchFamily="34" charset="0"/>
                <a:cs typeface="Calibri" panose="020F0502020204030204" pitchFamily="34" charset="0"/>
              </a:rPr>
              <a:t>Les émissions volcaniques</a:t>
            </a:r>
            <a:endParaRPr lang="fr-FR" sz="3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3000" dirty="0">
                <a:latin typeface="Calibri" panose="020F0502020204030204" pitchFamily="34" charset="0"/>
                <a:ea typeface="Calibri" panose="020F0502020204030204" pitchFamily="34" charset="0"/>
                <a:cs typeface="Calibri" panose="020F0502020204030204" pitchFamily="34" charset="0"/>
              </a:rPr>
              <a:t>L’aspect des volcans diffère selon la nature ou les propriétés des produits qu’ils ont émis. On distingue classiquement 3 pôles d’activité correspondant aux émissions des gaz, des laves fluides formant des coulées et des laves visqueuses formant des extrusions</a:t>
            </a:r>
            <a:r>
              <a:rPr lang="fr-FR" sz="3000" dirty="0" smtClean="0">
                <a:latin typeface="Calibri" panose="020F0502020204030204" pitchFamily="34" charset="0"/>
                <a:ea typeface="Calibri" panose="020F0502020204030204" pitchFamily="34" charset="0"/>
                <a:cs typeface="Calibri" panose="020F0502020204030204" pitchFamily="34" charset="0"/>
              </a:rPr>
              <a:t>.</a:t>
            </a:r>
            <a:endParaRPr lang="fr-FR" sz="3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799877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60648"/>
            <a:ext cx="9001571" cy="3385414"/>
          </a:xfrm>
          <a:prstGeom prst="rect">
            <a:avLst/>
          </a:prstGeom>
        </p:spPr>
        <p:txBody>
          <a:bodyPr wrap="square">
            <a:spAutoFit/>
          </a:bodyPr>
          <a:lstStyle/>
          <a:p>
            <a:pPr marL="540385" algn="just">
              <a:lnSpc>
                <a:spcPct val="150000"/>
              </a:lnSpc>
              <a:spcAft>
                <a:spcPts val="1000"/>
              </a:spcAft>
            </a:pP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Les gaz</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Emis par millions ou milliards des m</a:t>
            </a:r>
            <a:r>
              <a:rPr lang="fr-FR" sz="2800" baseline="30000" dirty="0">
                <a:latin typeface="Calibri" panose="020F0502020204030204" pitchFamily="34" charset="0"/>
                <a:ea typeface="Calibri" panose="020F0502020204030204" pitchFamily="34" charset="0"/>
                <a:cs typeface="Calibri" panose="020F0502020204030204" pitchFamily="34" charset="0"/>
              </a:rPr>
              <a:t>3</a:t>
            </a:r>
            <a:r>
              <a:rPr lang="fr-FR" sz="2800" dirty="0">
                <a:latin typeface="Calibri" panose="020F0502020204030204" pitchFamily="34" charset="0"/>
                <a:ea typeface="Calibri" panose="020F0502020204030204" pitchFamily="34" charset="0"/>
                <a:cs typeface="Calibri" panose="020F0502020204030204" pitchFamily="34" charset="0"/>
              </a:rPr>
              <a:t> au sommet des éruptions ; ils déterminent les nuages qui empanachent l’image classique d’un volcan. Dans leur composition l’ H</a:t>
            </a:r>
            <a:r>
              <a:rPr lang="fr-FR" sz="2800" baseline="-25000" dirty="0">
                <a:latin typeface="Calibri" panose="020F0502020204030204" pitchFamily="34" charset="0"/>
                <a:ea typeface="Calibri" panose="020F0502020204030204" pitchFamily="34" charset="0"/>
                <a:cs typeface="Calibri" panose="020F0502020204030204" pitchFamily="34" charset="0"/>
              </a:rPr>
              <a:t>2</a:t>
            </a:r>
            <a:r>
              <a:rPr lang="fr-FR" sz="2800" dirty="0">
                <a:latin typeface="Calibri" panose="020F0502020204030204" pitchFamily="34" charset="0"/>
                <a:ea typeface="Calibri" panose="020F0502020204030204" pitchFamily="34" charset="0"/>
                <a:cs typeface="Calibri" panose="020F0502020204030204" pitchFamily="34" charset="0"/>
              </a:rPr>
              <a:t>O vapeur domine largement suivi du CO</a:t>
            </a:r>
            <a:r>
              <a:rPr lang="fr-FR" sz="2800" baseline="-25000" dirty="0">
                <a:latin typeface="Calibri" panose="020F0502020204030204" pitchFamily="34" charset="0"/>
                <a:ea typeface="Calibri" panose="020F0502020204030204" pitchFamily="34" charset="0"/>
                <a:cs typeface="Calibri" panose="020F0502020204030204" pitchFamily="34" charset="0"/>
              </a:rPr>
              <a:t>2</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764961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13" y="116632"/>
            <a:ext cx="9109075" cy="5970737"/>
          </a:xfrm>
          <a:prstGeom prst="rect">
            <a:avLst/>
          </a:prstGeom>
        </p:spPr>
        <p:txBody>
          <a:bodyPr wrap="square">
            <a:spAutoFit/>
          </a:bodyPr>
          <a:lstStyle/>
          <a:p>
            <a:pPr marL="540385" algn="just">
              <a:lnSpc>
                <a:spcPct val="150000"/>
              </a:lnSpc>
              <a:spcAft>
                <a:spcPts val="1000"/>
              </a:spcAft>
            </a:pP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Les laves</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La viscosité des laves est fonction de la teneur en silice, de la température et de la teneur en gaz. Elles déterminent en grande partie la dynamique de leur sortie sous forme des projections des coulées ; ou d’extrusions. Si les gaz peuvent s’échapper d’une lave fluide l’émission est relativement tranquille ; Si au contraire, ils se trouvent bloqués par un bouchon résistant ou comprimés dans une lave visqueuse, les émissions prennent alors un caractère explosif.</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201026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000100" y="428604"/>
            <a:ext cx="7133219" cy="6048000"/>
          </a:xfrm>
          <a:prstGeom prst="rect">
            <a:avLst/>
          </a:prstGeom>
          <a:noFill/>
          <a:ln w="9525">
            <a:noFill/>
            <a:miter lim="800000"/>
            <a:headEnd/>
            <a:tailEnd/>
          </a:ln>
          <a:effectLst/>
        </p:spPr>
      </p:pic>
    </p:spTree>
    <p:extLst>
      <p:ext uri="{BB962C8B-B14F-4D97-AF65-F5344CB8AC3E}">
        <p14:creationId xmlns:p14="http://schemas.microsoft.com/office/powerpoint/2010/main" val="145867529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4290" r="2658" b="2390"/>
          <a:stretch>
            <a:fillRect/>
          </a:stretch>
        </p:blipFill>
        <p:spPr bwMode="auto">
          <a:xfrm>
            <a:off x="714348" y="0"/>
            <a:ext cx="7824424" cy="6876000"/>
          </a:xfrm>
          <a:prstGeom prst="rect">
            <a:avLst/>
          </a:prstGeom>
          <a:noFill/>
          <a:ln w="9525">
            <a:noFill/>
            <a:miter lim="800000"/>
            <a:headEnd/>
            <a:tailEnd/>
          </a:ln>
          <a:effectLst/>
        </p:spPr>
      </p:pic>
    </p:spTree>
    <p:extLst>
      <p:ext uri="{BB962C8B-B14F-4D97-AF65-F5344CB8AC3E}">
        <p14:creationId xmlns:p14="http://schemas.microsoft.com/office/powerpoint/2010/main" val="197403811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642910" y="1571612"/>
            <a:ext cx="7636920" cy="3780000"/>
          </a:xfrm>
          <a:prstGeom prst="rect">
            <a:avLst/>
          </a:prstGeom>
          <a:noFill/>
          <a:ln w="9525">
            <a:noFill/>
            <a:miter lim="800000"/>
            <a:headEnd/>
            <a:tailEnd/>
          </a:ln>
          <a:effectLst/>
        </p:spPr>
      </p:pic>
      <p:sp>
        <p:nvSpPr>
          <p:cNvPr id="3" name="ZoneTexte 2"/>
          <p:cNvSpPr txBox="1"/>
          <p:nvPr/>
        </p:nvSpPr>
        <p:spPr>
          <a:xfrm>
            <a:off x="2143108" y="571480"/>
            <a:ext cx="5030031" cy="461665"/>
          </a:xfrm>
          <a:prstGeom prst="rect">
            <a:avLst/>
          </a:prstGeom>
          <a:noFill/>
        </p:spPr>
        <p:txBody>
          <a:bodyPr wrap="none" rtlCol="0">
            <a:spAutoFit/>
          </a:bodyPr>
          <a:lstStyle/>
          <a:p>
            <a:r>
              <a:rPr lang="fr-FR" sz="2400" dirty="0" smtClean="0">
                <a:solidFill>
                  <a:srgbClr val="FF0000"/>
                </a:solidFill>
              </a:rPr>
              <a:t>Coulée de volcan; piton de la fournaise</a:t>
            </a:r>
            <a:endParaRPr lang="fr-FR" sz="2400" dirty="0">
              <a:solidFill>
                <a:srgbClr val="FF0000"/>
              </a:solidFill>
            </a:endParaRPr>
          </a:p>
        </p:txBody>
      </p:sp>
    </p:spTree>
    <p:extLst>
      <p:ext uri="{BB962C8B-B14F-4D97-AF65-F5344CB8AC3E}">
        <p14:creationId xmlns:p14="http://schemas.microsoft.com/office/powerpoint/2010/main" val="288898982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714348" y="1428736"/>
            <a:ext cx="7821470" cy="4536000"/>
          </a:xfrm>
          <a:prstGeom prst="rect">
            <a:avLst/>
          </a:prstGeom>
          <a:noFill/>
          <a:ln w="9525">
            <a:noFill/>
            <a:miter lim="800000"/>
            <a:headEnd/>
            <a:tailEnd/>
          </a:ln>
          <a:effectLst/>
        </p:spPr>
      </p:pic>
      <p:sp>
        <p:nvSpPr>
          <p:cNvPr id="3" name="Rectangle 2"/>
          <p:cNvSpPr/>
          <p:nvPr/>
        </p:nvSpPr>
        <p:spPr>
          <a:xfrm>
            <a:off x="500034" y="428604"/>
            <a:ext cx="8204747" cy="461665"/>
          </a:xfrm>
          <a:prstGeom prst="rect">
            <a:avLst/>
          </a:prstGeom>
        </p:spPr>
        <p:txBody>
          <a:bodyPr wrap="none">
            <a:spAutoFit/>
          </a:bodyPr>
          <a:lstStyle/>
          <a:p>
            <a:r>
              <a:rPr lang="fr-FR" sz="2400" dirty="0" smtClean="0">
                <a:solidFill>
                  <a:srgbClr val="FF0000"/>
                </a:solidFill>
              </a:rPr>
              <a:t>Coulée de volcan; piton de la fournaise avec  dégazage de la lave</a:t>
            </a:r>
            <a:endParaRPr lang="fr-FR" sz="2400" dirty="0">
              <a:solidFill>
                <a:srgbClr val="FF0000"/>
              </a:solidFill>
            </a:endParaRPr>
          </a:p>
        </p:txBody>
      </p:sp>
    </p:spTree>
    <p:extLst>
      <p:ext uri="{BB962C8B-B14F-4D97-AF65-F5344CB8AC3E}">
        <p14:creationId xmlns:p14="http://schemas.microsoft.com/office/powerpoint/2010/main" val="346454380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357158" y="1714488"/>
            <a:ext cx="8607661" cy="3636000"/>
          </a:xfrm>
          <a:prstGeom prst="rect">
            <a:avLst/>
          </a:prstGeom>
          <a:noFill/>
          <a:ln w="9525">
            <a:noFill/>
            <a:miter lim="800000"/>
            <a:headEnd/>
            <a:tailEnd/>
          </a:ln>
          <a:effectLst/>
        </p:spPr>
      </p:pic>
      <p:sp>
        <p:nvSpPr>
          <p:cNvPr id="3" name="ZoneTexte 2"/>
          <p:cNvSpPr txBox="1"/>
          <p:nvPr/>
        </p:nvSpPr>
        <p:spPr>
          <a:xfrm>
            <a:off x="1357290" y="714356"/>
            <a:ext cx="6455613" cy="461665"/>
          </a:xfrm>
          <a:prstGeom prst="rect">
            <a:avLst/>
          </a:prstGeom>
          <a:noFill/>
        </p:spPr>
        <p:txBody>
          <a:bodyPr wrap="none" rtlCol="0">
            <a:spAutoFit/>
          </a:bodyPr>
          <a:lstStyle/>
          <a:p>
            <a:r>
              <a:rPr lang="fr-FR" sz="2400" dirty="0" smtClean="0">
                <a:solidFill>
                  <a:srgbClr val="FF0000"/>
                </a:solidFill>
              </a:rPr>
              <a:t>Projection des cendres volcaniques avec explosion</a:t>
            </a:r>
            <a:endParaRPr lang="fr-FR" sz="2400" dirty="0">
              <a:solidFill>
                <a:srgbClr val="FF0000"/>
              </a:solidFill>
            </a:endParaRPr>
          </a:p>
        </p:txBody>
      </p:sp>
    </p:spTree>
    <p:extLst>
      <p:ext uri="{BB962C8B-B14F-4D97-AF65-F5344CB8AC3E}">
        <p14:creationId xmlns:p14="http://schemas.microsoft.com/office/powerpoint/2010/main" val="245946657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a:solidFill>
            <a:srgbClr val="FFFF00">
              <a:alpha val="14902"/>
            </a:srgbClr>
          </a:solidFill>
          <a:ln>
            <a:solidFill>
              <a:srgbClr val="FF0000"/>
            </a:solidFill>
          </a:ln>
        </p:spPr>
        <p:txBody>
          <a:bodyPr/>
          <a:lstStyle/>
          <a:p>
            <a:pPr>
              <a:buNone/>
            </a:pPr>
            <a:endParaRPr lang="fr-FR" dirty="0" smtClean="0"/>
          </a:p>
          <a:p>
            <a:pPr>
              <a:buNone/>
            </a:pPr>
            <a:r>
              <a:rPr lang="fr-FR" dirty="0" smtClean="0"/>
              <a:t>Elles forment des </a:t>
            </a:r>
            <a:r>
              <a:rPr lang="fr-FR" dirty="0" smtClean="0">
                <a:solidFill>
                  <a:srgbClr val="00B0F0"/>
                </a:solidFill>
              </a:rPr>
              <a:t>coulées de laves </a:t>
            </a:r>
            <a:r>
              <a:rPr lang="fr-FR" dirty="0" smtClean="0"/>
              <a:t>ou des </a:t>
            </a:r>
          </a:p>
          <a:p>
            <a:pPr>
              <a:buNone/>
            </a:pPr>
            <a:r>
              <a:rPr lang="fr-FR" dirty="0" smtClean="0">
                <a:solidFill>
                  <a:srgbClr val="00B0F0"/>
                </a:solidFill>
              </a:rPr>
              <a:t>projections de pyroclastites.</a:t>
            </a:r>
            <a:r>
              <a:rPr lang="fr-FR" b="1" dirty="0" smtClean="0">
                <a:solidFill>
                  <a:srgbClr val="00B0F0"/>
                </a:solidFill>
              </a:rPr>
              <a:t> (figure 3- 4)</a:t>
            </a:r>
            <a:r>
              <a:rPr lang="fr-FR" dirty="0" smtClean="0">
                <a:solidFill>
                  <a:srgbClr val="00B0F0"/>
                </a:solidFill>
              </a:rPr>
              <a:t>.</a:t>
            </a:r>
            <a:endParaRPr lang="fr-FR" dirty="0" smtClean="0"/>
          </a:p>
          <a:p>
            <a:pPr>
              <a:buNone/>
            </a:pPr>
            <a:endParaRPr lang="fr-FR" dirty="0" smtClean="0"/>
          </a:p>
          <a:p>
            <a:pPr>
              <a:buNone/>
            </a:pPr>
            <a:r>
              <a:rPr lang="fr-FR" dirty="0" smtClean="0"/>
              <a:t>En fonction de la viscosité, de la composition et </a:t>
            </a:r>
          </a:p>
          <a:p>
            <a:pPr>
              <a:buNone/>
            </a:pPr>
            <a:r>
              <a:rPr lang="fr-FR" dirty="0" smtClean="0"/>
              <a:t>de la teneur en gaz dissous, on observe </a:t>
            </a:r>
            <a:r>
              <a:rPr lang="fr-FR" dirty="0" smtClean="0">
                <a:solidFill>
                  <a:srgbClr val="00B0F0"/>
                </a:solidFill>
              </a:rPr>
              <a:t>4 types </a:t>
            </a:r>
          </a:p>
          <a:p>
            <a:pPr>
              <a:buNone/>
            </a:pPr>
            <a:r>
              <a:rPr lang="fr-FR" dirty="0" smtClean="0">
                <a:solidFill>
                  <a:srgbClr val="00B0F0"/>
                </a:solidFill>
              </a:rPr>
              <a:t>principaux d’activité volcanique </a:t>
            </a:r>
            <a:r>
              <a:rPr lang="fr-FR" dirty="0" smtClean="0">
                <a:solidFill>
                  <a:srgbClr val="FF0000"/>
                </a:solidFill>
              </a:rPr>
              <a:t> Figure 3</a:t>
            </a:r>
            <a:endParaRPr lang="fr-FR" dirty="0" smtClean="0">
              <a:solidFill>
                <a:srgbClr val="00B0F0"/>
              </a:solidFill>
            </a:endParaRPr>
          </a:p>
          <a:p>
            <a:endParaRPr lang="fr-FR" dirty="0"/>
          </a:p>
        </p:txBody>
      </p:sp>
    </p:spTree>
    <p:extLst>
      <p:ext uri="{BB962C8B-B14F-4D97-AF65-F5344CB8AC3E}">
        <p14:creationId xmlns:p14="http://schemas.microsoft.com/office/powerpoint/2010/main" val="4262692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pic>
        <p:nvPicPr>
          <p:cNvPr id="2050" name="Picture 2" descr="C:\Users\Ahmed Yacouba Liboré\Desktop\GéodMaradi\2011_05_06\IMG_0004.jpg"/>
          <p:cNvPicPr>
            <a:picLocks noChangeAspect="1" noChangeArrowheads="1"/>
          </p:cNvPicPr>
          <p:nvPr/>
        </p:nvPicPr>
        <p:blipFill>
          <a:blip r:embed="rId2" cstate="print"/>
          <a:srcRect/>
          <a:stretch>
            <a:fillRect/>
          </a:stretch>
        </p:blipFill>
        <p:spPr bwMode="auto">
          <a:xfrm>
            <a:off x="179512" y="0"/>
            <a:ext cx="8784976" cy="6453336"/>
          </a:xfrm>
          <a:prstGeom prst="rect">
            <a:avLst/>
          </a:prstGeom>
          <a:noFill/>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 1"/>
          <p:cNvPicPr>
            <a:picLocks noChangeAspect="1" noChangeArrowheads="1"/>
          </p:cNvPicPr>
          <p:nvPr/>
        </p:nvPicPr>
        <p:blipFill>
          <a:blip r:embed="rId2" cstate="print"/>
          <a:srcRect/>
          <a:stretch>
            <a:fillRect/>
          </a:stretch>
        </p:blipFill>
        <p:spPr bwMode="auto">
          <a:xfrm>
            <a:off x="714348" y="571480"/>
            <a:ext cx="7992888" cy="5256584"/>
          </a:xfrm>
          <a:prstGeom prst="rect">
            <a:avLst/>
          </a:prstGeom>
          <a:noFill/>
          <a:ln w="9525">
            <a:noFill/>
            <a:miter lim="800000"/>
            <a:headEnd/>
            <a:tailEnd/>
          </a:ln>
        </p:spPr>
      </p:pic>
      <p:cxnSp>
        <p:nvCxnSpPr>
          <p:cNvPr id="4" name="Connecteur droit avec flèche 3"/>
          <p:cNvCxnSpPr/>
          <p:nvPr/>
        </p:nvCxnSpPr>
        <p:spPr>
          <a:xfrm rot="10800000" flipV="1">
            <a:off x="5000628" y="1714488"/>
            <a:ext cx="1143008" cy="200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000760" y="1500174"/>
            <a:ext cx="1401859" cy="369332"/>
          </a:xfrm>
          <a:prstGeom prst="rect">
            <a:avLst/>
          </a:prstGeom>
          <a:noFill/>
        </p:spPr>
        <p:txBody>
          <a:bodyPr wrap="none" rtlCol="0">
            <a:spAutoFit/>
          </a:bodyPr>
          <a:lstStyle/>
          <a:p>
            <a:r>
              <a:rPr lang="fr-FR" dirty="0" smtClean="0"/>
              <a:t>Type explosif</a:t>
            </a:r>
            <a:endParaRPr lang="fr-FR" dirty="0"/>
          </a:p>
        </p:txBody>
      </p:sp>
      <p:cxnSp>
        <p:nvCxnSpPr>
          <p:cNvPr id="12" name="Connecteur droit avec flèche 11"/>
          <p:cNvCxnSpPr/>
          <p:nvPr/>
        </p:nvCxnSpPr>
        <p:spPr>
          <a:xfrm rot="5400000">
            <a:off x="6043626" y="3243258"/>
            <a:ext cx="700086"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6572264" y="2857496"/>
            <a:ext cx="1267976" cy="369332"/>
          </a:xfrm>
          <a:prstGeom prst="rect">
            <a:avLst/>
          </a:prstGeom>
          <a:noFill/>
        </p:spPr>
        <p:txBody>
          <a:bodyPr wrap="none" rtlCol="0">
            <a:spAutoFit/>
          </a:bodyPr>
          <a:lstStyle/>
          <a:p>
            <a:r>
              <a:rPr lang="fr-FR" dirty="0" smtClean="0"/>
              <a:t>Type effusif</a:t>
            </a:r>
            <a:endParaRPr lang="fr-FR" dirty="0"/>
          </a:p>
        </p:txBody>
      </p:sp>
      <p:cxnSp>
        <p:nvCxnSpPr>
          <p:cNvPr id="19" name="Connecteur droit avec flèche 18"/>
          <p:cNvCxnSpPr/>
          <p:nvPr/>
        </p:nvCxnSpPr>
        <p:spPr>
          <a:xfrm>
            <a:off x="2786050" y="3143248"/>
            <a:ext cx="557210" cy="4857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1643042" y="2857496"/>
            <a:ext cx="1384931" cy="369332"/>
          </a:xfrm>
          <a:prstGeom prst="rect">
            <a:avLst/>
          </a:prstGeom>
          <a:noFill/>
        </p:spPr>
        <p:txBody>
          <a:bodyPr wrap="none" rtlCol="0">
            <a:spAutoFit/>
          </a:bodyPr>
          <a:lstStyle/>
          <a:p>
            <a:r>
              <a:rPr lang="fr-FR" dirty="0" smtClean="0"/>
              <a:t>Type extrusif</a:t>
            </a:r>
            <a:endParaRPr lang="fr-FR" dirty="0"/>
          </a:p>
        </p:txBody>
      </p:sp>
      <p:cxnSp>
        <p:nvCxnSpPr>
          <p:cNvPr id="11" name="Connecteur droit avec flèche 10"/>
          <p:cNvCxnSpPr/>
          <p:nvPr/>
        </p:nvCxnSpPr>
        <p:spPr>
          <a:xfrm rot="5400000" flipH="1" flipV="1">
            <a:off x="4251323" y="4964917"/>
            <a:ext cx="785024"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4143372" y="5214950"/>
            <a:ext cx="1207959" cy="369332"/>
          </a:xfrm>
          <a:prstGeom prst="rect">
            <a:avLst/>
          </a:prstGeom>
          <a:noFill/>
        </p:spPr>
        <p:txBody>
          <a:bodyPr wrap="none" rtlCol="0">
            <a:spAutoFit/>
          </a:bodyPr>
          <a:lstStyle/>
          <a:p>
            <a:r>
              <a:rPr lang="fr-FR" dirty="0" smtClean="0"/>
              <a:t>Type mixte</a:t>
            </a:r>
            <a:endParaRPr lang="fr-FR" dirty="0"/>
          </a:p>
        </p:txBody>
      </p:sp>
    </p:spTree>
    <p:extLst>
      <p:ext uri="{BB962C8B-B14F-4D97-AF65-F5344CB8AC3E}">
        <p14:creationId xmlns:p14="http://schemas.microsoft.com/office/powerpoint/2010/main" val="171185650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a:solidFill>
            <a:srgbClr val="FFFF00">
              <a:alpha val="14902"/>
            </a:srgbClr>
          </a:solidFill>
          <a:ln>
            <a:solidFill>
              <a:srgbClr val="FF0000"/>
            </a:solidFill>
          </a:ln>
        </p:spPr>
        <p:txBody>
          <a:bodyPr>
            <a:normAutofit/>
          </a:bodyPr>
          <a:lstStyle/>
          <a:p>
            <a:pPr>
              <a:buNone/>
            </a:pPr>
            <a:endParaRPr lang="fr-FR" dirty="0" smtClean="0">
              <a:solidFill>
                <a:srgbClr val="00B050"/>
              </a:solidFill>
            </a:endParaRPr>
          </a:p>
          <a:p>
            <a:pPr>
              <a:buNone/>
            </a:pPr>
            <a:r>
              <a:rPr lang="fr-FR" dirty="0" smtClean="0">
                <a:solidFill>
                  <a:srgbClr val="00B050"/>
                </a:solidFill>
              </a:rPr>
              <a:t>1-1 </a:t>
            </a:r>
            <a:r>
              <a:rPr lang="fr-FR" u="sng" dirty="0" smtClean="0">
                <a:solidFill>
                  <a:srgbClr val="00B050"/>
                </a:solidFill>
              </a:rPr>
              <a:t>volcanisme </a:t>
            </a:r>
            <a:r>
              <a:rPr lang="fr-FR" u="sng" dirty="0">
                <a:solidFill>
                  <a:srgbClr val="00B050"/>
                </a:solidFill>
              </a:rPr>
              <a:t>de type vulcanien</a:t>
            </a:r>
            <a:r>
              <a:rPr lang="fr-FR" dirty="0">
                <a:solidFill>
                  <a:srgbClr val="00B050"/>
                </a:solidFill>
              </a:rPr>
              <a:t> </a:t>
            </a:r>
            <a:r>
              <a:rPr lang="fr-FR" dirty="0"/>
              <a:t>: la lave </a:t>
            </a:r>
            <a:r>
              <a:rPr lang="fr-FR" dirty="0" smtClean="0"/>
              <a:t>est</a:t>
            </a:r>
          </a:p>
          <a:p>
            <a:pPr>
              <a:buNone/>
            </a:pPr>
            <a:r>
              <a:rPr lang="fr-FR" dirty="0" smtClean="0"/>
              <a:t>très riche </a:t>
            </a:r>
            <a:r>
              <a:rPr lang="fr-FR" dirty="0"/>
              <a:t>en </a:t>
            </a:r>
            <a:r>
              <a:rPr lang="fr-FR" dirty="0" smtClean="0"/>
              <a:t>gaz.</a:t>
            </a:r>
          </a:p>
          <a:p>
            <a:pPr>
              <a:buNone/>
            </a:pPr>
            <a:r>
              <a:rPr lang="fr-FR" dirty="0" smtClean="0"/>
              <a:t> Alors l’éruption </a:t>
            </a:r>
            <a:r>
              <a:rPr lang="fr-FR" dirty="0"/>
              <a:t>très explosive </a:t>
            </a:r>
            <a:r>
              <a:rPr lang="fr-FR" dirty="0" smtClean="0"/>
              <a:t>et dangereuse,</a:t>
            </a:r>
          </a:p>
          <a:p>
            <a:pPr>
              <a:buNone/>
            </a:pPr>
            <a:r>
              <a:rPr lang="fr-FR" dirty="0" smtClean="0"/>
              <a:t>(</a:t>
            </a:r>
            <a:r>
              <a:rPr lang="fr-FR" dirty="0" err="1"/>
              <a:t>Vulcano</a:t>
            </a:r>
            <a:r>
              <a:rPr lang="fr-FR" dirty="0"/>
              <a:t> des îles éoliennes</a:t>
            </a:r>
            <a:r>
              <a:rPr lang="fr-FR" dirty="0" smtClean="0"/>
              <a:t>) pulvérise </a:t>
            </a:r>
            <a:r>
              <a:rPr lang="fr-FR" dirty="0"/>
              <a:t>le cône </a:t>
            </a:r>
            <a:endParaRPr lang="fr-FR" dirty="0" smtClean="0"/>
          </a:p>
          <a:p>
            <a:pPr>
              <a:buNone/>
            </a:pPr>
            <a:r>
              <a:rPr lang="fr-FR" dirty="0" smtClean="0"/>
              <a:t>volcanique </a:t>
            </a:r>
            <a:r>
              <a:rPr lang="fr-FR" dirty="0"/>
              <a:t>pour laisser place à </a:t>
            </a:r>
            <a:r>
              <a:rPr lang="fr-FR" dirty="0" smtClean="0"/>
              <a:t>un  cratère</a:t>
            </a:r>
          </a:p>
          <a:p>
            <a:pPr>
              <a:buNone/>
            </a:pPr>
            <a:r>
              <a:rPr lang="fr-FR" dirty="0" smtClean="0"/>
              <a:t>d'explosion </a:t>
            </a:r>
            <a:r>
              <a:rPr lang="fr-FR" dirty="0" smtClean="0">
                <a:solidFill>
                  <a:srgbClr val="00B050"/>
                </a:solidFill>
              </a:rPr>
              <a:t>(caldeira). </a:t>
            </a:r>
          </a:p>
          <a:p>
            <a:pPr>
              <a:buNone/>
            </a:pPr>
            <a:endParaRPr lang="fr-FR" dirty="0" smtClean="0"/>
          </a:p>
        </p:txBody>
      </p:sp>
    </p:spTree>
    <p:extLst>
      <p:ext uri="{BB962C8B-B14F-4D97-AF65-F5344CB8AC3E}">
        <p14:creationId xmlns:p14="http://schemas.microsoft.com/office/powerpoint/2010/main" val="241752868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857488" y="4929198"/>
            <a:ext cx="2054345" cy="369332"/>
          </a:xfrm>
          <a:prstGeom prst="rect">
            <a:avLst/>
          </a:prstGeom>
          <a:noFill/>
        </p:spPr>
        <p:txBody>
          <a:bodyPr wrap="none" rtlCol="0">
            <a:spAutoFit/>
          </a:bodyPr>
          <a:lstStyle/>
          <a:p>
            <a:r>
              <a:rPr lang="fr-FR" dirty="0" smtClean="0"/>
              <a:t>Edifices volcaniques</a:t>
            </a:r>
            <a:endParaRPr lang="fr-FR" dirty="0"/>
          </a:p>
        </p:txBody>
      </p:sp>
      <p:pic>
        <p:nvPicPr>
          <p:cNvPr id="18434" name="Picture 2"/>
          <p:cNvPicPr>
            <a:picLocks noChangeAspect="1" noChangeArrowheads="1"/>
          </p:cNvPicPr>
          <p:nvPr/>
        </p:nvPicPr>
        <p:blipFill>
          <a:blip r:embed="rId2"/>
          <a:srcRect/>
          <a:stretch>
            <a:fillRect/>
          </a:stretch>
        </p:blipFill>
        <p:spPr bwMode="auto">
          <a:xfrm>
            <a:off x="0" y="642918"/>
            <a:ext cx="8771406" cy="4356000"/>
          </a:xfrm>
          <a:prstGeom prst="rect">
            <a:avLst/>
          </a:prstGeom>
          <a:noFill/>
          <a:ln w="9525">
            <a:noFill/>
            <a:miter lim="800000"/>
            <a:headEnd/>
            <a:tailEnd/>
          </a:ln>
          <a:effectLst/>
        </p:spPr>
      </p:pic>
    </p:spTree>
    <p:extLst>
      <p:ext uri="{BB962C8B-B14F-4D97-AF65-F5344CB8AC3E}">
        <p14:creationId xmlns:p14="http://schemas.microsoft.com/office/powerpoint/2010/main" val="20312782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hmed Yacouba Liboré\Desktop\GéodMaradi\MP Navigator EX\2011_05_06\IMG_0026.jpg"/>
          <p:cNvPicPr>
            <a:picLocks noChangeAspect="1" noChangeArrowheads="1"/>
          </p:cNvPicPr>
          <p:nvPr/>
        </p:nvPicPr>
        <p:blipFill>
          <a:blip r:embed="rId2" cstate="print"/>
          <a:srcRect l="57549" t="66582" r="18237" b="2005"/>
          <a:stretch>
            <a:fillRect/>
          </a:stretch>
        </p:blipFill>
        <p:spPr bwMode="auto">
          <a:xfrm rot="5400000">
            <a:off x="2204376" y="-275606"/>
            <a:ext cx="3571944" cy="6552000"/>
          </a:xfrm>
          <a:prstGeom prst="rect">
            <a:avLst/>
          </a:prstGeom>
          <a:noFill/>
        </p:spPr>
      </p:pic>
      <p:sp>
        <p:nvSpPr>
          <p:cNvPr id="3" name="ZoneTexte 2"/>
          <p:cNvSpPr txBox="1"/>
          <p:nvPr/>
        </p:nvSpPr>
        <p:spPr>
          <a:xfrm>
            <a:off x="3000364" y="5143512"/>
            <a:ext cx="2716449" cy="369332"/>
          </a:xfrm>
          <a:prstGeom prst="rect">
            <a:avLst/>
          </a:prstGeom>
          <a:noFill/>
        </p:spPr>
        <p:txBody>
          <a:bodyPr wrap="none" rtlCol="0">
            <a:spAutoFit/>
          </a:bodyPr>
          <a:lstStyle/>
          <a:p>
            <a:r>
              <a:rPr lang="fr-FR" dirty="0" smtClean="0"/>
              <a:t>Différents types de plutons</a:t>
            </a:r>
            <a:endParaRPr lang="fr-FR" dirty="0"/>
          </a:p>
        </p:txBody>
      </p:sp>
    </p:spTree>
    <p:extLst>
      <p:ext uri="{BB962C8B-B14F-4D97-AF65-F5344CB8AC3E}">
        <p14:creationId xmlns:p14="http://schemas.microsoft.com/office/powerpoint/2010/main" val="407980976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5" y="118777"/>
            <a:ext cx="9112970" cy="6812121"/>
          </a:xfrm>
          <a:prstGeom prst="rect">
            <a:avLst/>
          </a:prstGeom>
        </p:spPr>
        <p:txBody>
          <a:bodyPr wrap="square">
            <a:spAutoFit/>
          </a:bodyPr>
          <a:lstStyle/>
          <a:p>
            <a:pPr algn="ctr">
              <a:lnSpc>
                <a:spcPct val="150000"/>
              </a:lnSpc>
              <a:spcAft>
                <a:spcPts val="1000"/>
              </a:spcAft>
            </a:pPr>
            <a:r>
              <a:rPr lang="fr-FR" sz="28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Métamorphisme</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Définition </a:t>
            </a: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et origine du métamorphisme</a:t>
            </a:r>
            <a:endParaRPr lang="fr-FR" sz="2800" b="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 métamorphisme est le phénomène qui transforme toute roche préexistante (sédimentaire, magmatique, ou même métamorphique) sous l’action des facteurs physiques tels que la pression la température, et des facteurs chimiques par apports d’éléments chimiques.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C’est une transformation minéralogique et structurale des roches sous l’action de la température, de la pression, et de la contrainte.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453983"/>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19" y="0"/>
            <a:ext cx="9036496" cy="4027256"/>
          </a:xfrm>
          <a:prstGeom prst="rect">
            <a:avLst/>
          </a:prstGeom>
        </p:spPr>
        <p:txBody>
          <a:bodyPr wrap="square">
            <a:spAutoFit/>
          </a:bodyPr>
          <a:lstStyle/>
          <a:p>
            <a:pPr marL="450215" algn="just">
              <a:lnSpc>
                <a:spcPct val="150000"/>
              </a:lnSpc>
              <a:spcAft>
                <a:spcPts val="100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Transformations </a:t>
            </a: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minéralogiques</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Au cours de ces transformations, il y‘a recristallisation c’est-à-dire apparition des nouveaux minéraux à la place des anciens.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1000"/>
              </a:spcAft>
            </a:pP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b="1" i="1" dirty="0">
                <a:latin typeface="Calibri" panose="020F0502020204030204" pitchFamily="34" charset="0"/>
                <a:ea typeface="Calibri" panose="020F0502020204030204" pitchFamily="34" charset="0"/>
                <a:cs typeface="Calibri" panose="020F0502020204030204" pitchFamily="34"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30986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4031745"/>
          </a:xfrm>
          <a:prstGeom prst="rect">
            <a:avLst/>
          </a:prstGeom>
        </p:spPr>
        <p:txBody>
          <a:bodyPr wrap="square">
            <a:spAutoFit/>
          </a:bodyPr>
          <a:lstStyle/>
          <a:p>
            <a:pPr indent="450215" algn="just">
              <a:lnSpc>
                <a:spcPct val="150000"/>
              </a:lnSpc>
              <a:spcAft>
                <a:spcPts val="100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Transformations </a:t>
            </a: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structurales</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Cette recristallisation sous pression entraine souvent une structure orientée qualifiée de cristallophyllienne avec apparition de la schistosité, de foliation, plis ou plis faille.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 métamorphisme est généralement lié au phénomène orogénique (formation des chaines de montagne).</a:t>
            </a:r>
            <a:endParaRPr lang="fr-FR" sz="2800" dirty="0"/>
          </a:p>
        </p:txBody>
      </p:sp>
    </p:spTree>
    <p:extLst>
      <p:ext uri="{BB962C8B-B14F-4D97-AF65-F5344CB8AC3E}">
        <p14:creationId xmlns:p14="http://schemas.microsoft.com/office/powerpoint/2010/main" val="396125908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4664"/>
            <a:ext cx="9109075" cy="3903504"/>
          </a:xfrm>
          <a:prstGeom prst="rect">
            <a:avLst/>
          </a:prstGeom>
        </p:spPr>
        <p:txBody>
          <a:bodyPr wrap="square">
            <a:spAutoFit/>
          </a:bodyPr>
          <a:lstStyle/>
          <a:p>
            <a:pPr>
              <a:lnSpc>
                <a:spcPct val="150000"/>
              </a:lnSpc>
              <a:spcAft>
                <a:spcPts val="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Zones </a:t>
            </a: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de métamorphisme </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Le métamorphisme se produit dans les zones superficielles en moyenne entre 10 et 30 Km. La limite inferieure correspondant au métamorphisme le plus faible se situe vers une température comprise entre 100 et 200° C et une pression d’un kilo bar est appelé </a:t>
            </a:r>
            <a:r>
              <a:rPr lang="fr-FR" sz="2800" b="1" dirty="0" err="1">
                <a:latin typeface="Calibri" panose="020F0502020204030204" pitchFamily="34" charset="0"/>
                <a:ea typeface="Calibri" panose="020F0502020204030204" pitchFamily="34" charset="0"/>
                <a:cs typeface="Calibri" panose="020F0502020204030204" pitchFamily="34" charset="0"/>
              </a:rPr>
              <a:t>anchizone</a:t>
            </a:r>
            <a:r>
              <a:rPr lang="fr-FR" sz="2800" dirty="0">
                <a:latin typeface="Calibri" panose="020F0502020204030204" pitchFamily="34" charset="0"/>
                <a:ea typeface="Calibri" panose="020F0502020204030204" pitchFamily="34" charset="0"/>
                <a:cs typeface="Calibri" panose="020F0502020204030204" pitchFamily="34" charset="0"/>
              </a:rPr>
              <a:t>.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315757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3" y="260648"/>
            <a:ext cx="9001571" cy="2805896"/>
          </a:xfrm>
          <a:prstGeom prst="rect">
            <a:avLst/>
          </a:prstGeom>
        </p:spPr>
        <p:txBody>
          <a:bodyPr wrap="square">
            <a:spAutoFit/>
          </a:bodyPr>
          <a:lstStyle/>
          <a:p>
            <a:pPr algn="just">
              <a:lnSpc>
                <a:spcPct val="150000"/>
              </a:lnSpc>
              <a:spcAft>
                <a:spcPts val="100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facteurs </a:t>
            </a: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de métamorphisme</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Les facteurs dominant dans le métamorphisme sont la P°, la T° (le cas de métamorphisme par apport chimique étant  très rare) et la contrainte</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890833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3" y="188640"/>
            <a:ext cx="9001571" cy="6237605"/>
          </a:xfrm>
          <a:prstGeom prst="rect">
            <a:avLst/>
          </a:prstGeom>
        </p:spPr>
        <p:txBody>
          <a:bodyPr wrap="square">
            <a:spAutoFit/>
          </a:bodyPr>
          <a:lstStyle/>
          <a:p>
            <a:pPr marL="450215" algn="just">
              <a:lnSpc>
                <a:spcPct val="150000"/>
              </a:lnSpc>
              <a:spcAft>
                <a:spcPts val="100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La </a:t>
            </a:r>
            <a:r>
              <a:rPr lang="fr-FR" sz="2800" b="1" i="1" dirty="0">
                <a:solidFill>
                  <a:srgbClr val="00B050"/>
                </a:solidFill>
                <a:latin typeface="Calibri" panose="020F0502020204030204" pitchFamily="34" charset="0"/>
                <a:ea typeface="Calibri" panose="020F0502020204030204" pitchFamily="34" charset="0"/>
                <a:cs typeface="Calibri" panose="020F0502020204030204" pitchFamily="34" charset="0"/>
              </a:rPr>
              <a:t>pression</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C’est la pression générale qui augmente avec la profondeur, elle peut être renforcée par les pressions orientées ou latérales et par le poids spécifiques des roches </a:t>
            </a:r>
            <a:r>
              <a:rPr lang="fr-FR" sz="2800" dirty="0" err="1">
                <a:latin typeface="Calibri" panose="020F0502020204030204" pitchFamily="34" charset="0"/>
                <a:ea typeface="Calibri" panose="020F0502020204030204" pitchFamily="34" charset="0"/>
                <a:cs typeface="Calibri" panose="020F0502020204030204" pitchFamily="34" charset="0"/>
              </a:rPr>
              <a:t>surincombantes</a:t>
            </a:r>
            <a:r>
              <a:rPr lang="fr-FR" sz="2800" dirty="0">
                <a:latin typeface="Calibri" panose="020F0502020204030204" pitchFamily="34" charset="0"/>
                <a:ea typeface="Calibri" panose="020F0502020204030204" pitchFamily="34" charset="0"/>
                <a:cs typeface="Calibri" panose="020F0502020204030204" pitchFamily="34" charset="0"/>
              </a:rPr>
              <a:t>  (charge </a:t>
            </a:r>
            <a:r>
              <a:rPr lang="fr-FR" sz="2800" dirty="0" err="1">
                <a:latin typeface="Calibri" panose="020F0502020204030204" pitchFamily="34" charset="0"/>
                <a:ea typeface="Calibri" panose="020F0502020204030204" pitchFamily="34" charset="0"/>
                <a:cs typeface="Calibri" panose="020F0502020204030204" pitchFamily="34" charset="0"/>
              </a:rPr>
              <a:t>lithostatique</a:t>
            </a:r>
            <a:r>
              <a:rPr lang="fr-FR" sz="2800" dirty="0">
                <a:latin typeface="Calibri" panose="020F0502020204030204" pitchFamily="34" charset="0"/>
                <a:ea typeface="Calibri" panose="020F0502020204030204" pitchFamily="34" charset="0"/>
                <a:cs typeface="Calibri" panose="020F0502020204030204" pitchFamily="34" charset="0"/>
              </a:rPr>
              <a:t>).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                                                    </a:t>
            </a:r>
            <a:r>
              <a:rPr lang="fr-FR" sz="2800" b="1" dirty="0">
                <a:latin typeface="Calibri" panose="020F0502020204030204" pitchFamily="34" charset="0"/>
                <a:ea typeface="Calibri" panose="020F0502020204030204" pitchFamily="34" charset="0"/>
                <a:cs typeface="Calibri" panose="020F0502020204030204" pitchFamily="34" charset="0"/>
              </a:rPr>
              <a:t>P = d. g. h.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 </a:t>
            </a:r>
            <a:r>
              <a:rPr lang="fr-FR" sz="2400" dirty="0" smtClean="0">
                <a:latin typeface="Calibri" panose="020F0502020204030204" pitchFamily="34" charset="0"/>
                <a:ea typeface="Calibri" panose="020F0502020204030204" pitchFamily="34" charset="0"/>
                <a:cs typeface="Calibri" panose="020F0502020204030204" pitchFamily="34" charset="0"/>
              </a:rPr>
              <a:t>Une roche de densité d=2,7, située à 10Km de profondeur, subit une pression de 2700 bars (2,7Kbars).</a:t>
            </a:r>
            <a:endParaRPr lang="fr-FR" sz="2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400" dirty="0" smtClean="0">
                <a:latin typeface="Calibri" panose="020F0502020204030204" pitchFamily="34" charset="0"/>
                <a:ea typeface="Calibri" panose="020F0502020204030204" pitchFamily="34" charset="0"/>
                <a:cs typeface="Calibri" panose="020F0502020204030204" pitchFamily="34" charset="0"/>
              </a:rPr>
              <a:t>Elle permet très souvent une orientation selon des plans définis.</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904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lstStyle/>
          <a:p>
            <a:endParaRPr lang="fr-FR" dirty="0" smtClean="0"/>
          </a:p>
          <a:p>
            <a:pPr>
              <a:buNone/>
            </a:pPr>
            <a:r>
              <a:rPr lang="fr-FR" dirty="0" smtClean="0"/>
              <a:t>En </a:t>
            </a:r>
            <a:r>
              <a:rPr lang="fr-FR" dirty="0"/>
              <a:t>résumé, on remarque la persistance d’un </a:t>
            </a:r>
            <a:endParaRPr lang="fr-FR" dirty="0" smtClean="0"/>
          </a:p>
          <a:p>
            <a:pPr>
              <a:buNone/>
            </a:pPr>
            <a:r>
              <a:rPr lang="fr-FR" dirty="0" smtClean="0"/>
              <a:t>mouvement </a:t>
            </a:r>
            <a:r>
              <a:rPr lang="fr-FR" dirty="0"/>
              <a:t>de </a:t>
            </a:r>
            <a:r>
              <a:rPr lang="fr-FR" dirty="0">
                <a:solidFill>
                  <a:srgbClr val="C00000"/>
                </a:solidFill>
              </a:rPr>
              <a:t>rotation</a:t>
            </a:r>
            <a:r>
              <a:rPr lang="fr-FR" dirty="0"/>
              <a:t>, de </a:t>
            </a:r>
            <a:r>
              <a:rPr lang="fr-FR" dirty="0">
                <a:solidFill>
                  <a:srgbClr val="C00000"/>
                </a:solidFill>
              </a:rPr>
              <a:t>révolution</a:t>
            </a:r>
            <a:r>
              <a:rPr lang="fr-FR" dirty="0"/>
              <a:t> et de </a:t>
            </a:r>
            <a:endParaRPr lang="fr-FR" dirty="0" smtClean="0"/>
          </a:p>
          <a:p>
            <a:pPr>
              <a:buNone/>
            </a:pPr>
            <a:r>
              <a:rPr lang="fr-FR" dirty="0" smtClean="0">
                <a:solidFill>
                  <a:srgbClr val="C00000"/>
                </a:solidFill>
              </a:rPr>
              <a:t>translation</a:t>
            </a:r>
            <a:r>
              <a:rPr lang="fr-FR" dirty="0" smtClean="0"/>
              <a:t> </a:t>
            </a:r>
            <a:r>
              <a:rPr lang="fr-FR" dirty="0"/>
              <a:t>à chaque étage de l’Univers, preuve </a:t>
            </a:r>
            <a:endParaRPr lang="fr-FR" dirty="0" smtClean="0"/>
          </a:p>
          <a:p>
            <a:pPr>
              <a:buNone/>
            </a:pPr>
            <a:r>
              <a:rPr lang="fr-FR" dirty="0" smtClean="0"/>
              <a:t>que </a:t>
            </a:r>
            <a:r>
              <a:rPr lang="fr-FR" dirty="0"/>
              <a:t>celui-ci est </a:t>
            </a:r>
            <a:r>
              <a:rPr lang="fr-FR" dirty="0" smtClean="0"/>
              <a:t>en perpétuelle </a:t>
            </a:r>
            <a:r>
              <a:rPr lang="fr-FR" b="1" dirty="0">
                <a:solidFill>
                  <a:srgbClr val="C00000"/>
                </a:solidFill>
              </a:rPr>
              <a:t>expansion </a:t>
            </a:r>
            <a:r>
              <a:rPr lang="fr-FR" dirty="0">
                <a:solidFill>
                  <a:srgbClr val="C00000"/>
                </a:solidFill>
              </a:rPr>
              <a:t>:</a:t>
            </a:r>
          </a:p>
          <a:p>
            <a:pPr lvl="0">
              <a:buNone/>
            </a:pPr>
            <a:r>
              <a:rPr lang="fr-FR" dirty="0"/>
              <a:t> </a:t>
            </a:r>
            <a:r>
              <a:rPr lang="fr-FR" dirty="0" smtClean="0"/>
              <a:t>Les galaxies tournent sur elles-mêmes et se </a:t>
            </a:r>
          </a:p>
          <a:p>
            <a:pPr lvl="0">
              <a:buNone/>
            </a:pPr>
            <a:r>
              <a:rPr lang="fr-FR" dirty="0" smtClean="0"/>
              <a:t>déplacent les unes par rapport aux autres</a:t>
            </a:r>
          </a:p>
          <a:p>
            <a:endParaRPr lang="fr-FR" dirty="0"/>
          </a:p>
          <a:p>
            <a:endParaRPr lang="fr-FR"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9001571" cy="5970737"/>
          </a:xfrm>
          <a:prstGeom prst="rect">
            <a:avLst/>
          </a:prstGeom>
        </p:spPr>
        <p:txBody>
          <a:bodyPr wrap="square">
            <a:spAutoFit/>
          </a:bodyPr>
          <a:lstStyle/>
          <a:p>
            <a:pPr indent="450215">
              <a:lnSpc>
                <a:spcPct val="150000"/>
              </a:lnSpc>
              <a:spcAft>
                <a:spcPts val="100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Température</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Elle est le facteur principal, elle augmente avec la profondeur à cause du gradient géothermique (1°C pour 30 m). Dans les régions instables, il est de 1°C tous les 20 m. La température croit également avec la mise en place des roches plutoniques et surtout des roches volcaniques. Aussi les mouvements de 2 masses l’une contre l’autre produit le dégagement de chaleur dans les zones de friction et à son voisinage immédiat.</a:t>
            </a:r>
            <a:r>
              <a:rPr lang="fr-FR" sz="2800" b="1" dirty="0">
                <a:latin typeface="Calibri" panose="020F0502020204030204" pitchFamily="34" charset="0"/>
                <a:ea typeface="Calibri" panose="020F0502020204030204" pitchFamily="34" charset="0"/>
                <a:cs typeface="Calibri" panose="020F0502020204030204" pitchFamily="34" charset="0"/>
              </a:rPr>
              <a:t>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469682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09075" cy="3641894"/>
          </a:xfrm>
          <a:prstGeom prst="rect">
            <a:avLst/>
          </a:prstGeom>
        </p:spPr>
        <p:txBody>
          <a:bodyPr wrap="square">
            <a:spAutoFit/>
          </a:bodyPr>
          <a:lstStyle/>
          <a:p>
            <a:pPr marL="450215">
              <a:lnSpc>
                <a:spcPct val="150000"/>
              </a:lnSpc>
              <a:spcAft>
                <a:spcPts val="1000"/>
              </a:spcAft>
            </a:pPr>
            <a:r>
              <a:rPr lang="fr-FR" sz="2800" b="1"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contrainte</a:t>
            </a:r>
            <a:r>
              <a:rPr lang="fr-FR" sz="2800" i="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 </a:t>
            </a:r>
            <a:endParaRPr lang="fr-FR"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C’est une pression orientée, triaxiale donc anisotrope.</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        C = </a:t>
            </a:r>
            <a:r>
              <a:rPr lang="fr-FR" sz="2800" dirty="0" err="1">
                <a:latin typeface="Calibri" panose="020F0502020204030204" pitchFamily="34" charset="0"/>
                <a:ea typeface="Calibri" panose="020F0502020204030204" pitchFamily="34" charset="0"/>
                <a:cs typeface="Calibri" panose="020F0502020204030204" pitchFamily="34" charset="0"/>
              </a:rPr>
              <a:t>lim</a:t>
            </a:r>
            <a:r>
              <a:rPr lang="fr-FR" sz="2800" dirty="0">
                <a:latin typeface="Calibri" panose="020F0502020204030204" pitchFamily="34" charset="0"/>
                <a:ea typeface="Calibri" panose="020F0502020204030204" pitchFamily="34" charset="0"/>
                <a:cs typeface="Calibri" panose="020F0502020204030204" pitchFamily="34" charset="0"/>
              </a:rPr>
              <a:t> </a:t>
            </a:r>
            <a:r>
              <a:rPr lang="fr-FR" sz="2800" baseline="-25000" dirty="0">
                <a:latin typeface="Calibri" panose="020F0502020204030204" pitchFamily="34" charset="0"/>
                <a:ea typeface="Calibri" panose="020F0502020204030204" pitchFamily="34" charset="0"/>
                <a:cs typeface="Calibri" panose="020F0502020204030204" pitchFamily="34" charset="0"/>
              </a:rPr>
              <a:t>S--&gt;0 </a:t>
            </a:r>
            <a:r>
              <a:rPr lang="fr-FR" sz="2800" dirty="0" err="1">
                <a:latin typeface="Calibri" panose="020F0502020204030204" pitchFamily="34" charset="0"/>
                <a:ea typeface="Calibri" panose="020F0502020204030204" pitchFamily="34" charset="0"/>
                <a:cs typeface="Calibri" panose="020F0502020204030204" pitchFamily="34" charset="0"/>
              </a:rPr>
              <a:t>dF</a:t>
            </a:r>
            <a:r>
              <a:rPr lang="fr-FR" sz="2800" dirty="0">
                <a:latin typeface="Calibri" panose="020F0502020204030204" pitchFamily="34" charset="0"/>
                <a:ea typeface="Calibri" panose="020F0502020204030204" pitchFamily="34" charset="0"/>
                <a:cs typeface="Calibri" panose="020F0502020204030204" pitchFamily="34" charset="0"/>
              </a:rPr>
              <a:t>/</a:t>
            </a:r>
            <a:r>
              <a:rPr lang="fr-FR" sz="2800" dirty="0" err="1">
                <a:latin typeface="Calibri" panose="020F0502020204030204" pitchFamily="34" charset="0"/>
                <a:ea typeface="Calibri" panose="020F0502020204030204" pitchFamily="34" charset="0"/>
                <a:cs typeface="Calibri" panose="020F0502020204030204" pitchFamily="34" charset="0"/>
              </a:rPr>
              <a:t>dS</a:t>
            </a:r>
            <a:r>
              <a:rPr lang="fr-FR" sz="2800" dirty="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Elle est responsable de la déformation des roches (schistosité, plissement.).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059345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ctr"/>
            <a:endParaRPr lang="fr-FR" dirty="0" smtClean="0"/>
          </a:p>
          <a:p>
            <a:pPr algn="ctr"/>
            <a:endParaRPr lang="fr-FR" dirty="0" smtClean="0"/>
          </a:p>
          <a:p>
            <a:pPr algn="ctr">
              <a:buNone/>
            </a:pPr>
            <a:r>
              <a:rPr lang="fr-FR" sz="4400" dirty="0" smtClean="0">
                <a:solidFill>
                  <a:schemeClr val="accent1"/>
                </a:solidFill>
              </a:rPr>
              <a:t>CHAPITRE 5: LES MINERAUX</a:t>
            </a:r>
            <a:endParaRPr lang="fr-FR" sz="4400" dirty="0">
              <a:solidFill>
                <a:schemeClr val="accent1"/>
              </a:solidFill>
            </a:endParaRP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b="1" dirty="0" smtClean="0"/>
              <a:t>NOTIONS DE CRISTALLOGRAPHIE</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endParaRPr lang="fr-FR" dirty="0" smtClean="0"/>
          </a:p>
          <a:p>
            <a:pPr>
              <a:buNone/>
            </a:pPr>
            <a:r>
              <a:rPr lang="fr-FR" dirty="0" smtClean="0"/>
              <a:t>La cristallographie est l'étude des formes et </a:t>
            </a:r>
          </a:p>
          <a:p>
            <a:pPr>
              <a:buNone/>
            </a:pPr>
            <a:r>
              <a:rPr lang="fr-FR" dirty="0" smtClean="0"/>
              <a:t>structures des cristaux. Elle est basée sur </a:t>
            </a:r>
          </a:p>
          <a:p>
            <a:pPr>
              <a:buNone/>
            </a:pPr>
            <a:r>
              <a:rPr lang="fr-FR" dirty="0" smtClean="0"/>
              <a:t>l'observation et la description des formes des </a:t>
            </a:r>
          </a:p>
          <a:p>
            <a:pPr>
              <a:buNone/>
            </a:pPr>
            <a:r>
              <a:rPr lang="fr-FR" dirty="0" smtClean="0"/>
              <a:t>minéraux courants tels que le quartz et la calcite </a:t>
            </a:r>
          </a:p>
          <a:p>
            <a:pPr>
              <a:buNone/>
            </a:pPr>
            <a:r>
              <a:rPr lang="fr-FR" dirty="0" smtClean="0"/>
              <a:t>faites aux 18è et 19è siècles par HAUY puis </a:t>
            </a:r>
          </a:p>
          <a:p>
            <a:pPr>
              <a:buNone/>
            </a:pPr>
            <a:r>
              <a:rPr lang="fr-FR" dirty="0" smtClean="0"/>
              <a:t>BRAVAIS.</a:t>
            </a:r>
          </a:p>
          <a:p>
            <a:endParaRPr lang="fr-FR" dirty="0"/>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1. Définitions</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a:bodyPr>
          <a:lstStyle/>
          <a:p>
            <a:r>
              <a:rPr lang="fr-FR" b="1" u="sng" dirty="0" smtClean="0"/>
              <a:t>Minéral </a:t>
            </a:r>
            <a:r>
              <a:rPr lang="fr-FR" b="1" dirty="0" smtClean="0"/>
              <a:t>: E</a:t>
            </a:r>
            <a:r>
              <a:rPr lang="fr-FR" dirty="0" smtClean="0"/>
              <a:t>spèce chimique inorganique naturelle qui se présente le plus souvent sous forme de solide cristallin, mais aussi de gaz de vapeur ou de liquide. Il peut être soit un élément (or, argent natif), soit un composé chimique homogène parfaitement bien défini (P,T°fusion). </a:t>
            </a:r>
          </a:p>
          <a:p>
            <a:endParaRPr lang="fr-FR"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Ex :Ag natif, Ar pur, SiO2 (quartz), </a:t>
            </a:r>
            <a:r>
              <a:rPr lang="fr-FR" dirty="0" err="1" smtClean="0"/>
              <a:t>NaCl</a:t>
            </a:r>
            <a:r>
              <a:rPr lang="fr-FR" dirty="0" smtClean="0"/>
              <a:t> (sel </a:t>
            </a:r>
          </a:p>
          <a:p>
            <a:pPr>
              <a:buNone/>
            </a:pPr>
            <a:r>
              <a:rPr lang="fr-FR" dirty="0" smtClean="0"/>
              <a:t>gemme), Si3Al O8K( orthose).</a:t>
            </a:r>
          </a:p>
          <a:p>
            <a:pPr>
              <a:buNone/>
            </a:pPr>
            <a:r>
              <a:rPr lang="fr-FR" dirty="0" smtClean="0"/>
              <a:t> </a:t>
            </a:r>
          </a:p>
          <a:p>
            <a:pPr>
              <a:buNone/>
            </a:pPr>
            <a:r>
              <a:rPr lang="fr-FR" dirty="0" smtClean="0"/>
              <a:t>Plus de 3000 espèces minérales encore connues </a:t>
            </a:r>
          </a:p>
          <a:p>
            <a:pPr>
              <a:buNone/>
            </a:pPr>
            <a:r>
              <a:rPr lang="fr-FR" dirty="0" smtClean="0"/>
              <a:t>à nos jours.</a:t>
            </a:r>
          </a:p>
          <a:p>
            <a:endParaRPr lang="fr-FR" dirty="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lstStyle/>
          <a:p>
            <a:endParaRPr lang="fr-FR" b="1" u="sng" dirty="0" smtClean="0"/>
          </a:p>
          <a:p>
            <a:pPr>
              <a:buNone/>
            </a:pPr>
            <a:r>
              <a:rPr lang="fr-FR" b="1" u="sng" dirty="0" smtClean="0"/>
              <a:t>Cristal </a:t>
            </a:r>
            <a:r>
              <a:rPr lang="fr-FR" dirty="0" smtClean="0"/>
              <a:t>: Corps solide cristallin qui se distingue </a:t>
            </a:r>
          </a:p>
          <a:p>
            <a:pPr>
              <a:buNone/>
            </a:pPr>
            <a:r>
              <a:rPr lang="fr-FR" dirty="0" smtClean="0"/>
              <a:t>des fluides par sa </a:t>
            </a:r>
            <a:r>
              <a:rPr lang="fr-FR" b="1" dirty="0" smtClean="0"/>
              <a:t>rigidité </a:t>
            </a:r>
            <a:r>
              <a:rPr lang="fr-FR" dirty="0" smtClean="0"/>
              <a:t>et son </a:t>
            </a:r>
            <a:r>
              <a:rPr lang="fr-FR" b="1" dirty="0" smtClean="0"/>
              <a:t>élasticité</a:t>
            </a:r>
            <a:r>
              <a:rPr lang="fr-FR" dirty="0" smtClean="0"/>
              <a:t>. Il a </a:t>
            </a:r>
          </a:p>
          <a:p>
            <a:pPr>
              <a:buNone/>
            </a:pPr>
            <a:r>
              <a:rPr lang="fr-FR" dirty="0" smtClean="0"/>
              <a:t>donc une forme propre et transmet les ondes </a:t>
            </a:r>
          </a:p>
          <a:p>
            <a:pPr>
              <a:buNone/>
            </a:pPr>
            <a:r>
              <a:rPr lang="fr-FR" dirty="0" smtClean="0"/>
              <a:t>sonores. Il a un domaine de stabilité en T° / P° et </a:t>
            </a:r>
          </a:p>
          <a:p>
            <a:pPr>
              <a:buNone/>
            </a:pPr>
            <a:r>
              <a:rPr lang="fr-FR" dirty="0" smtClean="0"/>
              <a:t>une T° de fusion bien déterminés.</a:t>
            </a:r>
            <a:endParaRPr lang="fr-FR"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lstStyle/>
          <a:p>
            <a:pPr>
              <a:buNone/>
            </a:pPr>
            <a:r>
              <a:rPr lang="fr-FR" b="1" u="sng" dirty="0" smtClean="0"/>
              <a:t>État cristallin</a:t>
            </a:r>
            <a:r>
              <a:rPr lang="fr-FR" b="1" dirty="0" smtClean="0"/>
              <a:t> :</a:t>
            </a:r>
            <a:r>
              <a:rPr lang="fr-FR" dirty="0" smtClean="0"/>
              <a:t> arrangement ordonné des </a:t>
            </a:r>
          </a:p>
          <a:p>
            <a:pPr>
              <a:buNone/>
            </a:pPr>
            <a:r>
              <a:rPr lang="fr-FR" dirty="0" smtClean="0"/>
              <a:t>atomes constitutifs suivant des réseaux à 3 </a:t>
            </a:r>
          </a:p>
          <a:p>
            <a:pPr>
              <a:buNone/>
            </a:pPr>
            <a:r>
              <a:rPr lang="fr-FR" dirty="0" smtClean="0"/>
              <a:t>dimensions appelés réseaux cristallins. Les </a:t>
            </a:r>
          </a:p>
          <a:p>
            <a:pPr>
              <a:buNone/>
            </a:pPr>
            <a:r>
              <a:rPr lang="fr-FR" dirty="0" smtClean="0"/>
              <a:t>atomes sont rangés suivant une figure : le motif </a:t>
            </a:r>
          </a:p>
          <a:p>
            <a:pPr>
              <a:buNone/>
            </a:pPr>
            <a:r>
              <a:rPr lang="fr-FR" dirty="0" smtClean="0"/>
              <a:t>atomique </a:t>
            </a:r>
          </a:p>
          <a:p>
            <a:endParaRPr lang="fr-FR" b="1" u="sng" dirty="0" smtClean="0"/>
          </a:p>
          <a:p>
            <a:endParaRPr lang="fr-FR" b="1" u="sng" dirty="0" smtClean="0"/>
          </a:p>
          <a:p>
            <a:pPr>
              <a:buNone/>
            </a:pPr>
            <a:r>
              <a:rPr lang="fr-FR" b="1" u="sng" dirty="0" smtClean="0"/>
              <a:t>État amorphe</a:t>
            </a:r>
            <a:r>
              <a:rPr lang="fr-FR" dirty="0" smtClean="0"/>
              <a:t> : arrangement quelconque des </a:t>
            </a:r>
          </a:p>
          <a:p>
            <a:pPr>
              <a:buNone/>
            </a:pPr>
            <a:r>
              <a:rPr lang="fr-FR" dirty="0" smtClean="0"/>
              <a:t>atomes (verres, plastiques et  gels) </a:t>
            </a:r>
          </a:p>
          <a:p>
            <a:endParaRPr lang="fr-FR" dirty="0" smtClean="0"/>
          </a:p>
          <a:p>
            <a:endParaRPr lang="fr-FR"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ristallo_1.jpg"/>
          <p:cNvPicPr>
            <a:picLocks noGrp="1" noChangeAspect="1"/>
          </p:cNvPicPr>
          <p:nvPr>
            <p:ph idx="1"/>
          </p:nvPr>
        </p:nvPicPr>
        <p:blipFill>
          <a:blip r:embed="rId2" cstate="print"/>
          <a:stretch>
            <a:fillRect/>
          </a:stretch>
        </p:blipFill>
        <p:spPr>
          <a:xfrm>
            <a:off x="2285984" y="349018"/>
            <a:ext cx="4643470" cy="6411859"/>
          </a:xfrm>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2. </a:t>
            </a:r>
            <a:r>
              <a:rPr lang="fr-FR" b="1" dirty="0" smtClean="0"/>
              <a:t>La structure réticulaire cristalline</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a:bodyPr>
          <a:lstStyle/>
          <a:p>
            <a:pPr>
              <a:buNone/>
            </a:pPr>
            <a:r>
              <a:rPr lang="fr-FR" u="sng" dirty="0" smtClean="0"/>
              <a:t>2-1 : Le réseau cristallin</a:t>
            </a:r>
            <a:r>
              <a:rPr lang="fr-FR" dirty="0" smtClean="0"/>
              <a:t> :</a:t>
            </a:r>
          </a:p>
          <a:p>
            <a:pPr>
              <a:buNone/>
            </a:pPr>
            <a:r>
              <a:rPr lang="fr-FR" dirty="0" smtClean="0"/>
              <a:t>Sur un système triaxial OXYZ, plaçons</a:t>
            </a:r>
          </a:p>
          <a:p>
            <a:pPr>
              <a:buNone/>
            </a:pPr>
            <a:r>
              <a:rPr lang="fr-FR" dirty="0" smtClean="0"/>
              <a:t>-</a:t>
            </a:r>
            <a:r>
              <a:rPr lang="fr-FR" u="sng" dirty="0" smtClean="0"/>
              <a:t>Sur l’axe OX  </a:t>
            </a:r>
            <a:r>
              <a:rPr lang="fr-FR" dirty="0" smtClean="0"/>
              <a:t>des atomes a (a1 a2, a3,....an), </a:t>
            </a:r>
          </a:p>
          <a:p>
            <a:pPr>
              <a:buNone/>
            </a:pPr>
            <a:r>
              <a:rPr lang="fr-FR" dirty="0" smtClean="0"/>
              <a:t>situés à distance égale les uns des autres</a:t>
            </a:r>
            <a:r>
              <a:rPr lang="fr-FR" b="1" dirty="0" smtClean="0"/>
              <a:t> (période a)</a:t>
            </a:r>
            <a:r>
              <a:rPr lang="fr-FR" dirty="0" smtClean="0"/>
              <a:t>.</a:t>
            </a:r>
          </a:p>
          <a:p>
            <a:pPr>
              <a:buFontTx/>
              <a:buChar char="-"/>
            </a:pPr>
            <a:r>
              <a:rPr lang="fr-FR" u="sng" dirty="0" smtClean="0"/>
              <a:t>sur l'axe OY,</a:t>
            </a:r>
            <a:r>
              <a:rPr lang="fr-FR" dirty="0" smtClean="0"/>
              <a:t>  des atomes  b (b1, b2, ....</a:t>
            </a:r>
            <a:r>
              <a:rPr lang="fr-FR" dirty="0" err="1" smtClean="0"/>
              <a:t>bn</a:t>
            </a:r>
            <a:r>
              <a:rPr lang="fr-FR" dirty="0" smtClean="0"/>
              <a:t>), </a:t>
            </a:r>
          </a:p>
          <a:p>
            <a:pPr>
              <a:buNone/>
            </a:pPr>
            <a:r>
              <a:rPr lang="fr-FR" dirty="0" smtClean="0"/>
              <a:t>situés à distance égale les uns des autres</a:t>
            </a:r>
            <a:r>
              <a:rPr lang="fr-FR" b="1" dirty="0" smtClean="0"/>
              <a:t> (période b)</a:t>
            </a:r>
            <a:r>
              <a:rPr lang="fr-FR" dirty="0" smtClean="0"/>
              <a:t>. </a:t>
            </a:r>
          </a:p>
          <a:p>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lstStyle/>
          <a:p>
            <a:pPr lvl="0">
              <a:buNone/>
            </a:pPr>
            <a:endParaRPr lang="fr-FR" dirty="0" smtClean="0"/>
          </a:p>
          <a:p>
            <a:pPr lvl="0">
              <a:buNone/>
            </a:pPr>
            <a:r>
              <a:rPr lang="fr-FR" dirty="0" smtClean="0"/>
              <a:t>Les </a:t>
            </a:r>
            <a:r>
              <a:rPr lang="fr-FR" dirty="0"/>
              <a:t>étoiles sont animées de rotation et de </a:t>
            </a:r>
            <a:endParaRPr lang="fr-FR" dirty="0" smtClean="0"/>
          </a:p>
          <a:p>
            <a:pPr lvl="0">
              <a:buNone/>
            </a:pPr>
            <a:r>
              <a:rPr lang="fr-FR" dirty="0" smtClean="0"/>
              <a:t>translation </a:t>
            </a:r>
            <a:r>
              <a:rPr lang="fr-FR" dirty="0"/>
              <a:t>vers d’autres </a:t>
            </a:r>
            <a:r>
              <a:rPr lang="fr-FR" dirty="0" smtClean="0"/>
              <a:t>étoiles.</a:t>
            </a:r>
            <a:endParaRPr lang="fr-FR" dirty="0"/>
          </a:p>
          <a:p>
            <a:pPr lvl="0">
              <a:buNone/>
            </a:pPr>
            <a:r>
              <a:rPr lang="fr-FR" dirty="0"/>
              <a:t>Les planètes tournent sur elles mêmes et autour </a:t>
            </a:r>
            <a:endParaRPr lang="fr-FR" dirty="0" smtClean="0"/>
          </a:p>
          <a:p>
            <a:pPr lvl="0">
              <a:buNone/>
            </a:pPr>
            <a:r>
              <a:rPr lang="fr-FR" dirty="0" smtClean="0"/>
              <a:t>du soleil.</a:t>
            </a:r>
            <a:r>
              <a:rPr lang="fr-FR" dirty="0"/>
              <a:t> </a:t>
            </a:r>
          </a:p>
          <a:p>
            <a:pPr lvl="0">
              <a:buNone/>
            </a:pPr>
            <a:r>
              <a:rPr lang="fr-FR" dirty="0"/>
              <a:t>Les satellites tournent sur eux-mêmes et autour </a:t>
            </a:r>
            <a:endParaRPr lang="fr-FR" dirty="0" smtClean="0"/>
          </a:p>
          <a:p>
            <a:pPr lvl="0">
              <a:buNone/>
            </a:pPr>
            <a:r>
              <a:rPr lang="fr-FR" dirty="0" smtClean="0"/>
              <a:t>des planètes.  </a:t>
            </a:r>
            <a:endParaRPr lang="fr-FR" dirty="0"/>
          </a:p>
          <a:p>
            <a:endParaRPr lang="fr-FR" dirty="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a:t>
            </a:r>
            <a:r>
              <a:rPr lang="fr-FR" u="sng" dirty="0" smtClean="0"/>
              <a:t>sur l’axe OZ</a:t>
            </a:r>
            <a:r>
              <a:rPr lang="fr-FR" dirty="0" smtClean="0"/>
              <a:t> des atomes  c (c1, c2, c3...) avec </a:t>
            </a:r>
          </a:p>
          <a:p>
            <a:pPr>
              <a:buNone/>
            </a:pPr>
            <a:r>
              <a:rPr lang="fr-FR" dirty="0" smtClean="0"/>
              <a:t>une </a:t>
            </a:r>
            <a:r>
              <a:rPr lang="fr-FR" b="1" dirty="0" smtClean="0"/>
              <a:t>période c</a:t>
            </a:r>
            <a:endParaRPr lang="fr-FR" dirty="0" smtClean="0"/>
          </a:p>
          <a:p>
            <a:pPr>
              <a:buNone/>
            </a:pPr>
            <a:r>
              <a:rPr lang="fr-FR" dirty="0" smtClean="0"/>
              <a:t> En menant des rangées d’atomes par les atomes </a:t>
            </a:r>
          </a:p>
          <a:p>
            <a:pPr>
              <a:buNone/>
            </a:pPr>
            <a:r>
              <a:rPr lang="fr-FR" dirty="0" smtClean="0"/>
              <a:t>a, b, c  parallèles aux axes X,Y,Z  on peut </a:t>
            </a:r>
          </a:p>
          <a:p>
            <a:pPr>
              <a:buNone/>
            </a:pPr>
            <a:r>
              <a:rPr lang="fr-FR" dirty="0" smtClean="0"/>
              <a:t>construire des </a:t>
            </a:r>
            <a:r>
              <a:rPr lang="fr-FR" b="1" dirty="0" smtClean="0"/>
              <a:t>plans réticulaires OXY, OXZ et </a:t>
            </a:r>
          </a:p>
          <a:p>
            <a:pPr>
              <a:buNone/>
            </a:pPr>
            <a:r>
              <a:rPr lang="fr-FR" b="1" dirty="0" smtClean="0"/>
              <a:t>OYZ  qui </a:t>
            </a:r>
            <a:r>
              <a:rPr lang="fr-FR" dirty="0" smtClean="0"/>
              <a:t>définissent ainsi un </a:t>
            </a:r>
            <a:r>
              <a:rPr lang="fr-FR" b="1" dirty="0" smtClean="0"/>
              <a:t>réseau à 3 </a:t>
            </a:r>
          </a:p>
          <a:p>
            <a:pPr>
              <a:buNone/>
            </a:pPr>
            <a:r>
              <a:rPr lang="fr-FR" b="1" dirty="0" smtClean="0"/>
              <a:t>dimensions, le réseau cristallin</a:t>
            </a:r>
            <a:r>
              <a:rPr lang="fr-FR" dirty="0" smtClean="0"/>
              <a:t>.</a:t>
            </a:r>
          </a:p>
          <a:p>
            <a:endParaRPr lang="fr-FR" dirty="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ristallo_1.jpg"/>
          <p:cNvPicPr>
            <a:picLocks noGrp="1" noChangeAspect="1"/>
          </p:cNvPicPr>
          <p:nvPr>
            <p:ph idx="1"/>
          </p:nvPr>
        </p:nvPicPr>
        <p:blipFill>
          <a:blip r:embed="rId2" cstate="print"/>
          <a:stretch>
            <a:fillRect/>
          </a:stretch>
        </p:blipFill>
        <p:spPr>
          <a:xfrm>
            <a:off x="2285984" y="349018"/>
            <a:ext cx="4643470" cy="6411859"/>
          </a:xfrm>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En construisant des plans réticulaires </a:t>
            </a:r>
          </a:p>
          <a:p>
            <a:pPr>
              <a:buNone/>
            </a:pPr>
            <a:r>
              <a:rPr lang="fr-FR" dirty="0" smtClean="0"/>
              <a:t>respectivement parallèles à </a:t>
            </a:r>
            <a:r>
              <a:rPr lang="fr-FR" dirty="0" err="1" smtClean="0"/>
              <a:t>oxy</a:t>
            </a:r>
            <a:r>
              <a:rPr lang="fr-FR" dirty="0" smtClean="0"/>
              <a:t>, </a:t>
            </a:r>
            <a:r>
              <a:rPr lang="fr-FR" dirty="0" err="1" smtClean="0"/>
              <a:t>oxz</a:t>
            </a:r>
            <a:r>
              <a:rPr lang="fr-FR" dirty="0" smtClean="0"/>
              <a:t> et </a:t>
            </a:r>
            <a:r>
              <a:rPr lang="fr-FR" dirty="0" err="1" smtClean="0"/>
              <a:t>oyz</a:t>
            </a:r>
            <a:r>
              <a:rPr lang="fr-FR" dirty="0" smtClean="0"/>
              <a:t>  à </a:t>
            </a:r>
          </a:p>
          <a:p>
            <a:pPr>
              <a:buNone/>
            </a:pPr>
            <a:r>
              <a:rPr lang="fr-FR" dirty="0" smtClean="0"/>
              <a:t>partir de chaque atome du réseau, on obtient </a:t>
            </a:r>
          </a:p>
          <a:p>
            <a:pPr>
              <a:buNone/>
            </a:pPr>
            <a:r>
              <a:rPr lang="fr-FR" dirty="0" smtClean="0"/>
              <a:t>un espace subdivisé en parallélépipèdes </a:t>
            </a:r>
          </a:p>
          <a:p>
            <a:pPr>
              <a:buNone/>
            </a:pPr>
            <a:r>
              <a:rPr lang="fr-FR" dirty="0" err="1" smtClean="0"/>
              <a:t>identiques,</a:t>
            </a:r>
            <a:r>
              <a:rPr lang="fr-FR" i="1" dirty="0" err="1" smtClean="0"/>
              <a:t>.On</a:t>
            </a:r>
            <a:r>
              <a:rPr lang="fr-FR" i="1" dirty="0" smtClean="0"/>
              <a:t> </a:t>
            </a:r>
            <a:r>
              <a:rPr lang="fr-FR" dirty="0" smtClean="0"/>
              <a:t> </a:t>
            </a:r>
            <a:r>
              <a:rPr lang="fr-FR" b="1" dirty="0" smtClean="0"/>
              <a:t>appelle maille cristalline, le </a:t>
            </a:r>
          </a:p>
          <a:p>
            <a:pPr>
              <a:buNone/>
            </a:pPr>
            <a:r>
              <a:rPr lang="fr-FR" b="1" dirty="0" smtClean="0"/>
              <a:t>parallélépipède unitaire</a:t>
            </a:r>
            <a:r>
              <a:rPr lang="fr-FR" dirty="0" smtClean="0"/>
              <a:t> d'arêtes  </a:t>
            </a:r>
            <a:r>
              <a:rPr lang="fr-FR" i="1" dirty="0" smtClean="0"/>
              <a:t>a, b, et c</a:t>
            </a:r>
            <a:r>
              <a:rPr lang="fr-FR" b="1" dirty="0" smtClean="0"/>
              <a:t> </a:t>
            </a:r>
            <a:endParaRPr lang="fr-FR" dirty="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hmed Yacouba Liboré\Desktop\GéodMaradi\MP Navigator EX\2011_05_06\IMG_0024.jpg"/>
          <p:cNvPicPr>
            <a:picLocks noChangeAspect="1" noChangeArrowheads="1"/>
          </p:cNvPicPr>
          <p:nvPr/>
        </p:nvPicPr>
        <p:blipFill>
          <a:blip r:embed="rId2" cstate="print"/>
          <a:srcRect/>
          <a:stretch>
            <a:fillRect/>
          </a:stretch>
        </p:blipFill>
        <p:spPr bwMode="auto">
          <a:xfrm rot="10800000">
            <a:off x="-1" y="116630"/>
            <a:ext cx="9036491" cy="6840762"/>
          </a:xfrm>
          <a:prstGeom prst="rect">
            <a:avLst/>
          </a:prstGeom>
          <a:noFill/>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La forme de la maille est définie </a:t>
            </a:r>
            <a:r>
              <a:rPr lang="fr-FR" b="1" dirty="0" smtClean="0"/>
              <a:t>par la valeur </a:t>
            </a:r>
          </a:p>
          <a:p>
            <a:pPr>
              <a:buNone/>
            </a:pPr>
            <a:r>
              <a:rPr lang="fr-FR" b="1" dirty="0" smtClean="0"/>
              <a:t>des angles</a:t>
            </a:r>
            <a:r>
              <a:rPr lang="fr-FR" dirty="0" smtClean="0"/>
              <a:t> que font les arêtes entre elles : </a:t>
            </a:r>
            <a:r>
              <a:rPr lang="fr-FR" b="1" dirty="0" smtClean="0"/>
              <a:t>alpha </a:t>
            </a:r>
          </a:p>
          <a:p>
            <a:pPr>
              <a:buNone/>
            </a:pPr>
            <a:r>
              <a:rPr lang="fr-FR" dirty="0" smtClean="0"/>
              <a:t>entre </a:t>
            </a:r>
            <a:r>
              <a:rPr lang="fr-FR" dirty="0" err="1" smtClean="0"/>
              <a:t>oy</a:t>
            </a:r>
            <a:r>
              <a:rPr lang="fr-FR" dirty="0" smtClean="0"/>
              <a:t> et oz, </a:t>
            </a:r>
            <a:r>
              <a:rPr lang="fr-FR" b="1" dirty="0" smtClean="0"/>
              <a:t>beta </a:t>
            </a:r>
            <a:r>
              <a:rPr lang="fr-FR" dirty="0" smtClean="0"/>
              <a:t>entre </a:t>
            </a:r>
            <a:r>
              <a:rPr lang="fr-FR" dirty="0" err="1" smtClean="0"/>
              <a:t>ox</a:t>
            </a:r>
            <a:r>
              <a:rPr lang="fr-FR" dirty="0" smtClean="0"/>
              <a:t> et oz et </a:t>
            </a:r>
            <a:r>
              <a:rPr lang="fr-FR" b="1" dirty="0" smtClean="0"/>
              <a:t>gamma</a:t>
            </a:r>
            <a:r>
              <a:rPr lang="fr-FR" dirty="0" smtClean="0"/>
              <a:t> </a:t>
            </a:r>
          </a:p>
          <a:p>
            <a:pPr>
              <a:buNone/>
            </a:pPr>
            <a:r>
              <a:rPr lang="fr-FR" dirty="0" smtClean="0"/>
              <a:t>entre </a:t>
            </a:r>
            <a:r>
              <a:rPr lang="fr-FR" dirty="0" err="1" smtClean="0"/>
              <a:t>ox</a:t>
            </a:r>
            <a:r>
              <a:rPr lang="fr-FR" dirty="0" smtClean="0"/>
              <a:t> et </a:t>
            </a:r>
            <a:r>
              <a:rPr lang="fr-FR" dirty="0" err="1" smtClean="0"/>
              <a:t>oy</a:t>
            </a:r>
            <a:r>
              <a:rPr lang="fr-FR" dirty="0" smtClean="0"/>
              <a:t> </a:t>
            </a:r>
            <a:r>
              <a:rPr lang="fr-FR" b="1" dirty="0" smtClean="0"/>
              <a:t>et par les longueurs des arêtes a, </a:t>
            </a:r>
          </a:p>
          <a:p>
            <a:pPr>
              <a:buNone/>
            </a:pPr>
            <a:r>
              <a:rPr lang="fr-FR" b="1" dirty="0" smtClean="0"/>
              <a:t>b, c. </a:t>
            </a:r>
            <a:endParaRPr lang="fr-FR" dirty="0" smtClean="0"/>
          </a:p>
          <a:p>
            <a:endParaRPr lang="fr-FR"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lstStyle/>
          <a:p>
            <a:pPr>
              <a:buNone/>
            </a:pPr>
            <a:endParaRPr lang="fr-FR" dirty="0" smtClean="0"/>
          </a:p>
          <a:p>
            <a:pPr>
              <a:buNone/>
            </a:pPr>
            <a:endParaRPr lang="fr-FR" dirty="0" smtClean="0"/>
          </a:p>
          <a:p>
            <a:pPr>
              <a:buNone/>
            </a:pPr>
            <a:endParaRPr lang="fr-FR" dirty="0" smtClean="0"/>
          </a:p>
          <a:p>
            <a:pPr>
              <a:buNone/>
            </a:pPr>
            <a:r>
              <a:rPr lang="fr-FR" dirty="0" smtClean="0"/>
              <a:t>Le cristal est  formé par l'empilement régulier </a:t>
            </a:r>
          </a:p>
          <a:p>
            <a:pPr>
              <a:buNone/>
            </a:pPr>
            <a:r>
              <a:rPr lang="fr-FR" dirty="0" smtClean="0"/>
              <a:t>d’une maille élémentaire dont les paramètres </a:t>
            </a:r>
          </a:p>
          <a:p>
            <a:pPr>
              <a:buNone/>
            </a:pPr>
            <a:r>
              <a:rPr lang="fr-FR" dirty="0" smtClean="0"/>
              <a:t>définissent son réseau cristallin. </a:t>
            </a:r>
          </a:p>
          <a:p>
            <a:endParaRPr lang="fr-FR"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ristallo2.jpg"/>
          <p:cNvPicPr>
            <a:picLocks noGrp="1" noChangeAspect="1"/>
          </p:cNvPicPr>
          <p:nvPr>
            <p:ph idx="1"/>
          </p:nvPr>
        </p:nvPicPr>
        <p:blipFill>
          <a:blip r:embed="rId2" cstate="print"/>
          <a:stretch>
            <a:fillRect/>
          </a:stretch>
        </p:blipFill>
        <p:spPr>
          <a:xfrm>
            <a:off x="179512" y="116632"/>
            <a:ext cx="8640960" cy="6408712"/>
          </a:xfrm>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lstStyle/>
          <a:p>
            <a:pPr>
              <a:buNone/>
            </a:pPr>
            <a:endParaRPr lang="fr-FR" b="1" dirty="0" smtClean="0"/>
          </a:p>
          <a:p>
            <a:pPr>
              <a:buNone/>
            </a:pPr>
            <a:r>
              <a:rPr lang="fr-FR" b="1" dirty="0" smtClean="0">
                <a:solidFill>
                  <a:srgbClr val="FF0000"/>
                </a:solidFill>
              </a:rPr>
              <a:t>3. symétrie des cristaux</a:t>
            </a:r>
            <a:r>
              <a:rPr lang="fr-FR" dirty="0" smtClean="0">
                <a:solidFill>
                  <a:srgbClr val="FF0000"/>
                </a:solidFill>
              </a:rPr>
              <a:t>    </a:t>
            </a:r>
          </a:p>
          <a:p>
            <a:pPr>
              <a:buNone/>
            </a:pPr>
            <a:r>
              <a:rPr lang="fr-FR" dirty="0" smtClean="0"/>
              <a:t> </a:t>
            </a:r>
          </a:p>
          <a:p>
            <a:pPr>
              <a:buNone/>
            </a:pPr>
            <a:r>
              <a:rPr lang="fr-FR" dirty="0" smtClean="0"/>
              <a:t>Les relations entre les paramètres (a, b, c, α, γ, </a:t>
            </a:r>
          </a:p>
          <a:p>
            <a:pPr>
              <a:buNone/>
            </a:pPr>
            <a:r>
              <a:rPr lang="fr-FR" dirty="0" smtClean="0"/>
              <a:t>β)  de la maille cristalline définissent sa </a:t>
            </a:r>
          </a:p>
          <a:p>
            <a:pPr>
              <a:buNone/>
            </a:pPr>
            <a:r>
              <a:rPr lang="fr-FR" dirty="0" smtClean="0"/>
              <a:t>symétrie. Les éléments de symétrie rencontrés </a:t>
            </a:r>
          </a:p>
          <a:p>
            <a:pPr>
              <a:buNone/>
            </a:pPr>
            <a:r>
              <a:rPr lang="fr-FR" dirty="0" smtClean="0"/>
              <a:t>sont : </a:t>
            </a:r>
            <a:r>
              <a:rPr lang="fr-FR" dirty="0" smtClean="0">
                <a:solidFill>
                  <a:srgbClr val="FF0000"/>
                </a:solidFill>
              </a:rPr>
              <a:t>axe, centre et plan </a:t>
            </a:r>
            <a:r>
              <a:rPr lang="fr-FR" dirty="0" smtClean="0"/>
              <a:t>de symétrie</a:t>
            </a:r>
          </a:p>
          <a:p>
            <a:pPr>
              <a:buNone/>
            </a:pPr>
            <a:r>
              <a:rPr lang="fr-FR" dirty="0" smtClean="0"/>
              <a:t> </a:t>
            </a:r>
          </a:p>
          <a:p>
            <a:endParaRPr lang="fr-FR"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lstStyle/>
          <a:p>
            <a:pPr lvl="0">
              <a:buNone/>
            </a:pPr>
            <a:r>
              <a:rPr lang="fr-FR" dirty="0" smtClean="0">
                <a:solidFill>
                  <a:srgbClr val="00B050"/>
                </a:solidFill>
              </a:rPr>
              <a:t>a) Axe de symétrie ( rotation):</a:t>
            </a:r>
          </a:p>
          <a:p>
            <a:endParaRPr lang="fr-FR" i="1" dirty="0" smtClean="0"/>
          </a:p>
          <a:p>
            <a:pPr>
              <a:buNone/>
            </a:pPr>
            <a:r>
              <a:rPr lang="fr-FR" i="1" dirty="0" smtClean="0"/>
              <a:t>On dit qu'une droite est un axe de symétrie </a:t>
            </a:r>
          </a:p>
          <a:p>
            <a:pPr>
              <a:buNone/>
            </a:pPr>
            <a:r>
              <a:rPr lang="fr-FR" i="1" dirty="0" smtClean="0"/>
              <a:t>directe </a:t>
            </a:r>
            <a:r>
              <a:rPr lang="fr-FR" i="1" dirty="0" smtClean="0">
                <a:solidFill>
                  <a:srgbClr val="FF0000"/>
                </a:solidFill>
              </a:rPr>
              <a:t>d'ordre n</a:t>
            </a:r>
            <a:r>
              <a:rPr lang="fr-FR" i="1" dirty="0" smtClean="0"/>
              <a:t>, lorsqu'en faisant tourner un </a:t>
            </a:r>
          </a:p>
          <a:p>
            <a:pPr>
              <a:buNone/>
            </a:pPr>
            <a:r>
              <a:rPr lang="fr-FR" i="1" dirty="0" smtClean="0"/>
              <a:t>polyèdre autour de cette droite d'un angle de </a:t>
            </a:r>
          </a:p>
          <a:p>
            <a:pPr>
              <a:buNone/>
            </a:pPr>
            <a:r>
              <a:rPr lang="fr-FR" i="1" dirty="0" smtClean="0"/>
              <a:t>2II/n, on le fait coïncider avec lui-même.  En </a:t>
            </a:r>
          </a:p>
          <a:p>
            <a:pPr>
              <a:buNone/>
            </a:pPr>
            <a:r>
              <a:rPr lang="fr-FR" i="1" dirty="0" smtClean="0"/>
              <a:t>cristallographie, seuls sont possibles les axes </a:t>
            </a:r>
          </a:p>
          <a:p>
            <a:pPr>
              <a:buNone/>
            </a:pPr>
            <a:r>
              <a:rPr lang="fr-FR" i="1" dirty="0" smtClean="0"/>
              <a:t>d'ordre </a:t>
            </a:r>
            <a:r>
              <a:rPr lang="fr-FR" b="1" i="1" dirty="0" smtClean="0"/>
              <a:t>2, 3, 4 et  6.</a:t>
            </a:r>
            <a:endParaRPr lang="fr-FR" dirty="0" smtClean="0"/>
          </a:p>
          <a:p>
            <a:endParaRPr lang="fr-FR"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A2------&gt;2II/2= 180°--&gt;   axe binaire</a:t>
            </a:r>
          </a:p>
          <a:p>
            <a:endParaRPr lang="fr-FR" dirty="0" smtClean="0"/>
          </a:p>
          <a:p>
            <a:pPr>
              <a:buNone/>
            </a:pPr>
            <a:r>
              <a:rPr lang="fr-FR" dirty="0" smtClean="0"/>
              <a:t> A3------&gt;2II/3= 120°--&gt;   axe ternaire</a:t>
            </a:r>
          </a:p>
          <a:p>
            <a:pPr>
              <a:buNone/>
            </a:pPr>
            <a:endParaRPr lang="fr-FR" dirty="0" smtClean="0"/>
          </a:p>
          <a:p>
            <a:pPr>
              <a:buNone/>
            </a:pPr>
            <a:r>
              <a:rPr lang="fr-FR" dirty="0" smtClean="0"/>
              <a:t> A4-----&gt;2II/4 = 90°---</a:t>
            </a:r>
            <a:r>
              <a:rPr lang="fr-FR" dirty="0" smtClean="0">
                <a:sym typeface="Wingdings"/>
              </a:rPr>
              <a:t></a:t>
            </a:r>
            <a:r>
              <a:rPr lang="fr-FR" dirty="0" smtClean="0"/>
              <a:t> axe quaternaire</a:t>
            </a:r>
          </a:p>
          <a:p>
            <a:pPr>
              <a:buNone/>
            </a:pPr>
            <a:endParaRPr lang="fr-FR" dirty="0" smtClean="0"/>
          </a:p>
          <a:p>
            <a:pPr>
              <a:buNone/>
            </a:pPr>
            <a:r>
              <a:rPr lang="fr-FR" dirty="0" smtClean="0"/>
              <a:t> A6------&gt;2II/6=  60°---&gt;   axe sénaire</a:t>
            </a:r>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5145435"/>
          </a:xfrm>
        </p:spPr>
        <p:txBody>
          <a:bodyPr/>
          <a:lstStyle/>
          <a:p>
            <a:endParaRPr lang="fr-FR" dirty="0" smtClean="0"/>
          </a:p>
          <a:p>
            <a:pPr>
              <a:buNone/>
            </a:pPr>
            <a:r>
              <a:rPr lang="fr-FR" dirty="0" smtClean="0"/>
              <a:t>On </a:t>
            </a:r>
            <a:r>
              <a:rPr lang="fr-FR" dirty="0"/>
              <a:t>estime à </a:t>
            </a:r>
            <a:r>
              <a:rPr lang="fr-FR" dirty="0">
                <a:solidFill>
                  <a:srgbClr val="C00000"/>
                </a:solidFill>
              </a:rPr>
              <a:t>15</a:t>
            </a:r>
            <a:r>
              <a:rPr lang="fr-FR" dirty="0"/>
              <a:t> </a:t>
            </a:r>
            <a:r>
              <a:rPr lang="fr-FR" dirty="0" smtClean="0"/>
              <a:t>( </a:t>
            </a:r>
            <a:r>
              <a:rPr lang="fr-FR" dirty="0"/>
              <a:t>+/- </a:t>
            </a:r>
            <a:r>
              <a:rPr lang="fr-FR" dirty="0" smtClean="0"/>
              <a:t>4) </a:t>
            </a:r>
            <a:r>
              <a:rPr lang="fr-FR" dirty="0">
                <a:solidFill>
                  <a:srgbClr val="C00000"/>
                </a:solidFill>
              </a:rPr>
              <a:t>Milliards</a:t>
            </a:r>
            <a:r>
              <a:rPr lang="fr-FR" dirty="0"/>
              <a:t> d’Années, l’âge </a:t>
            </a:r>
            <a:endParaRPr lang="fr-FR" dirty="0" smtClean="0"/>
          </a:p>
          <a:p>
            <a:pPr>
              <a:buNone/>
            </a:pPr>
            <a:r>
              <a:rPr lang="fr-FR" dirty="0" smtClean="0"/>
              <a:t>de l’Univers</a:t>
            </a:r>
            <a:r>
              <a:rPr lang="fr-FR" dirty="0"/>
              <a:t>, à </a:t>
            </a:r>
            <a:r>
              <a:rPr lang="fr-FR" dirty="0">
                <a:solidFill>
                  <a:srgbClr val="C00000"/>
                </a:solidFill>
              </a:rPr>
              <a:t>5 </a:t>
            </a:r>
            <a:r>
              <a:rPr lang="fr-FR" dirty="0" smtClean="0">
                <a:solidFill>
                  <a:srgbClr val="C00000"/>
                </a:solidFill>
              </a:rPr>
              <a:t>Milliards </a:t>
            </a:r>
            <a:r>
              <a:rPr lang="fr-FR" dirty="0" smtClean="0"/>
              <a:t>celui </a:t>
            </a:r>
            <a:r>
              <a:rPr lang="fr-FR" dirty="0"/>
              <a:t>du Soleil et </a:t>
            </a:r>
            <a:r>
              <a:rPr lang="fr-FR" dirty="0" smtClean="0"/>
              <a:t>à </a:t>
            </a:r>
            <a:r>
              <a:rPr lang="fr-FR" dirty="0" smtClean="0">
                <a:solidFill>
                  <a:srgbClr val="C00000"/>
                </a:solidFill>
              </a:rPr>
              <a:t>4,5 </a:t>
            </a:r>
          </a:p>
          <a:p>
            <a:pPr>
              <a:buNone/>
            </a:pPr>
            <a:r>
              <a:rPr lang="fr-FR" dirty="0" smtClean="0">
                <a:solidFill>
                  <a:srgbClr val="C00000"/>
                </a:solidFill>
              </a:rPr>
              <a:t>Milliards</a:t>
            </a:r>
            <a:r>
              <a:rPr lang="fr-FR" dirty="0" smtClean="0"/>
              <a:t> celui </a:t>
            </a:r>
            <a:r>
              <a:rPr lang="fr-FR" dirty="0"/>
              <a:t>de </a:t>
            </a:r>
            <a:r>
              <a:rPr lang="fr-FR" dirty="0" smtClean="0"/>
              <a:t>la Terre</a:t>
            </a:r>
            <a:r>
              <a:rPr lang="fr-FR" dirty="0"/>
              <a:t>.</a:t>
            </a:r>
          </a:p>
          <a:p>
            <a:pPr>
              <a:buNone/>
            </a:pPr>
            <a:endParaRPr lang="fr-FR" dirty="0" smtClean="0"/>
          </a:p>
          <a:p>
            <a:pPr>
              <a:buNone/>
            </a:pPr>
            <a:r>
              <a:rPr lang="fr-FR" dirty="0" smtClean="0">
                <a:solidFill>
                  <a:srgbClr val="C00000"/>
                </a:solidFill>
              </a:rPr>
              <a:t>L’extinction </a:t>
            </a:r>
            <a:r>
              <a:rPr lang="fr-FR" dirty="0">
                <a:solidFill>
                  <a:srgbClr val="C00000"/>
                </a:solidFill>
              </a:rPr>
              <a:t>du Soleil est projetée à +5 Milliards </a:t>
            </a:r>
            <a:endParaRPr lang="fr-FR" dirty="0" smtClean="0">
              <a:solidFill>
                <a:srgbClr val="C00000"/>
              </a:solidFill>
            </a:endParaRPr>
          </a:p>
          <a:p>
            <a:pPr>
              <a:buNone/>
            </a:pPr>
            <a:r>
              <a:rPr lang="fr-FR" dirty="0" smtClean="0">
                <a:solidFill>
                  <a:srgbClr val="C00000"/>
                </a:solidFill>
              </a:rPr>
              <a:t>d’Années</a:t>
            </a:r>
            <a:r>
              <a:rPr lang="fr-FR" dirty="0">
                <a:solidFill>
                  <a:srgbClr val="C00000"/>
                </a:solidFill>
              </a:rPr>
              <a:t>.</a:t>
            </a:r>
          </a:p>
          <a:p>
            <a:endParaRPr lang="fr-FR" dirty="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normAutofit/>
          </a:bodyPr>
          <a:lstStyle/>
          <a:p>
            <a:pPr lvl="0">
              <a:buNone/>
            </a:pPr>
            <a:endParaRPr lang="fr-FR" b="1" dirty="0" smtClean="0"/>
          </a:p>
          <a:p>
            <a:pPr lvl="0">
              <a:buNone/>
            </a:pPr>
            <a:r>
              <a:rPr lang="fr-FR" dirty="0" smtClean="0">
                <a:solidFill>
                  <a:srgbClr val="00B050"/>
                </a:solidFill>
              </a:rPr>
              <a:t>b) Centre de symétrie (inversion):</a:t>
            </a:r>
          </a:p>
          <a:p>
            <a:pPr lvl="0">
              <a:buNone/>
            </a:pPr>
            <a:endParaRPr lang="fr-FR" dirty="0" smtClean="0">
              <a:solidFill>
                <a:srgbClr val="00B050"/>
              </a:solidFill>
            </a:endParaRPr>
          </a:p>
          <a:p>
            <a:pPr>
              <a:buNone/>
            </a:pPr>
            <a:r>
              <a:rPr lang="fr-FR" dirty="0" smtClean="0"/>
              <a:t>L'inversion fait correspondre à une figure son </a:t>
            </a:r>
          </a:p>
          <a:p>
            <a:pPr>
              <a:buNone/>
            </a:pPr>
            <a:r>
              <a:rPr lang="fr-FR" dirty="0" smtClean="0"/>
              <a:t>image par rapport à un point, qui est ici le </a:t>
            </a:r>
          </a:p>
          <a:p>
            <a:pPr>
              <a:buNone/>
            </a:pPr>
            <a:r>
              <a:rPr lang="fr-FR" dirty="0" smtClean="0">
                <a:solidFill>
                  <a:srgbClr val="FF0000"/>
                </a:solidFill>
              </a:rPr>
              <a:t>centre de la figure. </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endParaRPr lang="fr-FR" dirty="0" smtClean="0"/>
          </a:p>
          <a:p>
            <a:pPr>
              <a:buNone/>
            </a:pPr>
            <a:r>
              <a:rPr lang="fr-FR" dirty="0" smtClean="0"/>
              <a:t>Ainsi si le polyèdre possède un </a:t>
            </a:r>
            <a:r>
              <a:rPr lang="fr-FR" i="1" dirty="0" smtClean="0"/>
              <a:t>centre de </a:t>
            </a:r>
          </a:p>
          <a:p>
            <a:pPr>
              <a:buNone/>
            </a:pPr>
            <a:r>
              <a:rPr lang="fr-FR" i="1" dirty="0" smtClean="0"/>
              <a:t>symétrie, </a:t>
            </a:r>
            <a:r>
              <a:rPr lang="fr-FR" i="1" dirty="0" smtClean="0">
                <a:solidFill>
                  <a:srgbClr val="FF0000"/>
                </a:solidFill>
              </a:rPr>
              <a:t>à chaque sommet </a:t>
            </a:r>
            <a:r>
              <a:rPr lang="fr-FR" i="1" dirty="0" smtClean="0"/>
              <a:t>correspond un </a:t>
            </a:r>
          </a:p>
          <a:p>
            <a:pPr>
              <a:buNone/>
            </a:pPr>
            <a:r>
              <a:rPr lang="fr-FR" i="1" dirty="0" smtClean="0">
                <a:solidFill>
                  <a:srgbClr val="FF0000"/>
                </a:solidFill>
              </a:rPr>
              <a:t>sommet opposé</a:t>
            </a:r>
            <a:r>
              <a:rPr lang="fr-FR" i="1" dirty="0" smtClean="0"/>
              <a:t>, à égale distance du centre. </a:t>
            </a:r>
          </a:p>
          <a:p>
            <a:pPr>
              <a:buNone/>
            </a:pPr>
            <a:r>
              <a:rPr lang="fr-FR" i="1" dirty="0" smtClean="0">
                <a:solidFill>
                  <a:srgbClr val="0070C0"/>
                </a:solidFill>
              </a:rPr>
              <a:t>A chaque face </a:t>
            </a:r>
            <a:r>
              <a:rPr lang="fr-FR" i="1" dirty="0" smtClean="0"/>
              <a:t>du polyèdre correspond </a:t>
            </a:r>
            <a:r>
              <a:rPr lang="fr-FR" i="1" dirty="0" smtClean="0">
                <a:solidFill>
                  <a:srgbClr val="0070C0"/>
                </a:solidFill>
              </a:rPr>
              <a:t>une autre </a:t>
            </a:r>
          </a:p>
          <a:p>
            <a:pPr>
              <a:buNone/>
            </a:pPr>
            <a:r>
              <a:rPr lang="fr-FR" i="1" dirty="0" smtClean="0">
                <a:solidFill>
                  <a:srgbClr val="0070C0"/>
                </a:solidFill>
              </a:rPr>
              <a:t>face opposée, parallèle et inversée</a:t>
            </a:r>
            <a:endParaRPr lang="fr-FR" dirty="0">
              <a:solidFill>
                <a:srgbClr val="0070C0"/>
              </a:solidFill>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normAutofit/>
          </a:bodyPr>
          <a:lstStyle/>
          <a:p>
            <a:pPr>
              <a:buNone/>
            </a:pPr>
            <a:r>
              <a:rPr lang="fr-FR" b="1" dirty="0" smtClean="0">
                <a:solidFill>
                  <a:srgbClr val="00B050"/>
                </a:solidFill>
              </a:rPr>
              <a:t>c) Plan de symétrie (Réflexion    = Inversion + </a:t>
            </a:r>
          </a:p>
          <a:p>
            <a:pPr>
              <a:buNone/>
            </a:pPr>
            <a:r>
              <a:rPr lang="fr-FR" b="1" dirty="0" smtClean="0">
                <a:solidFill>
                  <a:srgbClr val="00B050"/>
                </a:solidFill>
              </a:rPr>
              <a:t>Rotation autour d’un axe d’ordre 2 (A2))</a:t>
            </a:r>
            <a:endParaRPr lang="fr-FR" dirty="0" smtClean="0">
              <a:solidFill>
                <a:srgbClr val="00B050"/>
              </a:solidFill>
            </a:endParaRPr>
          </a:p>
          <a:p>
            <a:pPr>
              <a:buNone/>
            </a:pPr>
            <a:endParaRPr lang="fr-FR" i="1" dirty="0" smtClean="0"/>
          </a:p>
          <a:p>
            <a:pPr>
              <a:buNone/>
            </a:pPr>
            <a:r>
              <a:rPr lang="fr-FR" i="1" dirty="0" smtClean="0"/>
              <a:t>On dit qu'un plan est un plan de symétrie </a:t>
            </a:r>
          </a:p>
          <a:p>
            <a:pPr>
              <a:buNone/>
            </a:pPr>
            <a:r>
              <a:rPr lang="fr-FR" i="1" dirty="0" smtClean="0"/>
              <a:t>lorsqu'il fait se superposer une figure et son </a:t>
            </a:r>
          </a:p>
          <a:p>
            <a:pPr>
              <a:buNone/>
            </a:pPr>
            <a:r>
              <a:rPr lang="fr-FR" i="1" dirty="0" smtClean="0"/>
              <a:t>image, par réflexion. On parle alors de </a:t>
            </a:r>
            <a:r>
              <a:rPr lang="fr-FR" i="1" u="sng" dirty="0" smtClean="0"/>
              <a:t>miroir</a:t>
            </a:r>
            <a:r>
              <a:rPr lang="fr-FR" i="1" dirty="0" smtClean="0"/>
              <a:t>.</a:t>
            </a:r>
            <a:endParaRPr lang="fr-FR" dirty="0" smtClean="0"/>
          </a:p>
          <a:p>
            <a:pPr>
              <a:buNone/>
            </a:pPr>
            <a:r>
              <a:rPr lang="fr-FR" dirty="0" smtClean="0"/>
              <a:t> </a:t>
            </a:r>
          </a:p>
          <a:p>
            <a:endParaRPr lang="fr-FR"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lstStyle/>
          <a:p>
            <a:pPr>
              <a:buNone/>
            </a:pPr>
            <a:endParaRPr lang="fr-FR" dirty="0" smtClean="0"/>
          </a:p>
          <a:p>
            <a:pPr>
              <a:buNone/>
            </a:pPr>
            <a:endParaRPr lang="fr-FR" dirty="0" smtClean="0"/>
          </a:p>
          <a:p>
            <a:pPr>
              <a:buNone/>
            </a:pPr>
            <a:r>
              <a:rPr lang="fr-FR" dirty="0" smtClean="0"/>
              <a:t>Ainsi, si un polyèdre possède un plan de </a:t>
            </a:r>
          </a:p>
          <a:p>
            <a:pPr>
              <a:buNone/>
            </a:pPr>
            <a:r>
              <a:rPr lang="fr-FR" dirty="0" smtClean="0"/>
              <a:t>symétrie, les faces, les arêtes et les sommets </a:t>
            </a:r>
          </a:p>
          <a:p>
            <a:pPr>
              <a:buNone/>
            </a:pPr>
            <a:r>
              <a:rPr lang="fr-FR" dirty="0" smtClean="0"/>
              <a:t>sont répétés comme par un miroir : </a:t>
            </a:r>
          </a:p>
          <a:p>
            <a:pPr>
              <a:buNone/>
            </a:pPr>
            <a:r>
              <a:rPr lang="fr-FR" dirty="0" smtClean="0">
                <a:solidFill>
                  <a:srgbClr val="0070C0"/>
                </a:solidFill>
              </a:rPr>
              <a:t>le plan divise le polyèdre en 2 moitiés images </a:t>
            </a:r>
          </a:p>
          <a:p>
            <a:pPr>
              <a:buNone/>
            </a:pPr>
            <a:r>
              <a:rPr lang="fr-FR" dirty="0" smtClean="0">
                <a:solidFill>
                  <a:srgbClr val="0070C0"/>
                </a:solidFill>
              </a:rPr>
              <a:t>l'une de l'autre. </a:t>
            </a:r>
          </a:p>
          <a:p>
            <a:endParaRPr lang="fr-FR"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buNone/>
            </a:pPr>
            <a:r>
              <a:rPr lang="fr-FR" b="1" dirty="0" smtClean="0">
                <a:solidFill>
                  <a:srgbClr val="FF0000"/>
                </a:solidFill>
              </a:rPr>
              <a:t>4 - Les sept systèmes cristallins</a:t>
            </a:r>
            <a:endParaRPr lang="fr-FR" dirty="0" smtClean="0">
              <a:solidFill>
                <a:srgbClr val="FF0000"/>
              </a:solidFill>
            </a:endParaRPr>
          </a:p>
          <a:p>
            <a:pPr>
              <a:buNone/>
            </a:pPr>
            <a:r>
              <a:rPr lang="fr-FR" dirty="0" smtClean="0"/>
              <a:t>Dans la nature, il n'existe que 7 combinaisons </a:t>
            </a:r>
          </a:p>
          <a:p>
            <a:pPr>
              <a:buNone/>
            </a:pPr>
            <a:r>
              <a:rPr lang="fr-FR" dirty="0" smtClean="0"/>
              <a:t>possibles d'éléments de symétrie pour une </a:t>
            </a:r>
          </a:p>
          <a:p>
            <a:pPr>
              <a:buNone/>
            </a:pPr>
            <a:r>
              <a:rPr lang="fr-FR" dirty="0" smtClean="0"/>
              <a:t>maille. Ces combinaisons définissent </a:t>
            </a:r>
            <a:r>
              <a:rPr lang="fr-FR" b="1" dirty="0" smtClean="0"/>
              <a:t>les Sept </a:t>
            </a:r>
          </a:p>
          <a:p>
            <a:pPr>
              <a:buNone/>
            </a:pPr>
            <a:r>
              <a:rPr lang="fr-FR" b="1" dirty="0" smtClean="0"/>
              <a:t>systèmes cristallins fondamentaux</a:t>
            </a:r>
            <a:r>
              <a:rPr lang="fr-FR" dirty="0" smtClean="0"/>
              <a:t>. </a:t>
            </a:r>
          </a:p>
          <a:p>
            <a:endParaRPr lang="fr-FR"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Ces 7 systèmes cristallins  sont par ordre de </a:t>
            </a:r>
          </a:p>
          <a:p>
            <a:pPr>
              <a:buNone/>
            </a:pPr>
            <a:r>
              <a:rPr lang="fr-FR" dirty="0" smtClean="0"/>
              <a:t>symétrie croissante:</a:t>
            </a:r>
          </a:p>
          <a:p>
            <a:pPr>
              <a:buNone/>
            </a:pPr>
            <a:endParaRPr lang="fr-FR" dirty="0" smtClean="0"/>
          </a:p>
          <a:p>
            <a:pPr>
              <a:buNone/>
            </a:pPr>
            <a:r>
              <a:rPr lang="fr-FR" dirty="0" smtClean="0">
                <a:solidFill>
                  <a:srgbClr val="FF0000"/>
                </a:solidFill>
              </a:rPr>
              <a:t>Triclinique, Monoclinique, </a:t>
            </a:r>
          </a:p>
          <a:p>
            <a:pPr>
              <a:buNone/>
            </a:pPr>
            <a:r>
              <a:rPr lang="fr-FR" dirty="0" smtClean="0">
                <a:solidFill>
                  <a:srgbClr val="FF0000"/>
                </a:solidFill>
              </a:rPr>
              <a:t>Orthorhombique, Rhomboédrique, </a:t>
            </a:r>
          </a:p>
          <a:p>
            <a:pPr>
              <a:buNone/>
            </a:pPr>
            <a:r>
              <a:rPr lang="fr-FR" dirty="0" smtClean="0">
                <a:solidFill>
                  <a:srgbClr val="FF0000"/>
                </a:solidFill>
              </a:rPr>
              <a:t>Quadratique, Hexagonal, Cubique. </a:t>
            </a:r>
          </a:p>
          <a:p>
            <a:endParaRPr lang="fr-FR"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cristallo5.jpg"/>
          <p:cNvPicPr>
            <a:picLocks noGrp="1" noChangeAspect="1"/>
          </p:cNvPicPr>
          <p:nvPr>
            <p:ph idx="1"/>
          </p:nvPr>
        </p:nvPicPr>
        <p:blipFill>
          <a:blip r:embed="rId2" cstate="print"/>
          <a:stretch>
            <a:fillRect/>
          </a:stretch>
        </p:blipFill>
        <p:spPr>
          <a:xfrm rot="16200000">
            <a:off x="1304115" y="-1192665"/>
            <a:ext cx="6546025" cy="9133748"/>
          </a:xfrm>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1"/>
          <p:cNvSpPr>
            <a:spLocks noGrp="1"/>
          </p:cNvSpPr>
          <p:nvPr>
            <p:ph type="dt" sz="half" idx="10"/>
          </p:nvPr>
        </p:nvSpPr>
        <p:spPr/>
        <p:txBody>
          <a:bodyPr/>
          <a:lstStyle/>
          <a:p>
            <a:r>
              <a:rPr lang="fr-FR" dirty="0"/>
              <a:t>Université de la Réunion – IUT de Saint Pierre</a:t>
            </a:r>
          </a:p>
        </p:txBody>
      </p:sp>
      <p:pic>
        <p:nvPicPr>
          <p:cNvPr id="32770" name="Picture 2" descr="C:\Documents and Settings\Administrateur\Mes documents\Mes images\perso\modele_cube.gif"/>
          <p:cNvPicPr>
            <a:picLocks noChangeAspect="1" noChangeArrowheads="1"/>
          </p:cNvPicPr>
          <p:nvPr/>
        </p:nvPicPr>
        <p:blipFill>
          <a:blip r:embed="rId2" cstate="print"/>
          <a:srcRect/>
          <a:stretch>
            <a:fillRect/>
          </a:stretch>
        </p:blipFill>
        <p:spPr bwMode="auto">
          <a:xfrm>
            <a:off x="1066800" y="1219200"/>
            <a:ext cx="971550" cy="1028700"/>
          </a:xfrm>
          <a:prstGeom prst="rect">
            <a:avLst/>
          </a:prstGeom>
          <a:noFill/>
        </p:spPr>
      </p:pic>
      <p:pic>
        <p:nvPicPr>
          <p:cNvPr id="32771" name="Picture 3" descr="C:\Documents and Settings\Administrateur\Mes documents\Mes images\perso\modele_hexa.gif"/>
          <p:cNvPicPr>
            <a:picLocks noChangeAspect="1" noChangeArrowheads="1"/>
          </p:cNvPicPr>
          <p:nvPr/>
        </p:nvPicPr>
        <p:blipFill>
          <a:blip r:embed="rId3" cstate="print"/>
          <a:srcRect/>
          <a:stretch>
            <a:fillRect/>
          </a:stretch>
        </p:blipFill>
        <p:spPr bwMode="auto">
          <a:xfrm>
            <a:off x="2819400" y="1219200"/>
            <a:ext cx="971550" cy="1565275"/>
          </a:xfrm>
          <a:prstGeom prst="rect">
            <a:avLst/>
          </a:prstGeom>
          <a:noFill/>
        </p:spPr>
      </p:pic>
      <p:pic>
        <p:nvPicPr>
          <p:cNvPr id="32772" name="Picture 4" descr="C:\Documents and Settings\Administrateur\Mes documents\Mes images\perso\modele_mono.gif"/>
          <p:cNvPicPr>
            <a:picLocks noChangeAspect="1" noChangeArrowheads="1"/>
          </p:cNvPicPr>
          <p:nvPr/>
        </p:nvPicPr>
        <p:blipFill>
          <a:blip r:embed="rId4" cstate="print"/>
          <a:srcRect/>
          <a:stretch>
            <a:fillRect/>
          </a:stretch>
        </p:blipFill>
        <p:spPr bwMode="auto">
          <a:xfrm>
            <a:off x="914400" y="3657600"/>
            <a:ext cx="971550" cy="1050925"/>
          </a:xfrm>
          <a:prstGeom prst="rect">
            <a:avLst/>
          </a:prstGeom>
          <a:noFill/>
        </p:spPr>
      </p:pic>
      <p:pic>
        <p:nvPicPr>
          <p:cNvPr id="32773" name="Picture 5" descr="C:\Documents and Settings\Administrateur\Mes documents\Mes images\perso\modele_orthorhomb.gif"/>
          <p:cNvPicPr>
            <a:picLocks noChangeAspect="1" noChangeArrowheads="1"/>
          </p:cNvPicPr>
          <p:nvPr/>
        </p:nvPicPr>
        <p:blipFill>
          <a:blip r:embed="rId5" cstate="print"/>
          <a:srcRect/>
          <a:stretch>
            <a:fillRect/>
          </a:stretch>
        </p:blipFill>
        <p:spPr bwMode="auto">
          <a:xfrm>
            <a:off x="4648200" y="1295400"/>
            <a:ext cx="811213" cy="1131888"/>
          </a:xfrm>
          <a:prstGeom prst="rect">
            <a:avLst/>
          </a:prstGeom>
          <a:noFill/>
        </p:spPr>
      </p:pic>
      <p:pic>
        <p:nvPicPr>
          <p:cNvPr id="32774" name="Picture 6" descr="C:\Documents and Settings\Administrateur\Mes documents\Mes images\perso\modele_quadra.gif"/>
          <p:cNvPicPr>
            <a:picLocks noChangeAspect="1" noChangeArrowheads="1"/>
          </p:cNvPicPr>
          <p:nvPr/>
        </p:nvPicPr>
        <p:blipFill>
          <a:blip r:embed="rId6" cstate="print"/>
          <a:srcRect/>
          <a:stretch>
            <a:fillRect/>
          </a:stretch>
        </p:blipFill>
        <p:spPr bwMode="auto">
          <a:xfrm>
            <a:off x="6705600" y="1295400"/>
            <a:ext cx="971550" cy="1165225"/>
          </a:xfrm>
          <a:prstGeom prst="rect">
            <a:avLst/>
          </a:prstGeom>
          <a:noFill/>
        </p:spPr>
      </p:pic>
      <p:sp>
        <p:nvSpPr>
          <p:cNvPr id="32775" name="Text Box 7"/>
          <p:cNvSpPr txBox="1">
            <a:spLocks noChangeArrowheads="1"/>
          </p:cNvSpPr>
          <p:nvPr/>
        </p:nvSpPr>
        <p:spPr bwMode="auto">
          <a:xfrm>
            <a:off x="990600" y="2438400"/>
            <a:ext cx="1143000" cy="366713"/>
          </a:xfrm>
          <a:prstGeom prst="rect">
            <a:avLst/>
          </a:prstGeom>
          <a:noFill/>
          <a:ln w="9525">
            <a:noFill/>
            <a:miter lim="800000"/>
            <a:headEnd/>
            <a:tailEnd/>
          </a:ln>
          <a:effectLst/>
        </p:spPr>
        <p:txBody>
          <a:bodyPr>
            <a:spAutoFit/>
          </a:bodyPr>
          <a:lstStyle/>
          <a:p>
            <a:pPr>
              <a:spcBef>
                <a:spcPct val="50000"/>
              </a:spcBef>
            </a:pPr>
            <a:r>
              <a:rPr lang="fr-FR" sz="1800" dirty="0">
                <a:solidFill>
                  <a:schemeClr val="tx2"/>
                </a:solidFill>
                <a:latin typeface="ArenaCondensed" pitchFamily="2" charset="0"/>
              </a:rPr>
              <a:t>CUBIQUE</a:t>
            </a:r>
          </a:p>
        </p:txBody>
      </p:sp>
      <p:sp>
        <p:nvSpPr>
          <p:cNvPr id="32776" name="Text Box 8"/>
          <p:cNvSpPr txBox="1">
            <a:spLocks noChangeArrowheads="1"/>
          </p:cNvSpPr>
          <p:nvPr/>
        </p:nvSpPr>
        <p:spPr bwMode="auto">
          <a:xfrm>
            <a:off x="2590800" y="2819400"/>
            <a:ext cx="1524000" cy="366713"/>
          </a:xfrm>
          <a:prstGeom prst="rect">
            <a:avLst/>
          </a:prstGeom>
          <a:noFill/>
          <a:ln w="9525">
            <a:noFill/>
            <a:miter lim="800000"/>
            <a:headEnd/>
            <a:tailEnd/>
          </a:ln>
          <a:effectLst/>
        </p:spPr>
        <p:txBody>
          <a:bodyPr>
            <a:spAutoFit/>
          </a:bodyPr>
          <a:lstStyle/>
          <a:p>
            <a:pPr>
              <a:spcBef>
                <a:spcPct val="50000"/>
              </a:spcBef>
            </a:pPr>
            <a:r>
              <a:rPr lang="fr-FR" sz="1800" dirty="0">
                <a:solidFill>
                  <a:schemeClr val="tx2"/>
                </a:solidFill>
                <a:latin typeface="ArenaCondensed" pitchFamily="2" charset="0"/>
              </a:rPr>
              <a:t>HEXAGONAL</a:t>
            </a:r>
          </a:p>
        </p:txBody>
      </p:sp>
      <p:sp>
        <p:nvSpPr>
          <p:cNvPr id="32777" name="Text Box 9"/>
          <p:cNvSpPr txBox="1">
            <a:spLocks noChangeArrowheads="1"/>
          </p:cNvSpPr>
          <p:nvPr/>
        </p:nvSpPr>
        <p:spPr bwMode="auto">
          <a:xfrm>
            <a:off x="4191000" y="2590800"/>
            <a:ext cx="1981200" cy="366713"/>
          </a:xfrm>
          <a:prstGeom prst="rect">
            <a:avLst/>
          </a:prstGeom>
          <a:noFill/>
          <a:ln w="9525">
            <a:noFill/>
            <a:miter lim="800000"/>
            <a:headEnd/>
            <a:tailEnd/>
          </a:ln>
          <a:effectLst/>
        </p:spPr>
        <p:txBody>
          <a:bodyPr>
            <a:spAutoFit/>
          </a:bodyPr>
          <a:lstStyle/>
          <a:p>
            <a:pPr>
              <a:spcBef>
                <a:spcPct val="50000"/>
              </a:spcBef>
            </a:pPr>
            <a:r>
              <a:rPr lang="fr-FR" sz="1800" dirty="0">
                <a:solidFill>
                  <a:schemeClr val="tx2"/>
                </a:solidFill>
                <a:latin typeface="ArenaCondensed" pitchFamily="2" charset="0"/>
              </a:rPr>
              <a:t>ORTHOROMBIQUE</a:t>
            </a:r>
          </a:p>
        </p:txBody>
      </p:sp>
      <p:sp>
        <p:nvSpPr>
          <p:cNvPr id="32778" name="Text Box 10"/>
          <p:cNvSpPr txBox="1">
            <a:spLocks noChangeArrowheads="1"/>
          </p:cNvSpPr>
          <p:nvPr/>
        </p:nvSpPr>
        <p:spPr bwMode="auto">
          <a:xfrm>
            <a:off x="6553200" y="2590800"/>
            <a:ext cx="1905000" cy="366713"/>
          </a:xfrm>
          <a:prstGeom prst="rect">
            <a:avLst/>
          </a:prstGeom>
          <a:noFill/>
          <a:ln w="9525">
            <a:noFill/>
            <a:miter lim="800000"/>
            <a:headEnd/>
            <a:tailEnd/>
          </a:ln>
          <a:effectLst/>
        </p:spPr>
        <p:txBody>
          <a:bodyPr>
            <a:spAutoFit/>
          </a:bodyPr>
          <a:lstStyle/>
          <a:p>
            <a:pPr>
              <a:spcBef>
                <a:spcPct val="50000"/>
              </a:spcBef>
            </a:pPr>
            <a:r>
              <a:rPr lang="fr-FR" sz="1800" dirty="0">
                <a:solidFill>
                  <a:schemeClr val="tx2"/>
                </a:solidFill>
                <a:latin typeface="ArenaCondensed" pitchFamily="2" charset="0"/>
              </a:rPr>
              <a:t>QUADRATIQUE</a:t>
            </a:r>
          </a:p>
        </p:txBody>
      </p:sp>
      <p:sp>
        <p:nvSpPr>
          <p:cNvPr id="32779" name="Text Box 11"/>
          <p:cNvSpPr txBox="1">
            <a:spLocks noChangeArrowheads="1"/>
          </p:cNvSpPr>
          <p:nvPr/>
        </p:nvSpPr>
        <p:spPr bwMode="auto">
          <a:xfrm>
            <a:off x="762000" y="4876800"/>
            <a:ext cx="1905000" cy="366713"/>
          </a:xfrm>
          <a:prstGeom prst="rect">
            <a:avLst/>
          </a:prstGeom>
          <a:noFill/>
          <a:ln w="9525">
            <a:noFill/>
            <a:miter lim="800000"/>
            <a:headEnd/>
            <a:tailEnd/>
          </a:ln>
          <a:effectLst/>
        </p:spPr>
        <p:txBody>
          <a:bodyPr>
            <a:spAutoFit/>
          </a:bodyPr>
          <a:lstStyle/>
          <a:p>
            <a:pPr>
              <a:spcBef>
                <a:spcPct val="50000"/>
              </a:spcBef>
            </a:pPr>
            <a:r>
              <a:rPr lang="fr-FR" sz="1800" dirty="0">
                <a:solidFill>
                  <a:schemeClr val="tx2"/>
                </a:solidFill>
                <a:latin typeface="ArenaCondensed" pitchFamily="2" charset="0"/>
              </a:rPr>
              <a:t>MONOCLINIQUE</a:t>
            </a:r>
          </a:p>
        </p:txBody>
      </p:sp>
      <p:pic>
        <p:nvPicPr>
          <p:cNvPr id="32780" name="Picture 12" descr="C:\Documents and Settings\Administrateur\Mes documents\Mes images\perso\modele_rhombo.gif"/>
          <p:cNvPicPr>
            <a:picLocks noChangeAspect="1" noChangeArrowheads="1"/>
          </p:cNvPicPr>
          <p:nvPr/>
        </p:nvPicPr>
        <p:blipFill>
          <a:blip r:embed="rId7" cstate="print"/>
          <a:srcRect/>
          <a:stretch>
            <a:fillRect/>
          </a:stretch>
        </p:blipFill>
        <p:spPr bwMode="auto">
          <a:xfrm>
            <a:off x="3276600" y="3810000"/>
            <a:ext cx="1393825" cy="971550"/>
          </a:xfrm>
          <a:prstGeom prst="rect">
            <a:avLst/>
          </a:prstGeom>
          <a:noFill/>
        </p:spPr>
      </p:pic>
      <p:pic>
        <p:nvPicPr>
          <p:cNvPr id="32781" name="Picture 13" descr="C:\Documents and Settings\Administrateur\Mes documents\Mes images\perso\modele_tricli.gif"/>
          <p:cNvPicPr>
            <a:picLocks noChangeAspect="1" noChangeArrowheads="1"/>
          </p:cNvPicPr>
          <p:nvPr/>
        </p:nvPicPr>
        <p:blipFill>
          <a:blip r:embed="rId8" cstate="print"/>
          <a:srcRect/>
          <a:stretch>
            <a:fillRect/>
          </a:stretch>
        </p:blipFill>
        <p:spPr bwMode="auto">
          <a:xfrm>
            <a:off x="5867400" y="3657600"/>
            <a:ext cx="1622425" cy="949325"/>
          </a:xfrm>
          <a:prstGeom prst="rect">
            <a:avLst/>
          </a:prstGeom>
          <a:noFill/>
        </p:spPr>
      </p:pic>
      <p:sp>
        <p:nvSpPr>
          <p:cNvPr id="32782" name="Text Box 14"/>
          <p:cNvSpPr txBox="1">
            <a:spLocks noChangeArrowheads="1"/>
          </p:cNvSpPr>
          <p:nvPr/>
        </p:nvSpPr>
        <p:spPr bwMode="auto">
          <a:xfrm>
            <a:off x="5943600" y="4800600"/>
            <a:ext cx="1447800" cy="366713"/>
          </a:xfrm>
          <a:prstGeom prst="rect">
            <a:avLst/>
          </a:prstGeom>
          <a:noFill/>
          <a:ln w="9525">
            <a:noFill/>
            <a:miter lim="800000"/>
            <a:headEnd/>
            <a:tailEnd/>
          </a:ln>
          <a:effectLst/>
        </p:spPr>
        <p:txBody>
          <a:bodyPr>
            <a:spAutoFit/>
          </a:bodyPr>
          <a:lstStyle/>
          <a:p>
            <a:pPr>
              <a:spcBef>
                <a:spcPct val="50000"/>
              </a:spcBef>
            </a:pPr>
            <a:r>
              <a:rPr lang="fr-FR" sz="1800" dirty="0">
                <a:solidFill>
                  <a:schemeClr val="tx2"/>
                </a:solidFill>
                <a:latin typeface="ArenaCondensed" pitchFamily="2" charset="0"/>
              </a:rPr>
              <a:t>TRICLINIQUE</a:t>
            </a:r>
          </a:p>
        </p:txBody>
      </p:sp>
      <p:sp>
        <p:nvSpPr>
          <p:cNvPr id="32783" name="Text Box 15"/>
          <p:cNvSpPr txBox="1">
            <a:spLocks noChangeArrowheads="1"/>
          </p:cNvSpPr>
          <p:nvPr/>
        </p:nvSpPr>
        <p:spPr bwMode="auto">
          <a:xfrm>
            <a:off x="3048000" y="4953000"/>
            <a:ext cx="2057400" cy="366713"/>
          </a:xfrm>
          <a:prstGeom prst="rect">
            <a:avLst/>
          </a:prstGeom>
          <a:noFill/>
          <a:ln w="9525">
            <a:noFill/>
            <a:miter lim="800000"/>
            <a:headEnd/>
            <a:tailEnd/>
          </a:ln>
          <a:effectLst/>
        </p:spPr>
        <p:txBody>
          <a:bodyPr>
            <a:spAutoFit/>
          </a:bodyPr>
          <a:lstStyle/>
          <a:p>
            <a:pPr>
              <a:spcBef>
                <a:spcPct val="50000"/>
              </a:spcBef>
            </a:pPr>
            <a:r>
              <a:rPr lang="fr-FR" sz="1800" dirty="0">
                <a:solidFill>
                  <a:schemeClr val="tx2"/>
                </a:solidFill>
                <a:latin typeface="ArenaCondensed" pitchFamily="2" charset="0"/>
              </a:rPr>
              <a:t>RHOMBOHEDRIQUE</a:t>
            </a: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hmed Yacouba Liboré\Desktop\GéodMaradi\MP Navigator EX\2011_05_06\IMG_0025.jpg"/>
          <p:cNvPicPr>
            <a:picLocks noChangeAspect="1" noChangeArrowheads="1"/>
          </p:cNvPicPr>
          <p:nvPr/>
        </p:nvPicPr>
        <p:blipFill>
          <a:blip r:embed="rId2" cstate="print"/>
          <a:srcRect/>
          <a:stretch>
            <a:fillRect/>
          </a:stretch>
        </p:blipFill>
        <p:spPr bwMode="auto">
          <a:xfrm rot="10800000">
            <a:off x="107502" y="116632"/>
            <a:ext cx="8928991" cy="6741368"/>
          </a:xfrm>
          <a:prstGeom prst="rect">
            <a:avLst/>
          </a:prstGeom>
          <a:noFill/>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lstStyle/>
          <a:p>
            <a:pPr>
              <a:buNone/>
            </a:pPr>
            <a:r>
              <a:rPr lang="fr-FR" dirty="0" smtClean="0"/>
              <a:t>En réalité, les  minéraux sont formés de</a:t>
            </a:r>
          </a:p>
          <a:p>
            <a:pPr>
              <a:buNone/>
            </a:pPr>
            <a:r>
              <a:rPr lang="fr-FR" dirty="0" smtClean="0"/>
              <a:t>plusieurs sortes de particules: ions, atomes, </a:t>
            </a:r>
          </a:p>
          <a:p>
            <a:pPr>
              <a:buNone/>
            </a:pPr>
            <a:r>
              <a:rPr lang="fr-FR" dirty="0" smtClean="0"/>
              <a:t>groupes d'atomes. Un cristal est défini avec </a:t>
            </a:r>
          </a:p>
          <a:p>
            <a:pPr>
              <a:buNone/>
            </a:pPr>
            <a:r>
              <a:rPr lang="fr-FR" dirty="0" smtClean="0"/>
              <a:t>précision par les  </a:t>
            </a:r>
            <a:r>
              <a:rPr lang="fr-FR" b="1" dirty="0" smtClean="0"/>
              <a:t>paramètres</a:t>
            </a:r>
            <a:r>
              <a:rPr lang="fr-FR" dirty="0" smtClean="0"/>
              <a:t> de sa maille </a:t>
            </a:r>
          </a:p>
          <a:p>
            <a:pPr>
              <a:buNone/>
            </a:pPr>
            <a:r>
              <a:rPr lang="fr-FR" dirty="0" smtClean="0"/>
              <a:t>élémentaire, la nature et l'arrangement des </a:t>
            </a:r>
          </a:p>
          <a:p>
            <a:pPr>
              <a:buNone/>
            </a:pPr>
            <a:r>
              <a:rPr lang="fr-FR" b="1" dirty="0" smtClean="0"/>
              <a:t>particules </a:t>
            </a:r>
            <a:r>
              <a:rPr lang="fr-FR" dirty="0" smtClean="0"/>
              <a:t>contenues dans la maille. </a:t>
            </a: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100" dirty="0" smtClean="0"/>
              <a:t/>
            </a:r>
            <a:br>
              <a:rPr lang="fr-FR" sz="3100" dirty="0" smtClean="0"/>
            </a:br>
            <a:r>
              <a:rPr lang="fr-FR" sz="3100" dirty="0"/>
              <a:t/>
            </a:r>
            <a:br>
              <a:rPr lang="fr-FR" sz="3100" dirty="0"/>
            </a:br>
            <a:r>
              <a:rPr lang="fr-FR" sz="3100" dirty="0" smtClean="0">
                <a:solidFill>
                  <a:srgbClr val="00B050"/>
                </a:solidFill>
              </a:rPr>
              <a:t>II-ETAPES </a:t>
            </a:r>
            <a:r>
              <a:rPr lang="fr-FR" sz="3100" dirty="0">
                <a:solidFill>
                  <a:srgbClr val="00B050"/>
                </a:solidFill>
              </a:rPr>
              <a:t>DE LA FORMATION DE LA PLANETE </a:t>
            </a:r>
            <a:r>
              <a:rPr lang="fr-FR" sz="3100" dirty="0" smtClean="0">
                <a:solidFill>
                  <a:srgbClr val="00B050"/>
                </a:solidFill>
              </a:rPr>
              <a:t>TERRE</a:t>
            </a:r>
            <a:r>
              <a:rPr lang="fr-FR" sz="3100" b="1" dirty="0">
                <a:solidFill>
                  <a:srgbClr val="00B050"/>
                </a:solidFill>
              </a:rPr>
              <a:t> </a:t>
            </a:r>
            <a:r>
              <a:rPr lang="fr-FR" sz="3100" dirty="0">
                <a:solidFill>
                  <a:srgbClr val="00B050"/>
                </a:solidFill>
              </a:rPr>
              <a:t/>
            </a:r>
            <a:br>
              <a:rPr lang="fr-FR" sz="3100" dirty="0">
                <a:solidFill>
                  <a:srgbClr val="00B050"/>
                </a:solidFill>
              </a:rPr>
            </a:br>
            <a:r>
              <a:rPr lang="fr-FR" dirty="0"/>
              <a:t/>
            </a:r>
            <a:br>
              <a:rPr lang="fr-FR" dirty="0"/>
            </a:br>
            <a:endParaRPr lang="fr-FR" dirty="0"/>
          </a:p>
        </p:txBody>
      </p:sp>
      <p:sp>
        <p:nvSpPr>
          <p:cNvPr id="3" name="Espace réservé du contenu 2"/>
          <p:cNvSpPr>
            <a:spLocks noGrp="1"/>
          </p:cNvSpPr>
          <p:nvPr>
            <p:ph idx="1"/>
          </p:nvPr>
        </p:nvSpPr>
        <p:spPr>
          <a:xfrm>
            <a:off x="433243" y="1268760"/>
            <a:ext cx="8229600" cy="4525963"/>
          </a:xfrm>
        </p:spPr>
        <p:txBody>
          <a:bodyPr/>
          <a:lstStyle/>
          <a:p>
            <a:pPr>
              <a:buNone/>
            </a:pPr>
            <a:r>
              <a:rPr lang="fr-FR" dirty="0" smtClean="0">
                <a:solidFill>
                  <a:srgbClr val="FF0000"/>
                </a:solidFill>
              </a:rPr>
              <a:t>A-INDIVIDUALISATION DU SOLEIL</a:t>
            </a:r>
          </a:p>
          <a:p>
            <a:endParaRPr lang="fr-FR" dirty="0" smtClean="0"/>
          </a:p>
          <a:p>
            <a:pPr>
              <a:buNone/>
            </a:pPr>
            <a:r>
              <a:rPr lang="fr-FR" dirty="0" smtClean="0"/>
              <a:t>Vers </a:t>
            </a:r>
            <a:r>
              <a:rPr lang="fr-FR" dirty="0"/>
              <a:t>5 Milliards d’années, l’effondrement du </a:t>
            </a:r>
            <a:endParaRPr lang="fr-FR" dirty="0" smtClean="0"/>
          </a:p>
          <a:p>
            <a:pPr>
              <a:buNone/>
            </a:pPr>
            <a:r>
              <a:rPr lang="fr-FR" dirty="0" smtClean="0"/>
              <a:t>centre </a:t>
            </a:r>
            <a:r>
              <a:rPr lang="fr-FR" dirty="0"/>
              <a:t>d’une nébuleuse (gaz et poussières en </a:t>
            </a:r>
            <a:endParaRPr lang="fr-FR" dirty="0" smtClean="0"/>
          </a:p>
          <a:p>
            <a:pPr>
              <a:buNone/>
            </a:pPr>
            <a:r>
              <a:rPr lang="fr-FR" dirty="0" smtClean="0"/>
              <a:t>rotation</a:t>
            </a:r>
            <a:r>
              <a:rPr lang="fr-FR" dirty="0"/>
              <a:t>) occasionne une forte accrétion </a:t>
            </a:r>
            <a:endParaRPr lang="fr-FR" dirty="0" smtClean="0"/>
          </a:p>
          <a:p>
            <a:pPr>
              <a:buNone/>
            </a:pPr>
            <a:r>
              <a:rPr lang="fr-FR" dirty="0" smtClean="0"/>
              <a:t>centripète </a:t>
            </a:r>
            <a:r>
              <a:rPr lang="fr-FR" dirty="0"/>
              <a:t>des éléments volatils (He, H, etc</a:t>
            </a:r>
            <a:r>
              <a:rPr lang="fr-FR" dirty="0" smtClean="0"/>
              <a:t>)</a:t>
            </a:r>
            <a:endParaRPr lang="fr-FR"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endParaRPr lang="fr-FR" i="1" dirty="0" smtClean="0"/>
          </a:p>
          <a:p>
            <a:pPr>
              <a:buNone/>
            </a:pPr>
            <a:r>
              <a:rPr lang="fr-FR" i="1" dirty="0" smtClean="0"/>
              <a:t>L'ensemble des particules contenues dans la </a:t>
            </a:r>
          </a:p>
          <a:p>
            <a:pPr>
              <a:buNone/>
            </a:pPr>
            <a:r>
              <a:rPr lang="fr-FR" i="1" dirty="0" smtClean="0"/>
              <a:t>maille élémentaire constitue </a:t>
            </a:r>
            <a:r>
              <a:rPr lang="fr-FR" i="1" dirty="0" smtClean="0">
                <a:solidFill>
                  <a:srgbClr val="FF0000"/>
                </a:solidFill>
              </a:rPr>
              <a:t>le motif atomique </a:t>
            </a:r>
          </a:p>
          <a:p>
            <a:pPr>
              <a:buNone/>
            </a:pPr>
            <a:r>
              <a:rPr lang="fr-FR" i="1" dirty="0" smtClean="0">
                <a:solidFill>
                  <a:srgbClr val="FF0000"/>
                </a:solidFill>
              </a:rPr>
              <a:t>du réseau cristallin</a:t>
            </a:r>
            <a:endParaRPr lang="fr-FR" dirty="0" smtClean="0">
              <a:solidFill>
                <a:srgbClr val="FF0000"/>
              </a:solidFill>
            </a:endParaRPr>
          </a:p>
          <a:p>
            <a:endParaRPr lang="fr-FR" dirty="0"/>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descr="C:\Documents and Settings\Administrateur\Mes documents\Mes images\perso\f3.gif"/>
          <p:cNvPicPr>
            <a:picLocks noGrp="1" noChangeAspect="1" noChangeArrowheads="1"/>
          </p:cNvPicPr>
          <p:nvPr>
            <p:ph idx="1"/>
          </p:nvPr>
        </p:nvPicPr>
        <p:blipFill>
          <a:blip r:embed="rId2" cstate="print"/>
          <a:srcRect/>
          <a:stretch>
            <a:fillRect/>
          </a:stretch>
        </p:blipFill>
        <p:spPr bwMode="auto">
          <a:xfrm>
            <a:off x="395536" y="692696"/>
            <a:ext cx="8462744" cy="5308072"/>
          </a:xfrm>
          <a:prstGeom prst="rect">
            <a:avLst/>
          </a:prstGeom>
          <a:noFill/>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2"/>
          <p:cNvPicPr>
            <a:picLocks noChangeAspect="1" noChangeArrowheads="1"/>
          </p:cNvPicPr>
          <p:nvPr/>
        </p:nvPicPr>
        <p:blipFill>
          <a:blip r:embed="rId3" cstate="print"/>
          <a:srcRect/>
          <a:stretch>
            <a:fillRect/>
          </a:stretch>
        </p:blipFill>
        <p:spPr bwMode="auto">
          <a:xfrm>
            <a:off x="2124075" y="2349500"/>
            <a:ext cx="6408738" cy="3679825"/>
          </a:xfrm>
          <a:prstGeom prst="rect">
            <a:avLst/>
          </a:prstGeom>
          <a:noFill/>
          <a:ln w="9525">
            <a:noFill/>
            <a:miter lim="800000"/>
            <a:headEnd/>
            <a:tailEnd/>
          </a:ln>
        </p:spPr>
      </p:pic>
      <p:sp>
        <p:nvSpPr>
          <p:cNvPr id="279555" name="Text Box 3"/>
          <p:cNvSpPr txBox="1">
            <a:spLocks noChangeArrowheads="1"/>
          </p:cNvSpPr>
          <p:nvPr/>
        </p:nvSpPr>
        <p:spPr bwMode="auto">
          <a:xfrm>
            <a:off x="3013075" y="188913"/>
            <a:ext cx="2451100" cy="519112"/>
          </a:xfrm>
          <a:prstGeom prst="rect">
            <a:avLst/>
          </a:prstGeom>
          <a:noFill/>
          <a:ln w="9525">
            <a:noFill/>
            <a:miter lim="800000"/>
            <a:headEnd/>
            <a:tailEnd/>
          </a:ln>
          <a:effectLst/>
        </p:spPr>
        <p:txBody>
          <a:bodyPr wrap="none">
            <a:spAutoFit/>
          </a:bodyPr>
          <a:lstStyle/>
          <a:p>
            <a:pPr algn="ctr"/>
            <a:r>
              <a:rPr lang="fr-FR" sz="2800" b="1" u="sng" dirty="0">
                <a:solidFill>
                  <a:srgbClr val="FF3300"/>
                </a:solidFill>
                <a:latin typeface="Verdana" pitchFamily="34" charset="0"/>
              </a:rPr>
              <a:t>Carbonates</a:t>
            </a:r>
          </a:p>
        </p:txBody>
      </p:sp>
      <p:sp>
        <p:nvSpPr>
          <p:cNvPr id="279556" name="Text Box 4"/>
          <p:cNvSpPr txBox="1">
            <a:spLocks noChangeArrowheads="1"/>
          </p:cNvSpPr>
          <p:nvPr/>
        </p:nvSpPr>
        <p:spPr bwMode="auto">
          <a:xfrm>
            <a:off x="395288" y="908050"/>
            <a:ext cx="7980362" cy="457200"/>
          </a:xfrm>
          <a:prstGeom prst="rect">
            <a:avLst/>
          </a:prstGeom>
          <a:noFill/>
          <a:ln w="9525">
            <a:noFill/>
            <a:miter lim="800000"/>
            <a:headEnd/>
            <a:tailEnd/>
          </a:ln>
          <a:effectLst/>
        </p:spPr>
        <p:txBody>
          <a:bodyPr wrap="none">
            <a:spAutoFit/>
          </a:bodyPr>
          <a:lstStyle/>
          <a:p>
            <a:pPr algn="ctr"/>
            <a:r>
              <a:rPr lang="fr-FR" sz="2400" dirty="0">
                <a:latin typeface="Verdana" pitchFamily="34" charset="0"/>
              </a:rPr>
              <a:t>La calcite est un minéral qui constitue les calcaires</a:t>
            </a:r>
          </a:p>
        </p:txBody>
      </p:sp>
      <p:sp>
        <p:nvSpPr>
          <p:cNvPr id="279557" name="Rectangle 5"/>
          <p:cNvSpPr>
            <a:spLocks noChangeArrowheads="1"/>
          </p:cNvSpPr>
          <p:nvPr/>
        </p:nvSpPr>
        <p:spPr bwMode="auto">
          <a:xfrm>
            <a:off x="468313" y="1412875"/>
            <a:ext cx="8197850" cy="581025"/>
          </a:xfrm>
          <a:prstGeom prst="rect">
            <a:avLst/>
          </a:prstGeom>
          <a:noFill/>
          <a:ln w="9525">
            <a:noFill/>
            <a:miter lim="800000"/>
            <a:headEnd/>
            <a:tailEnd/>
          </a:ln>
          <a:effectLst/>
        </p:spPr>
        <p:txBody>
          <a:bodyPr wrap="none" anchor="ctr">
            <a:spAutoFit/>
          </a:bodyPr>
          <a:lstStyle/>
          <a:p>
            <a:r>
              <a:rPr lang="fr-FR" sz="1600" dirty="0">
                <a:latin typeface="Verdana" pitchFamily="34" charset="0"/>
              </a:rPr>
              <a:t>les (CO3)2- sont liés par des Ca2+ pour former une structure rhomboédrique </a:t>
            </a:r>
          </a:p>
          <a:p>
            <a:r>
              <a:rPr lang="fr-FR" sz="1600" dirty="0">
                <a:latin typeface="Verdana" pitchFamily="34" charset="0"/>
              </a:rPr>
              <a:t>typique de ce minéral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79554"/>
                                        </p:tgtEl>
                                        <p:attrNameLst>
                                          <p:attrName>style.visibility</p:attrName>
                                        </p:attrNameLst>
                                      </p:cBhvr>
                                      <p:to>
                                        <p:strVal val="visible"/>
                                      </p:to>
                                    </p:set>
                                    <p:anim to="" calcmode="lin" valueType="num">
                                      <p:cBhvr>
                                        <p:cTn id="7" dur="1" fill="hold"/>
                                        <p:tgtEl>
                                          <p:spTgt spid="27955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52736"/>
            <a:ext cx="8229600" cy="5073427"/>
          </a:xfrm>
        </p:spPr>
        <p:txBody>
          <a:bodyPr>
            <a:normAutofit lnSpcReduction="10000"/>
          </a:bodyPr>
          <a:lstStyle/>
          <a:p>
            <a:pPr>
              <a:buNone/>
            </a:pPr>
            <a:r>
              <a:rPr lang="fr-FR" dirty="0" smtClean="0">
                <a:solidFill>
                  <a:srgbClr val="FF0000"/>
                </a:solidFill>
              </a:rPr>
              <a:t>5- Les macles</a:t>
            </a:r>
          </a:p>
          <a:p>
            <a:pPr>
              <a:buNone/>
            </a:pPr>
            <a:endParaRPr lang="fr-FR" i="1" dirty="0" smtClean="0">
              <a:solidFill>
                <a:srgbClr val="002060"/>
              </a:solidFill>
            </a:endParaRPr>
          </a:p>
          <a:p>
            <a:pPr>
              <a:buNone/>
            </a:pPr>
            <a:r>
              <a:rPr lang="fr-FR" i="1" dirty="0" smtClean="0">
                <a:solidFill>
                  <a:srgbClr val="002060"/>
                </a:solidFill>
              </a:rPr>
              <a:t>Une macle est une association de 2 ou de </a:t>
            </a:r>
          </a:p>
          <a:p>
            <a:pPr>
              <a:buNone/>
            </a:pPr>
            <a:r>
              <a:rPr lang="fr-FR" i="1" dirty="0" smtClean="0">
                <a:solidFill>
                  <a:srgbClr val="002060"/>
                </a:solidFill>
              </a:rPr>
              <a:t>plusieurs individus cristallins de même espèce, </a:t>
            </a:r>
          </a:p>
          <a:p>
            <a:pPr>
              <a:buNone/>
            </a:pPr>
            <a:r>
              <a:rPr lang="fr-FR" i="1" dirty="0" smtClean="0">
                <a:solidFill>
                  <a:srgbClr val="002060"/>
                </a:solidFill>
              </a:rPr>
              <a:t>selon des relations géométriques précises. </a:t>
            </a:r>
          </a:p>
          <a:p>
            <a:pPr>
              <a:buNone/>
            </a:pPr>
            <a:endParaRPr lang="fr-FR" dirty="0" smtClean="0"/>
          </a:p>
          <a:p>
            <a:pPr>
              <a:buNone/>
            </a:pPr>
            <a:r>
              <a:rPr lang="fr-FR" dirty="0" smtClean="0"/>
              <a:t>Macle simple : Association de 2 individus  </a:t>
            </a:r>
          </a:p>
          <a:p>
            <a:pPr>
              <a:buNone/>
            </a:pPr>
            <a:r>
              <a:rPr lang="fr-FR" dirty="0" smtClean="0"/>
              <a:t>Macle multiple : Association de plus de 2</a:t>
            </a:r>
          </a:p>
          <a:p>
            <a:pPr>
              <a:buNone/>
            </a:pPr>
            <a:r>
              <a:rPr lang="fr-FR" dirty="0" smtClean="0"/>
              <a:t>individus</a:t>
            </a:r>
          </a:p>
          <a:p>
            <a:endParaRPr lang="fr-FR" dirty="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cristallo6.jpg"/>
          <p:cNvPicPr>
            <a:picLocks noGrp="1" noChangeAspect="1"/>
          </p:cNvPicPr>
          <p:nvPr>
            <p:ph idx="1"/>
          </p:nvPr>
        </p:nvPicPr>
        <p:blipFill>
          <a:blip r:embed="rId2" cstate="print"/>
          <a:stretch>
            <a:fillRect/>
          </a:stretch>
        </p:blipFill>
        <p:spPr>
          <a:xfrm>
            <a:off x="285720" y="178781"/>
            <a:ext cx="8072494" cy="5947382"/>
          </a:xfrm>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lstStyle/>
          <a:p>
            <a:pPr>
              <a:buNone/>
            </a:pPr>
            <a:r>
              <a:rPr lang="fr-FR" dirty="0" smtClean="0">
                <a:solidFill>
                  <a:srgbClr val="C00000"/>
                </a:solidFill>
              </a:rPr>
              <a:t>6- Les clivages</a:t>
            </a:r>
          </a:p>
          <a:p>
            <a:pPr>
              <a:buNone/>
            </a:pPr>
            <a:endParaRPr lang="fr-FR" b="1" dirty="0" smtClean="0"/>
          </a:p>
          <a:p>
            <a:pPr>
              <a:buNone/>
            </a:pPr>
            <a:r>
              <a:rPr lang="fr-FR" i="1" dirty="0" smtClean="0">
                <a:solidFill>
                  <a:srgbClr val="0070C0"/>
                </a:solidFill>
              </a:rPr>
              <a:t>Les clivages sont des plans réticulaires denses à </a:t>
            </a:r>
          </a:p>
          <a:p>
            <a:pPr>
              <a:buNone/>
            </a:pPr>
            <a:r>
              <a:rPr lang="fr-FR" i="1" dirty="0" smtClean="0">
                <a:solidFill>
                  <a:srgbClr val="0070C0"/>
                </a:solidFill>
              </a:rPr>
              <a:t>petits indices (</a:t>
            </a:r>
            <a:r>
              <a:rPr lang="fr-FR" i="1" dirty="0" err="1" smtClean="0">
                <a:solidFill>
                  <a:srgbClr val="0070C0"/>
                </a:solidFill>
              </a:rPr>
              <a:t>hkl</a:t>
            </a:r>
            <a:r>
              <a:rPr lang="fr-FR" i="1" dirty="0" smtClean="0">
                <a:solidFill>
                  <a:srgbClr val="0070C0"/>
                </a:solidFill>
              </a:rPr>
              <a:t>) et grandes distances inter-</a:t>
            </a:r>
          </a:p>
          <a:p>
            <a:pPr>
              <a:buNone/>
            </a:pPr>
            <a:r>
              <a:rPr lang="fr-FR" i="1" dirty="0" smtClean="0">
                <a:solidFill>
                  <a:srgbClr val="0070C0"/>
                </a:solidFill>
              </a:rPr>
              <a:t>réticulaires, d'où leur faible cohésion</a:t>
            </a:r>
            <a:r>
              <a:rPr lang="fr-FR" dirty="0" smtClean="0"/>
              <a:t>. </a:t>
            </a:r>
          </a:p>
          <a:p>
            <a:pPr>
              <a:buNone/>
            </a:pPr>
            <a:endParaRPr lang="fr-FR" dirty="0" smtClean="0"/>
          </a:p>
          <a:p>
            <a:pPr>
              <a:buNone/>
            </a:pPr>
            <a:r>
              <a:rPr lang="fr-FR" dirty="0" smtClean="0"/>
              <a:t>Ce sont des plans de faiblesse selon lesquels le </a:t>
            </a:r>
          </a:p>
          <a:p>
            <a:pPr>
              <a:buNone/>
            </a:pPr>
            <a:r>
              <a:rPr lang="fr-FR" smtClean="0"/>
              <a:t>minéral peut </a:t>
            </a:r>
            <a:r>
              <a:rPr lang="fr-FR" dirty="0" smtClean="0"/>
              <a:t>être débité en feuillets parallèles. </a:t>
            </a:r>
          </a:p>
          <a:p>
            <a:endParaRPr lang="fr-FR"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Un cristal peut avoir jusqu’à 3 clivages</a:t>
            </a:r>
          </a:p>
          <a:p>
            <a:r>
              <a:rPr lang="fr-FR" u="sng" dirty="0" smtClean="0"/>
              <a:t>Exemple:</a:t>
            </a:r>
            <a:r>
              <a:rPr lang="fr-FR" dirty="0" smtClean="0"/>
              <a:t> la calcite montre 3 clivages (100), (001) et (010) parallèles aux faces du cristal (rhomboèdre). </a:t>
            </a:r>
            <a:endParaRPr lang="fr-FR"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b="1" dirty="0" smtClean="0"/>
              <a:t/>
            </a:r>
            <a:br>
              <a:rPr lang="fr-FR" b="1" dirty="0" smtClean="0"/>
            </a:br>
            <a:r>
              <a:rPr lang="fr-FR" b="1" dirty="0" smtClean="0"/>
              <a:t>NOTIONS DE CRISTALLOCHIMIE</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pPr>
              <a:buNone/>
            </a:pPr>
            <a:r>
              <a:rPr lang="fr-FR" b="1" dirty="0" smtClean="0"/>
              <a:t> </a:t>
            </a:r>
            <a:endParaRPr lang="fr-FR" dirty="0" smtClean="0"/>
          </a:p>
          <a:p>
            <a:pPr>
              <a:buNone/>
            </a:pPr>
            <a:r>
              <a:rPr lang="fr-FR" dirty="0" smtClean="0"/>
              <a:t>Les solides cristallins sont formés de la </a:t>
            </a:r>
          </a:p>
          <a:p>
            <a:pPr>
              <a:buNone/>
            </a:pPr>
            <a:r>
              <a:rPr lang="fr-FR" dirty="0" smtClean="0"/>
              <a:t>répétition périodique dans l'espace d'un motif </a:t>
            </a:r>
          </a:p>
          <a:p>
            <a:pPr>
              <a:buNone/>
            </a:pPr>
            <a:r>
              <a:rPr lang="fr-FR" dirty="0" smtClean="0"/>
              <a:t>géométrique constitué d'ions, atomes, ou </a:t>
            </a:r>
          </a:p>
          <a:p>
            <a:pPr>
              <a:buNone/>
            </a:pPr>
            <a:r>
              <a:rPr lang="fr-FR" dirty="0" smtClean="0"/>
              <a:t>molécules réunis par des liaisons chimiques plus </a:t>
            </a:r>
          </a:p>
          <a:p>
            <a:pPr>
              <a:buNone/>
            </a:pPr>
            <a:r>
              <a:rPr lang="fr-FR" dirty="0" smtClean="0"/>
              <a:t>ou moins résistantes. Ces liaisons sont de 4 </a:t>
            </a:r>
          </a:p>
          <a:p>
            <a:pPr>
              <a:buNone/>
            </a:pPr>
            <a:r>
              <a:rPr lang="fr-FR" dirty="0" smtClean="0"/>
              <a:t>types : </a:t>
            </a:r>
          </a:p>
          <a:p>
            <a:endParaRPr lang="fr-FR" dirty="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FontTx/>
              <a:buChar char="-"/>
            </a:pPr>
            <a:r>
              <a:rPr lang="fr-FR" dirty="0" smtClean="0"/>
              <a:t>Liaisons </a:t>
            </a:r>
            <a:r>
              <a:rPr lang="fr-FR" dirty="0" smtClean="0">
                <a:solidFill>
                  <a:srgbClr val="FF0000"/>
                </a:solidFill>
              </a:rPr>
              <a:t>de covalence </a:t>
            </a:r>
            <a:r>
              <a:rPr lang="fr-FR" dirty="0" smtClean="0"/>
              <a:t>fortes où les atomes </a:t>
            </a:r>
          </a:p>
          <a:p>
            <a:pPr>
              <a:buNone/>
            </a:pPr>
            <a:r>
              <a:rPr lang="fr-FR" dirty="0" smtClean="0"/>
              <a:t>mettent en commun des électrons</a:t>
            </a:r>
          </a:p>
          <a:p>
            <a:pPr>
              <a:buNone/>
            </a:pPr>
            <a:r>
              <a:rPr lang="fr-FR" dirty="0" smtClean="0"/>
              <a:t>- Liaisons </a:t>
            </a:r>
            <a:r>
              <a:rPr lang="fr-FR" dirty="0" smtClean="0">
                <a:solidFill>
                  <a:srgbClr val="FF0000"/>
                </a:solidFill>
              </a:rPr>
              <a:t>ioniques</a:t>
            </a:r>
            <a:r>
              <a:rPr lang="fr-FR" dirty="0" smtClean="0"/>
              <a:t> entre anions et cations</a:t>
            </a:r>
          </a:p>
          <a:p>
            <a:pPr>
              <a:buFontTx/>
              <a:buChar char="-"/>
            </a:pPr>
            <a:r>
              <a:rPr lang="fr-FR" dirty="0" smtClean="0"/>
              <a:t>Liaisons </a:t>
            </a:r>
            <a:r>
              <a:rPr lang="fr-FR" dirty="0" smtClean="0">
                <a:solidFill>
                  <a:srgbClr val="FF0000"/>
                </a:solidFill>
              </a:rPr>
              <a:t>métalliques </a:t>
            </a:r>
            <a:r>
              <a:rPr lang="fr-FR" dirty="0" smtClean="0"/>
              <a:t>où les cations baignent </a:t>
            </a:r>
          </a:p>
          <a:p>
            <a:pPr>
              <a:buNone/>
            </a:pPr>
            <a:r>
              <a:rPr lang="fr-FR" dirty="0" smtClean="0"/>
              <a:t>dans un nuage électronique</a:t>
            </a:r>
          </a:p>
          <a:p>
            <a:pPr>
              <a:buFontTx/>
              <a:buChar char="-"/>
            </a:pPr>
            <a:r>
              <a:rPr lang="fr-FR" dirty="0" err="1" smtClean="0"/>
              <a:t>Liasons</a:t>
            </a:r>
            <a:r>
              <a:rPr lang="fr-FR" dirty="0" smtClean="0"/>
              <a:t> de Van Der </a:t>
            </a:r>
            <a:r>
              <a:rPr lang="fr-FR" dirty="0" err="1" smtClean="0"/>
              <a:t>Waals</a:t>
            </a:r>
            <a:r>
              <a:rPr lang="fr-FR" dirty="0" smtClean="0"/>
              <a:t> faibles,  réalisées</a:t>
            </a:r>
          </a:p>
          <a:p>
            <a:pPr>
              <a:buNone/>
            </a:pPr>
            <a:r>
              <a:rPr lang="fr-FR" dirty="0" smtClean="0"/>
              <a:t>entre des atomes neutres distants.</a:t>
            </a:r>
          </a:p>
          <a:p>
            <a:endParaRPr lang="fr-FR" dirty="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lstStyle/>
          <a:p>
            <a:pPr>
              <a:buNone/>
            </a:pPr>
            <a:r>
              <a:rPr lang="fr-FR" u="sng" dirty="0" smtClean="0"/>
              <a:t>Pour une espèce minérale donnée</a:t>
            </a:r>
            <a:r>
              <a:rPr lang="fr-FR" dirty="0" smtClean="0"/>
              <a:t>, les anions se </a:t>
            </a:r>
          </a:p>
          <a:p>
            <a:pPr>
              <a:buNone/>
            </a:pPr>
            <a:r>
              <a:rPr lang="fr-FR" dirty="0" smtClean="0"/>
              <a:t>regroupent de façon géométrique constante en </a:t>
            </a:r>
          </a:p>
          <a:p>
            <a:pPr>
              <a:buNone/>
            </a:pPr>
            <a:r>
              <a:rPr lang="fr-FR" dirty="0" smtClean="0"/>
              <a:t>un édifice est appelé </a:t>
            </a:r>
            <a:r>
              <a:rPr lang="fr-FR" b="1" dirty="0" smtClean="0"/>
              <a:t>polyèdre de coordination</a:t>
            </a:r>
            <a:r>
              <a:rPr lang="fr-FR" dirty="0" smtClean="0"/>
              <a:t>.</a:t>
            </a:r>
          </a:p>
          <a:p>
            <a:pPr>
              <a:buNone/>
            </a:pPr>
            <a:endParaRPr lang="fr-FR" dirty="0" smtClean="0"/>
          </a:p>
          <a:p>
            <a:pPr>
              <a:buNone/>
            </a:pPr>
            <a:r>
              <a:rPr lang="fr-FR" dirty="0" smtClean="0"/>
              <a:t>On distingue 4 polyèdres fondamentaux : </a:t>
            </a:r>
          </a:p>
          <a:p>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980728"/>
            <a:ext cx="8856984" cy="5145435"/>
          </a:xfrm>
        </p:spPr>
        <p:txBody>
          <a:bodyPr/>
          <a:lstStyle/>
          <a:p>
            <a:endParaRPr lang="fr-FR" dirty="0" smtClean="0"/>
          </a:p>
          <a:p>
            <a:pPr algn="just">
              <a:lnSpc>
                <a:spcPct val="150000"/>
              </a:lnSpc>
              <a:buNone/>
            </a:pPr>
            <a:r>
              <a:rPr lang="fr-FR" dirty="0" smtClean="0"/>
              <a:t>avec fusion des noyaux qui induit la formation </a:t>
            </a:r>
          </a:p>
          <a:p>
            <a:pPr algn="just">
              <a:lnSpc>
                <a:spcPct val="150000"/>
              </a:lnSpc>
              <a:buNone/>
            </a:pPr>
            <a:r>
              <a:rPr lang="fr-FR" dirty="0" smtClean="0"/>
              <a:t>d’une gigantesque </a:t>
            </a:r>
            <a:r>
              <a:rPr lang="fr-FR" dirty="0" smtClean="0">
                <a:solidFill>
                  <a:srgbClr val="C00000"/>
                </a:solidFill>
              </a:rPr>
              <a:t>lampe incandescente, le soleil</a:t>
            </a:r>
            <a:r>
              <a:rPr lang="fr-FR" dirty="0" smtClean="0"/>
              <a:t>.</a:t>
            </a:r>
          </a:p>
          <a:p>
            <a:pPr algn="just">
              <a:lnSpc>
                <a:spcPct val="150000"/>
              </a:lnSpc>
              <a:buNone/>
            </a:pPr>
            <a:r>
              <a:rPr lang="fr-FR" dirty="0" smtClean="0"/>
              <a:t> Cette formation  dure au moins 100 millions d’années.</a:t>
            </a:r>
            <a:endParaRPr lang="fr-FR" dirty="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normAutofit fontScale="92500" lnSpcReduction="10000"/>
          </a:bodyPr>
          <a:lstStyle/>
          <a:p>
            <a:pPr>
              <a:buNone/>
            </a:pPr>
            <a:r>
              <a:rPr lang="fr-FR" dirty="0" smtClean="0"/>
              <a:t>- </a:t>
            </a:r>
            <a:r>
              <a:rPr lang="fr-FR" u="sng" dirty="0" smtClean="0">
                <a:solidFill>
                  <a:srgbClr val="FF0000"/>
                </a:solidFill>
              </a:rPr>
              <a:t>le triangle</a:t>
            </a:r>
            <a:r>
              <a:rPr lang="fr-FR" dirty="0" smtClean="0"/>
              <a:t>, polyèdre de coordination 3,  où les centres des 3 anions sont dans un plan</a:t>
            </a:r>
          </a:p>
          <a:p>
            <a:pPr>
              <a:buNone/>
            </a:pPr>
            <a:r>
              <a:rPr lang="fr-FR" dirty="0" smtClean="0"/>
              <a:t> ex: CO</a:t>
            </a:r>
            <a:r>
              <a:rPr lang="fr-FR" baseline="-25000" dirty="0" smtClean="0"/>
              <a:t>3</a:t>
            </a:r>
            <a:r>
              <a:rPr lang="fr-FR" baseline="30000" dirty="0" smtClean="0"/>
              <a:t>-2</a:t>
            </a:r>
            <a:endParaRPr lang="fr-FR" dirty="0" smtClean="0"/>
          </a:p>
          <a:p>
            <a:pPr>
              <a:buNone/>
            </a:pPr>
            <a:r>
              <a:rPr lang="fr-FR" dirty="0" smtClean="0"/>
              <a:t>-</a:t>
            </a:r>
            <a:r>
              <a:rPr lang="fr-FR" u="sng" dirty="0" smtClean="0">
                <a:solidFill>
                  <a:srgbClr val="FF0000"/>
                </a:solidFill>
              </a:rPr>
              <a:t>le tétraèdre</a:t>
            </a:r>
            <a:r>
              <a:rPr lang="fr-FR" dirty="0" smtClean="0"/>
              <a:t>, </a:t>
            </a:r>
            <a:r>
              <a:rPr lang="fr-FR" dirty="0" err="1" smtClean="0"/>
              <a:t>coord</a:t>
            </a:r>
            <a:r>
              <a:rPr lang="fr-FR" dirty="0" smtClean="0"/>
              <a:t>. 4, où les 3 anions sont </a:t>
            </a:r>
            <a:r>
              <a:rPr lang="fr-FR" dirty="0" err="1" smtClean="0"/>
              <a:t>co</a:t>
            </a:r>
            <a:r>
              <a:rPr lang="fr-FR" dirty="0" smtClean="0"/>
              <a:t>-</a:t>
            </a:r>
          </a:p>
          <a:p>
            <a:pPr>
              <a:buNone/>
            </a:pPr>
            <a:r>
              <a:rPr lang="fr-FR" dirty="0" smtClean="0"/>
              <a:t>planaires et le 4</a:t>
            </a:r>
            <a:r>
              <a:rPr lang="fr-FR" baseline="30000" dirty="0" smtClean="0"/>
              <a:t>ème </a:t>
            </a:r>
            <a:r>
              <a:rPr lang="fr-FR" dirty="0" smtClean="0"/>
              <a:t>extra-planaire; ex : SiO4-4</a:t>
            </a:r>
          </a:p>
          <a:p>
            <a:pPr>
              <a:buNone/>
            </a:pPr>
            <a:r>
              <a:rPr lang="fr-FR" dirty="0" smtClean="0"/>
              <a:t>-</a:t>
            </a:r>
            <a:r>
              <a:rPr lang="fr-FR" u="sng" dirty="0" smtClean="0">
                <a:solidFill>
                  <a:srgbClr val="FF0000"/>
                </a:solidFill>
              </a:rPr>
              <a:t>l'octaèdre</a:t>
            </a:r>
            <a:r>
              <a:rPr lang="fr-FR" u="sng" dirty="0" smtClean="0"/>
              <a:t> </a:t>
            </a:r>
            <a:r>
              <a:rPr lang="fr-FR" dirty="0" smtClean="0"/>
              <a:t>de </a:t>
            </a:r>
            <a:r>
              <a:rPr lang="fr-FR" dirty="0" err="1" smtClean="0"/>
              <a:t>coord</a:t>
            </a:r>
            <a:r>
              <a:rPr lang="fr-FR" dirty="0" smtClean="0"/>
              <a:t>.6, où  4 anions sont </a:t>
            </a:r>
            <a:r>
              <a:rPr lang="fr-FR" dirty="0" err="1" smtClean="0"/>
              <a:t>co</a:t>
            </a:r>
            <a:r>
              <a:rPr lang="fr-FR" dirty="0" smtClean="0"/>
              <a:t>-</a:t>
            </a:r>
          </a:p>
          <a:p>
            <a:pPr>
              <a:buNone/>
            </a:pPr>
            <a:r>
              <a:rPr lang="fr-FR" dirty="0" smtClean="0"/>
              <a:t>planaires et les 2 autres de part et d'autre du </a:t>
            </a:r>
          </a:p>
          <a:p>
            <a:pPr>
              <a:buNone/>
            </a:pPr>
            <a:r>
              <a:rPr lang="fr-FR" dirty="0" smtClean="0"/>
              <a:t>plan</a:t>
            </a:r>
          </a:p>
          <a:p>
            <a:pPr>
              <a:buNone/>
            </a:pPr>
            <a:r>
              <a:rPr lang="fr-FR" dirty="0" smtClean="0">
                <a:solidFill>
                  <a:srgbClr val="FF0000"/>
                </a:solidFill>
              </a:rPr>
              <a:t>-</a:t>
            </a:r>
            <a:r>
              <a:rPr lang="fr-FR" u="sng" dirty="0" smtClean="0">
                <a:solidFill>
                  <a:srgbClr val="FF0000"/>
                </a:solidFill>
              </a:rPr>
              <a:t>le cube </a:t>
            </a:r>
            <a:r>
              <a:rPr lang="fr-FR" dirty="0" smtClean="0"/>
              <a:t>de </a:t>
            </a:r>
            <a:r>
              <a:rPr lang="fr-FR" dirty="0" err="1" smtClean="0"/>
              <a:t>coord</a:t>
            </a:r>
            <a:r>
              <a:rPr lang="fr-FR" dirty="0" smtClean="0"/>
              <a:t>. 8, où les anions sont </a:t>
            </a:r>
          </a:p>
          <a:p>
            <a:pPr>
              <a:buNone/>
            </a:pPr>
            <a:r>
              <a:rPr lang="fr-FR" dirty="0" smtClean="0"/>
              <a:t>coplanaires 4 à 4.  </a:t>
            </a:r>
          </a:p>
          <a:p>
            <a:endParaRPr lang="fr-FR" dirty="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u="sng" dirty="0" smtClean="0"/>
              <a:t>Dans un cristal</a:t>
            </a:r>
            <a:r>
              <a:rPr lang="fr-FR" dirty="0" smtClean="0"/>
              <a:t>, les polyèdres de coordination </a:t>
            </a:r>
          </a:p>
          <a:p>
            <a:pPr>
              <a:buNone/>
            </a:pPr>
            <a:r>
              <a:rPr lang="fr-FR" dirty="0" smtClean="0"/>
              <a:t>sont associés.</a:t>
            </a:r>
          </a:p>
          <a:p>
            <a:pPr>
              <a:buNone/>
            </a:pPr>
            <a:r>
              <a:rPr lang="fr-FR" dirty="0" smtClean="0"/>
              <a:t>Par ex, les tétraèdres sont toujours associés par </a:t>
            </a:r>
          </a:p>
          <a:p>
            <a:pPr>
              <a:buNone/>
            </a:pPr>
            <a:r>
              <a:rPr lang="fr-FR" dirty="0" smtClean="0"/>
              <a:t>les sommets, jamais par les arêtes ou par les </a:t>
            </a:r>
          </a:p>
          <a:p>
            <a:pPr>
              <a:buNone/>
            </a:pPr>
            <a:r>
              <a:rPr lang="fr-FR" dirty="0" smtClean="0"/>
              <a:t>faces.</a:t>
            </a:r>
          </a:p>
          <a:p>
            <a:endParaRPr lang="fr-FR" dirty="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sz="3100" b="1" dirty="0" smtClean="0"/>
              <a:t>A</a:t>
            </a:r>
            <a:r>
              <a:rPr lang="fr-FR" b="1" dirty="0" smtClean="0"/>
              <a:t>-</a:t>
            </a:r>
            <a:r>
              <a:rPr lang="fr-FR" sz="3100" b="1" dirty="0" smtClean="0"/>
              <a:t>CLASSIFICATION STRUCTURALE DES MINERAUX</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pPr>
              <a:buNone/>
            </a:pPr>
            <a:r>
              <a:rPr lang="fr-FR" dirty="0" smtClean="0"/>
              <a:t>Selon leur structure interne, on classe les </a:t>
            </a:r>
          </a:p>
          <a:p>
            <a:pPr>
              <a:buNone/>
            </a:pPr>
            <a:r>
              <a:rPr lang="fr-FR" dirty="0" smtClean="0"/>
              <a:t>minéraux en deux grandes catégories : les </a:t>
            </a:r>
          </a:p>
          <a:p>
            <a:pPr>
              <a:buNone/>
            </a:pPr>
            <a:r>
              <a:rPr lang="fr-FR" b="1" dirty="0" smtClean="0">
                <a:solidFill>
                  <a:srgbClr val="FF0000"/>
                </a:solidFill>
              </a:rPr>
              <a:t>minéraux silicatés ou silicates</a:t>
            </a:r>
            <a:r>
              <a:rPr lang="fr-FR" dirty="0" smtClean="0">
                <a:solidFill>
                  <a:srgbClr val="FF0000"/>
                </a:solidFill>
              </a:rPr>
              <a:t> </a:t>
            </a:r>
            <a:r>
              <a:rPr lang="fr-FR" dirty="0" smtClean="0"/>
              <a:t>dont le polyèdre </a:t>
            </a:r>
          </a:p>
          <a:p>
            <a:pPr>
              <a:buNone/>
            </a:pPr>
            <a:r>
              <a:rPr lang="fr-FR" dirty="0" smtClean="0"/>
              <a:t>fondamental est le tétraèdre </a:t>
            </a:r>
            <a:r>
              <a:rPr lang="fr-FR" b="1" dirty="0" smtClean="0"/>
              <a:t>SiO</a:t>
            </a:r>
            <a:r>
              <a:rPr lang="fr-FR" b="1" baseline="-25000" dirty="0" smtClean="0"/>
              <a:t>4</a:t>
            </a:r>
            <a:r>
              <a:rPr lang="fr-FR" b="1" baseline="30000" dirty="0" smtClean="0"/>
              <a:t>-4</a:t>
            </a:r>
            <a:r>
              <a:rPr lang="fr-FR" baseline="30000" dirty="0" smtClean="0"/>
              <a:t> </a:t>
            </a:r>
            <a:r>
              <a:rPr lang="fr-FR" b="1" dirty="0" smtClean="0"/>
              <a:t>et les </a:t>
            </a:r>
          </a:p>
          <a:p>
            <a:pPr>
              <a:buNone/>
            </a:pPr>
            <a:r>
              <a:rPr lang="fr-FR" b="1" dirty="0" smtClean="0">
                <a:solidFill>
                  <a:srgbClr val="00B050"/>
                </a:solidFill>
              </a:rPr>
              <a:t>minéraux non silicatés </a:t>
            </a:r>
            <a:r>
              <a:rPr lang="fr-FR" dirty="0" smtClean="0"/>
              <a:t>dont les polyèdres sont </a:t>
            </a:r>
          </a:p>
          <a:p>
            <a:pPr>
              <a:buNone/>
            </a:pPr>
            <a:r>
              <a:rPr lang="fr-FR" dirty="0" smtClean="0"/>
              <a:t>différents de</a:t>
            </a:r>
            <a:r>
              <a:rPr lang="fr-FR" b="1" dirty="0" smtClean="0"/>
              <a:t> </a:t>
            </a:r>
            <a:r>
              <a:rPr lang="fr-FR" dirty="0" smtClean="0"/>
              <a:t>SiO</a:t>
            </a:r>
            <a:r>
              <a:rPr lang="fr-FR" baseline="-25000" dirty="0" smtClean="0"/>
              <a:t>4</a:t>
            </a:r>
            <a:r>
              <a:rPr lang="fr-FR" baseline="30000" dirty="0" smtClean="0"/>
              <a:t>-4</a:t>
            </a:r>
            <a:r>
              <a:rPr lang="fr-FR" dirty="0" smtClean="0"/>
              <a:t>. </a:t>
            </a:r>
          </a:p>
          <a:p>
            <a:endParaRPr lang="fr-FR" dirty="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dirty="0" smtClean="0"/>
              <a:t>1-Classification structurale des silicates </a:t>
            </a:r>
            <a:endParaRPr lang="fr-FR" dirty="0" smtClean="0"/>
          </a:p>
          <a:p>
            <a:endParaRPr lang="fr-FR" dirty="0" smtClean="0"/>
          </a:p>
          <a:p>
            <a:pPr>
              <a:buNone/>
            </a:pPr>
            <a:r>
              <a:rPr lang="fr-FR" dirty="0" smtClean="0"/>
              <a:t>Le tétraèdre (SiO4)-4 est l'élément fondamental </a:t>
            </a:r>
          </a:p>
          <a:p>
            <a:pPr>
              <a:buNone/>
            </a:pPr>
            <a:r>
              <a:rPr lang="fr-FR" dirty="0" smtClean="0"/>
              <a:t>de la structure des silicates. Il possède 4 charges </a:t>
            </a:r>
          </a:p>
          <a:p>
            <a:pPr>
              <a:buNone/>
            </a:pPr>
            <a:r>
              <a:rPr lang="fr-FR" dirty="0" smtClean="0"/>
              <a:t>négatives non saturées. Distance </a:t>
            </a:r>
            <a:r>
              <a:rPr lang="fr-FR" dirty="0" err="1" smtClean="0"/>
              <a:t>Si-O</a:t>
            </a:r>
            <a:r>
              <a:rPr lang="fr-FR" dirty="0" smtClean="0"/>
              <a:t> = 1,6 A° ; </a:t>
            </a:r>
          </a:p>
          <a:p>
            <a:pPr>
              <a:buNone/>
            </a:pPr>
            <a:r>
              <a:rPr lang="fr-FR" dirty="0" smtClean="0"/>
              <a:t>O-O = 2,6 A°</a:t>
            </a:r>
          </a:p>
          <a:p>
            <a:endParaRPr lang="fr-FR" dirty="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Administrateur\Mes documents\Mes images\perso\silicate 1.gif"/>
          <p:cNvPicPr>
            <a:picLocks noGrp="1" noChangeAspect="1" noChangeArrowheads="1"/>
          </p:cNvPicPr>
          <p:nvPr>
            <p:ph idx="1"/>
          </p:nvPr>
        </p:nvPicPr>
        <p:blipFill>
          <a:blip r:embed="rId2" cstate="print"/>
          <a:srcRect/>
          <a:stretch>
            <a:fillRect/>
          </a:stretch>
        </p:blipFill>
        <p:spPr bwMode="auto">
          <a:xfrm>
            <a:off x="467544" y="476672"/>
            <a:ext cx="7920880" cy="5184576"/>
          </a:xfrm>
          <a:prstGeom prst="rect">
            <a:avLst/>
          </a:prstGeom>
          <a:noFill/>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lstStyle/>
          <a:p>
            <a:pPr>
              <a:buNone/>
            </a:pPr>
            <a:r>
              <a:rPr lang="fr-FR" dirty="0" smtClean="0"/>
              <a:t>Dans les minéraux silicatés,</a:t>
            </a:r>
            <a:r>
              <a:rPr lang="fr-FR" i="1" dirty="0" smtClean="0"/>
              <a:t> </a:t>
            </a:r>
            <a:r>
              <a:rPr lang="fr-FR" dirty="0" smtClean="0"/>
              <a:t> </a:t>
            </a:r>
            <a:r>
              <a:rPr lang="fr-FR" dirty="0" smtClean="0">
                <a:solidFill>
                  <a:srgbClr val="FF0000"/>
                </a:solidFill>
              </a:rPr>
              <a:t>les tétraèdres sont </a:t>
            </a:r>
          </a:p>
          <a:p>
            <a:pPr>
              <a:buNone/>
            </a:pPr>
            <a:r>
              <a:rPr lang="fr-FR" dirty="0" smtClean="0">
                <a:solidFill>
                  <a:srgbClr val="FF0000"/>
                </a:solidFill>
              </a:rPr>
              <a:t>toujours associés par les sommets</a:t>
            </a:r>
            <a:r>
              <a:rPr lang="fr-FR" dirty="0" smtClean="0"/>
              <a:t>, jamais par </a:t>
            </a:r>
          </a:p>
          <a:p>
            <a:pPr>
              <a:buNone/>
            </a:pPr>
            <a:r>
              <a:rPr lang="fr-FR" dirty="0" smtClean="0"/>
              <a:t>les arêtes ou par les faces. </a:t>
            </a:r>
          </a:p>
          <a:p>
            <a:pPr>
              <a:buNone/>
            </a:pPr>
            <a:endParaRPr lang="fr-FR" dirty="0" smtClean="0"/>
          </a:p>
          <a:p>
            <a:pPr>
              <a:buNone/>
            </a:pPr>
            <a:r>
              <a:rPr lang="fr-FR" dirty="0" smtClean="0"/>
              <a:t>Ainsi, on peut </a:t>
            </a:r>
            <a:r>
              <a:rPr lang="fr-FR" dirty="0" smtClean="0">
                <a:solidFill>
                  <a:srgbClr val="00B0F0"/>
                </a:solidFill>
              </a:rPr>
              <a:t>classer les silicates en fonction du </a:t>
            </a:r>
          </a:p>
          <a:p>
            <a:pPr>
              <a:buNone/>
            </a:pPr>
            <a:r>
              <a:rPr lang="fr-FR" dirty="0" smtClean="0">
                <a:solidFill>
                  <a:srgbClr val="00B0F0"/>
                </a:solidFill>
              </a:rPr>
              <a:t>nombre de sommets (atomes d’oxygènes) mis </a:t>
            </a:r>
          </a:p>
          <a:p>
            <a:pPr>
              <a:buNone/>
            </a:pPr>
            <a:r>
              <a:rPr lang="fr-FR" dirty="0" smtClean="0">
                <a:solidFill>
                  <a:srgbClr val="00B0F0"/>
                </a:solidFill>
              </a:rPr>
              <a:t>en commun par deux tétraèdres voisins. </a:t>
            </a:r>
            <a:endParaRPr lang="fr-FR" dirty="0">
              <a:solidFill>
                <a:srgbClr val="00B0F0"/>
              </a:solidFill>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lstStyle/>
          <a:p>
            <a:pPr>
              <a:buNone/>
            </a:pPr>
            <a:endParaRPr lang="fr-FR" dirty="0" smtClean="0"/>
          </a:p>
          <a:p>
            <a:pPr>
              <a:buNone/>
            </a:pPr>
            <a:endParaRPr lang="fr-FR" dirty="0" smtClean="0"/>
          </a:p>
          <a:p>
            <a:pPr>
              <a:buNone/>
            </a:pPr>
            <a:r>
              <a:rPr lang="fr-FR" dirty="0" smtClean="0"/>
              <a:t>On distingue ainsi des: </a:t>
            </a:r>
          </a:p>
          <a:p>
            <a:pPr>
              <a:buNone/>
            </a:pPr>
            <a:r>
              <a:rPr lang="fr-FR" dirty="0" err="1" smtClean="0"/>
              <a:t>Nésosilicates</a:t>
            </a:r>
            <a:r>
              <a:rPr lang="fr-FR" dirty="0" smtClean="0"/>
              <a:t>, </a:t>
            </a:r>
            <a:r>
              <a:rPr lang="fr-FR" dirty="0" err="1" smtClean="0"/>
              <a:t>Sorosilicates</a:t>
            </a:r>
            <a:r>
              <a:rPr lang="fr-FR" dirty="0" smtClean="0"/>
              <a:t>, </a:t>
            </a:r>
            <a:r>
              <a:rPr lang="fr-FR" dirty="0" err="1" smtClean="0"/>
              <a:t>Cyclosilicates</a:t>
            </a:r>
            <a:r>
              <a:rPr lang="fr-FR" dirty="0" smtClean="0"/>
              <a:t>, </a:t>
            </a:r>
          </a:p>
          <a:p>
            <a:pPr>
              <a:buNone/>
            </a:pPr>
            <a:r>
              <a:rPr lang="fr-FR" dirty="0" smtClean="0"/>
              <a:t>Inosilicates, </a:t>
            </a:r>
            <a:r>
              <a:rPr lang="fr-FR" dirty="0" err="1" smtClean="0"/>
              <a:t>Phyllosilicates</a:t>
            </a:r>
            <a:r>
              <a:rPr lang="fr-FR" dirty="0" smtClean="0"/>
              <a:t> et </a:t>
            </a:r>
            <a:r>
              <a:rPr lang="fr-FR" dirty="0" err="1" smtClean="0"/>
              <a:t>Tectosilicates</a:t>
            </a:r>
            <a:r>
              <a:rPr lang="fr-FR" dirty="0" smtClean="0"/>
              <a:t>.</a:t>
            </a:r>
          </a:p>
          <a:p>
            <a:endParaRPr lang="fr-FR"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1"/>
            <a:r>
              <a:rPr lang="fr-FR" b="1" u="sng" dirty="0" smtClean="0"/>
              <a:t>Les </a:t>
            </a:r>
            <a:r>
              <a:rPr lang="fr-FR" b="1" u="sng" dirty="0" err="1" smtClean="0"/>
              <a:t>Nésosilicates</a:t>
            </a:r>
            <a:endParaRPr lang="fr-FR" dirty="0" smtClean="0"/>
          </a:p>
          <a:p>
            <a:r>
              <a:rPr lang="fr-FR" dirty="0" smtClean="0"/>
              <a:t>Ce sont les silicates à tétraèdres indépendants, isolés les uns des autres par des cations. </a:t>
            </a:r>
          </a:p>
          <a:p>
            <a:r>
              <a:rPr lang="fr-FR" dirty="0" smtClean="0"/>
              <a:t>Ex :  </a:t>
            </a:r>
            <a:r>
              <a:rPr lang="fr-FR" u="sng" dirty="0" smtClean="0"/>
              <a:t>OLIVINES</a:t>
            </a:r>
            <a:r>
              <a:rPr lang="fr-FR" dirty="0" smtClean="0"/>
              <a:t> : Minéraux orthorhombiques isomorphes de composition chimique (Mg, Fe</a:t>
            </a:r>
            <a:r>
              <a:rPr lang="fr-FR" baseline="30000" dirty="0" smtClean="0"/>
              <a:t>+2</a:t>
            </a:r>
            <a:r>
              <a:rPr lang="fr-FR" dirty="0" smtClean="0"/>
              <a:t>)</a:t>
            </a:r>
            <a:r>
              <a:rPr lang="fr-FR" baseline="-25000" dirty="0" smtClean="0"/>
              <a:t>2</a:t>
            </a:r>
            <a:r>
              <a:rPr lang="fr-FR" dirty="0" smtClean="0"/>
              <a:t> SiO</a:t>
            </a:r>
            <a:r>
              <a:rPr lang="fr-FR" baseline="-25000" dirty="0" smtClean="0"/>
              <a:t>4</a:t>
            </a:r>
            <a:r>
              <a:rPr lang="fr-FR" dirty="0" smtClean="0"/>
              <a:t>, </a:t>
            </a:r>
          </a:p>
          <a:p>
            <a:endParaRPr lang="fr-FR" dirty="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Administrateur\Mes documents\Mes images\perso\silicate 1.gif"/>
          <p:cNvPicPr>
            <a:picLocks noGrp="1" noChangeAspect="1" noChangeArrowheads="1"/>
          </p:cNvPicPr>
          <p:nvPr>
            <p:ph idx="1"/>
          </p:nvPr>
        </p:nvPicPr>
        <p:blipFill>
          <a:blip r:embed="rId2" cstate="print"/>
          <a:srcRect/>
          <a:stretch>
            <a:fillRect/>
          </a:stretch>
        </p:blipFill>
        <p:spPr bwMode="auto">
          <a:xfrm>
            <a:off x="467544" y="476672"/>
            <a:ext cx="7920880" cy="5184576"/>
          </a:xfrm>
          <a:prstGeom prst="rect">
            <a:avLst/>
          </a:prstGeom>
          <a:noFill/>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5145435"/>
          </a:xfrm>
        </p:spPr>
        <p:txBody>
          <a:bodyPr/>
          <a:lstStyle/>
          <a:p>
            <a:r>
              <a:rPr lang="fr-FR" b="1" u="sng" dirty="0" smtClean="0"/>
              <a:t>1-2 Le </a:t>
            </a:r>
            <a:r>
              <a:rPr lang="fr-FR" b="1" u="sng" dirty="0" err="1" smtClean="0"/>
              <a:t>Sorosilicates</a:t>
            </a:r>
            <a:endParaRPr lang="fr-FR" dirty="0" smtClean="0"/>
          </a:p>
          <a:p>
            <a:r>
              <a:rPr lang="fr-FR" dirty="0" smtClean="0"/>
              <a:t>Dans ces minéraux,  les deux tétraèdres ont un oxygène commun d'où la formule (Si</a:t>
            </a:r>
            <a:r>
              <a:rPr lang="fr-FR" baseline="-25000" dirty="0" smtClean="0"/>
              <a:t>2</a:t>
            </a:r>
            <a:r>
              <a:rPr lang="fr-FR" dirty="0" smtClean="0"/>
              <a:t>O</a:t>
            </a:r>
            <a:r>
              <a:rPr lang="fr-FR" baseline="-25000" dirty="0" smtClean="0"/>
              <a:t>7</a:t>
            </a:r>
            <a:r>
              <a:rPr lang="fr-FR" dirty="0" smtClean="0"/>
              <a:t>)6- .</a:t>
            </a:r>
            <a:r>
              <a:rPr lang="fr-FR" b="1" dirty="0" smtClean="0"/>
              <a:t> </a:t>
            </a:r>
            <a:r>
              <a:rPr lang="fr-FR" b="1" dirty="0" err="1" smtClean="0"/>
              <a:t>Fig</a:t>
            </a:r>
            <a:r>
              <a:rPr lang="fr-FR" b="1" dirty="0" smtClean="0"/>
              <a:t> 13-1b.</a:t>
            </a:r>
            <a:r>
              <a:rPr lang="fr-FR" dirty="0" smtClean="0"/>
              <a:t>  On note cependant des subsorosilicates contenant en plus des tétraèdres isolés. </a:t>
            </a:r>
          </a:p>
          <a:p>
            <a:pPr lvl="0"/>
            <a:r>
              <a:rPr lang="fr-FR" dirty="0" smtClean="0"/>
              <a:t>L’épidote : Ca2Al2Fe. (SiO4) (Si2O7) O (OH), monoclinique</a:t>
            </a:r>
          </a:p>
          <a:p>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FF0000"/>
                </a:solidFill>
              </a:rPr>
              <a:t>B – INDIVIDUALISATION DE LA TERRE</a:t>
            </a:r>
            <a:endParaRPr lang="fr-FR" dirty="0"/>
          </a:p>
        </p:txBody>
      </p:sp>
      <p:sp>
        <p:nvSpPr>
          <p:cNvPr id="3" name="Espace réservé du contenu 2"/>
          <p:cNvSpPr>
            <a:spLocks noGrp="1"/>
          </p:cNvSpPr>
          <p:nvPr>
            <p:ph idx="1"/>
          </p:nvPr>
        </p:nvSpPr>
        <p:spPr>
          <a:xfrm>
            <a:off x="107504" y="1268760"/>
            <a:ext cx="8856984" cy="4525963"/>
          </a:xfrm>
        </p:spPr>
        <p:txBody>
          <a:bodyPr>
            <a:normAutofit/>
          </a:bodyPr>
          <a:lstStyle/>
          <a:p>
            <a:endParaRPr lang="fr-FR" dirty="0" smtClean="0"/>
          </a:p>
          <a:p>
            <a:pPr algn="just">
              <a:buNone/>
            </a:pPr>
            <a:r>
              <a:rPr lang="fr-FR" dirty="0" smtClean="0"/>
              <a:t>Vers </a:t>
            </a:r>
            <a:r>
              <a:rPr lang="fr-FR" dirty="0"/>
              <a:t>4,6 milliards d’années, après condensation </a:t>
            </a:r>
            <a:endParaRPr lang="fr-FR" dirty="0" smtClean="0"/>
          </a:p>
          <a:p>
            <a:pPr algn="just">
              <a:buNone/>
            </a:pPr>
            <a:r>
              <a:rPr lang="fr-FR" dirty="0" smtClean="0"/>
              <a:t>du </a:t>
            </a:r>
            <a:r>
              <a:rPr lang="fr-FR" dirty="0"/>
              <a:t>nuage protosolaire et en raison de la rotation </a:t>
            </a:r>
            <a:endParaRPr lang="fr-FR" dirty="0" smtClean="0"/>
          </a:p>
          <a:p>
            <a:pPr algn="just">
              <a:buNone/>
            </a:pPr>
            <a:r>
              <a:rPr lang="fr-FR" dirty="0" smtClean="0"/>
              <a:t>continuelle </a:t>
            </a:r>
            <a:r>
              <a:rPr lang="fr-FR" dirty="0"/>
              <a:t>de la nébuleuse, commence </a:t>
            </a:r>
            <a:r>
              <a:rPr lang="fr-FR" dirty="0" smtClean="0"/>
              <a:t>l’agglomération </a:t>
            </a:r>
            <a:r>
              <a:rPr lang="fr-FR" dirty="0"/>
              <a:t>centrifuge des poussières </a:t>
            </a:r>
            <a:endParaRPr lang="fr-FR" dirty="0" smtClean="0"/>
          </a:p>
          <a:p>
            <a:pPr algn="just">
              <a:buNone/>
            </a:pPr>
            <a:r>
              <a:rPr lang="fr-FR" dirty="0" smtClean="0"/>
              <a:t>solides </a:t>
            </a:r>
            <a:r>
              <a:rPr lang="fr-FR" dirty="0"/>
              <a:t>(métaux, métalloïdes, etc). </a:t>
            </a:r>
          </a:p>
          <a:p>
            <a:endParaRPr lang="fr-FR"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Figure 13-1</a:t>
            </a:r>
            <a:endParaRPr lang="fr-FR" dirty="0"/>
          </a:p>
        </p:txBody>
      </p:sp>
      <p:pic>
        <p:nvPicPr>
          <p:cNvPr id="1027" name="Picture 3" descr="E:\Enseignements\CTMinéralogie\Minéralogie\Pl.Miné\FileMin1.TIF"/>
          <p:cNvPicPr>
            <a:picLocks noGrp="1" noChangeAspect="1" noChangeArrowheads="1"/>
          </p:cNvPicPr>
          <p:nvPr>
            <p:ph idx="1"/>
          </p:nvPr>
        </p:nvPicPr>
        <p:blipFill>
          <a:blip r:embed="rId2" cstate="print"/>
          <a:srcRect/>
          <a:stretch>
            <a:fillRect/>
          </a:stretch>
        </p:blipFill>
        <p:spPr bwMode="auto">
          <a:xfrm>
            <a:off x="899592" y="1700808"/>
            <a:ext cx="7344816" cy="4176464"/>
          </a:xfrm>
          <a:prstGeom prst="rect">
            <a:avLst/>
          </a:prstGeom>
          <a:noFill/>
        </p:spPr>
      </p:pic>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Administrateur\Mes documents\cour\Introduction à la classification des silicates_fichiers\soro.jpg"/>
          <p:cNvPicPr>
            <a:picLocks noGrp="1" noChangeAspect="1" noChangeArrowheads="1"/>
          </p:cNvPicPr>
          <p:nvPr>
            <p:ph idx="1"/>
          </p:nvPr>
        </p:nvPicPr>
        <p:blipFill>
          <a:blip r:embed="rId2" cstate="print"/>
          <a:srcRect/>
          <a:stretch>
            <a:fillRect/>
          </a:stretch>
        </p:blipFill>
        <p:spPr bwMode="auto">
          <a:xfrm>
            <a:off x="899592" y="692696"/>
            <a:ext cx="6192688" cy="5400600"/>
          </a:xfrm>
          <a:prstGeom prst="rect">
            <a:avLst/>
          </a:prstGeom>
          <a:noFill/>
        </p:spPr>
      </p:pic>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u="sng" dirty="0" smtClean="0"/>
              <a:t>1-3 Les </a:t>
            </a:r>
            <a:r>
              <a:rPr lang="fr-FR" b="1" u="sng" dirty="0" err="1" smtClean="0"/>
              <a:t>Cyclosilicates</a:t>
            </a:r>
            <a:endParaRPr lang="fr-FR" dirty="0" smtClean="0"/>
          </a:p>
          <a:p>
            <a:r>
              <a:rPr lang="fr-FR" dirty="0" smtClean="0"/>
              <a:t>Les tétraèdres s'associent en anneaux de 3, 4 ou 6 soit Si</a:t>
            </a:r>
            <a:r>
              <a:rPr lang="fr-FR" baseline="-25000" dirty="0" smtClean="0"/>
              <a:t>3</a:t>
            </a:r>
            <a:r>
              <a:rPr lang="fr-FR" dirty="0" smtClean="0"/>
              <a:t>O</a:t>
            </a:r>
            <a:r>
              <a:rPr lang="fr-FR" baseline="-25000" dirty="0" smtClean="0"/>
              <a:t>9</a:t>
            </a:r>
            <a:r>
              <a:rPr lang="fr-FR" dirty="0" smtClean="0"/>
              <a:t>, Si</a:t>
            </a:r>
            <a:r>
              <a:rPr lang="fr-FR" baseline="-25000" dirty="0" smtClean="0"/>
              <a:t>4</a:t>
            </a:r>
            <a:r>
              <a:rPr lang="fr-FR" dirty="0" smtClean="0"/>
              <a:t>O</a:t>
            </a:r>
            <a:r>
              <a:rPr lang="fr-FR" baseline="-25000" dirty="0" smtClean="0"/>
              <a:t>12</a:t>
            </a:r>
            <a:endParaRPr lang="fr-FR" dirty="0" smtClean="0"/>
          </a:p>
          <a:p>
            <a:r>
              <a:rPr lang="fr-FR" dirty="0" smtClean="0"/>
              <a:t> (Si6O18) </a:t>
            </a:r>
            <a:r>
              <a:rPr lang="fr-FR" b="1" baseline="30000" dirty="0" smtClean="0"/>
              <a:t>12-</a:t>
            </a:r>
            <a:r>
              <a:rPr lang="fr-FR" dirty="0" smtClean="0"/>
              <a:t> </a:t>
            </a:r>
          </a:p>
          <a:p>
            <a:r>
              <a:rPr lang="fr-FR" dirty="0" smtClean="0"/>
              <a:t>Exemples : Le BERYL Al2Be (Si6O18), hexagonal </a:t>
            </a:r>
          </a:p>
          <a:p>
            <a:endParaRPr lang="fr-FR"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Figure 13-2</a:t>
            </a:r>
            <a:endParaRPr lang="fr-FR" dirty="0"/>
          </a:p>
        </p:txBody>
      </p:sp>
      <p:pic>
        <p:nvPicPr>
          <p:cNvPr id="2050" name="Picture 2" descr="E:\Enseignements\CTMinéralogie\Minéralogie\Pl.Miné\FileMin2.TIF"/>
          <p:cNvPicPr>
            <a:picLocks noGrp="1" noChangeAspect="1" noChangeArrowheads="1"/>
          </p:cNvPicPr>
          <p:nvPr>
            <p:ph idx="1"/>
          </p:nvPr>
        </p:nvPicPr>
        <p:blipFill>
          <a:blip r:embed="rId2" cstate="print"/>
          <a:srcRect/>
          <a:stretch>
            <a:fillRect/>
          </a:stretch>
        </p:blipFill>
        <p:spPr bwMode="auto">
          <a:xfrm>
            <a:off x="714348" y="1571612"/>
            <a:ext cx="7500990" cy="4572032"/>
          </a:xfrm>
          <a:prstGeom prst="rect">
            <a:avLst/>
          </a:prstGeom>
          <a:noFill/>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Administrateur\Mes documents\cour\Introduction à la classification des silicates_fichiers\cyclo.jpg"/>
          <p:cNvPicPr>
            <a:picLocks noGrp="1" noChangeAspect="1" noChangeArrowheads="1"/>
          </p:cNvPicPr>
          <p:nvPr>
            <p:ph idx="1"/>
          </p:nvPr>
        </p:nvPicPr>
        <p:blipFill>
          <a:blip r:embed="rId2" cstate="print"/>
          <a:srcRect/>
          <a:stretch>
            <a:fillRect/>
          </a:stretch>
        </p:blipFill>
        <p:spPr bwMode="auto">
          <a:xfrm>
            <a:off x="928662" y="357166"/>
            <a:ext cx="7128792" cy="5446489"/>
          </a:xfrm>
          <a:prstGeom prst="rect">
            <a:avLst/>
          </a:prstGeom>
          <a:noFill/>
        </p:spPr>
      </p:pic>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lnSpcReduction="10000"/>
          </a:bodyPr>
          <a:lstStyle/>
          <a:p>
            <a:r>
              <a:rPr lang="fr-FR" b="1" u="sng" dirty="0" smtClean="0"/>
              <a:t>1-4 Les Inosilicates  </a:t>
            </a:r>
            <a:endParaRPr lang="fr-FR" dirty="0" smtClean="0"/>
          </a:p>
          <a:p>
            <a:r>
              <a:rPr lang="fr-FR" dirty="0" smtClean="0"/>
              <a:t>Les tétraèdres (SiO4)</a:t>
            </a:r>
            <a:r>
              <a:rPr lang="fr-FR" baseline="30000" dirty="0" smtClean="0"/>
              <a:t>4-</a:t>
            </a:r>
            <a:r>
              <a:rPr lang="fr-FR" dirty="0" smtClean="0"/>
              <a:t> sont unis les uns aux autres par 2 sommets. </a:t>
            </a:r>
          </a:p>
          <a:p>
            <a:r>
              <a:rPr lang="fr-FR" dirty="0" smtClean="0"/>
              <a:t>On distingue les inosilicates formés par des </a:t>
            </a:r>
            <a:r>
              <a:rPr lang="fr-FR" b="1" dirty="0" smtClean="0"/>
              <a:t>tétraèdres en chaine simple</a:t>
            </a:r>
            <a:r>
              <a:rPr lang="fr-FR" dirty="0" smtClean="0"/>
              <a:t> , les PYROXENES de formule </a:t>
            </a:r>
            <a:r>
              <a:rPr lang="fr-FR" b="1" dirty="0" smtClean="0"/>
              <a:t>(Si2O6)</a:t>
            </a:r>
            <a:r>
              <a:rPr lang="fr-FR" b="1" baseline="30000" dirty="0" smtClean="0"/>
              <a:t>4-</a:t>
            </a:r>
            <a:r>
              <a:rPr lang="fr-FR" dirty="0" smtClean="0"/>
              <a:t> </a:t>
            </a:r>
            <a:r>
              <a:rPr lang="fr-FR" b="1" dirty="0" smtClean="0"/>
              <a:t>, </a:t>
            </a:r>
            <a:r>
              <a:rPr lang="fr-FR" dirty="0" smtClean="0"/>
              <a:t>et des inosilicates dans lesquels les </a:t>
            </a:r>
            <a:r>
              <a:rPr lang="fr-FR" b="1" dirty="0" smtClean="0"/>
              <a:t>tétraèdres forment des chaines doubles</a:t>
            </a:r>
            <a:r>
              <a:rPr lang="fr-FR" dirty="0" smtClean="0"/>
              <a:t>, les AMPHIBOLES. Les espaces hexagonaux laissés par les rubans étant  occupés par des ions OH-, la formule structurale devient </a:t>
            </a:r>
            <a:r>
              <a:rPr lang="fr-FR" b="1" dirty="0" smtClean="0"/>
              <a:t>(Si4O11)</a:t>
            </a:r>
            <a:r>
              <a:rPr lang="fr-FR" b="1" baseline="30000" dirty="0" smtClean="0"/>
              <a:t>6-</a:t>
            </a:r>
            <a:r>
              <a:rPr lang="fr-FR" b="1" dirty="0" smtClean="0"/>
              <a:t>(OH)</a:t>
            </a:r>
            <a:r>
              <a:rPr lang="fr-FR" b="1" baseline="-25000" dirty="0" smtClean="0"/>
              <a:t>2</a:t>
            </a:r>
            <a:endParaRPr lang="fr-FR" dirty="0" smtClean="0"/>
          </a:p>
          <a:p>
            <a:endParaRPr lang="fr-FR"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u="sng" dirty="0" smtClean="0"/>
              <a:t>Ex de Pyroxènes</a:t>
            </a:r>
            <a:r>
              <a:rPr lang="fr-FR" dirty="0" smtClean="0"/>
              <a:t> : le Diopside : Ca(</a:t>
            </a:r>
            <a:r>
              <a:rPr lang="fr-FR" dirty="0" err="1" smtClean="0"/>
              <a:t>Mg,Fe</a:t>
            </a:r>
            <a:r>
              <a:rPr lang="fr-FR" dirty="0" smtClean="0"/>
              <a:t>) (Si</a:t>
            </a:r>
            <a:r>
              <a:rPr lang="fr-FR" baseline="-25000" dirty="0" smtClean="0"/>
              <a:t>2</a:t>
            </a:r>
            <a:r>
              <a:rPr lang="fr-FR" dirty="0" smtClean="0"/>
              <a:t>O</a:t>
            </a:r>
            <a:r>
              <a:rPr lang="fr-FR" baseline="-25000" dirty="0" smtClean="0"/>
              <a:t>6</a:t>
            </a:r>
            <a:r>
              <a:rPr lang="fr-FR" dirty="0" smtClean="0"/>
              <a:t>), monoclinique ; l’Enstatite Mg</a:t>
            </a:r>
            <a:r>
              <a:rPr lang="fr-FR" baseline="-25000" dirty="0" smtClean="0"/>
              <a:t>2</a:t>
            </a:r>
            <a:r>
              <a:rPr lang="fr-FR" dirty="0" smtClean="0"/>
              <a:t>Si</a:t>
            </a:r>
            <a:r>
              <a:rPr lang="fr-FR" baseline="-25000" dirty="0" smtClean="0"/>
              <a:t>2</a:t>
            </a:r>
            <a:r>
              <a:rPr lang="fr-FR" dirty="0" smtClean="0"/>
              <a:t>O</a:t>
            </a:r>
            <a:r>
              <a:rPr lang="fr-FR" baseline="-25000" dirty="0" smtClean="0"/>
              <a:t>6</a:t>
            </a:r>
            <a:r>
              <a:rPr lang="fr-FR" dirty="0" smtClean="0"/>
              <a:t>, orthorhombique</a:t>
            </a:r>
          </a:p>
          <a:p>
            <a:r>
              <a:rPr lang="fr-FR" u="sng" dirty="0" smtClean="0"/>
              <a:t>Ex d’Amphiboles</a:t>
            </a:r>
            <a:r>
              <a:rPr lang="fr-FR" dirty="0" smtClean="0"/>
              <a:t> : l’Anthophyllite (Mg, Fe)7 (Si4O11)2 (OH)2 </a:t>
            </a:r>
          </a:p>
          <a:p>
            <a:endParaRPr lang="fr-FR"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eur\Mes documents\Mes images\perso\pyroxenes.gif"/>
          <p:cNvPicPr>
            <a:picLocks noGrp="1" noChangeAspect="1" noChangeArrowheads="1"/>
          </p:cNvPicPr>
          <p:nvPr>
            <p:ph idx="1"/>
          </p:nvPr>
        </p:nvPicPr>
        <p:blipFill>
          <a:blip r:embed="rId2" cstate="print"/>
          <a:srcRect/>
          <a:stretch>
            <a:fillRect/>
          </a:stretch>
        </p:blipFill>
        <p:spPr bwMode="auto">
          <a:xfrm>
            <a:off x="683568" y="620688"/>
            <a:ext cx="7632848" cy="5616624"/>
          </a:xfrm>
          <a:prstGeom prst="rect">
            <a:avLst/>
          </a:prstGeom>
          <a:noFill/>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Figure 13-3</a:t>
            </a:r>
            <a:endParaRPr lang="fr-FR" dirty="0"/>
          </a:p>
        </p:txBody>
      </p:sp>
      <p:pic>
        <p:nvPicPr>
          <p:cNvPr id="3074" name="Picture 2" descr="E:\Enseignements\CTMinéralogie\Minéralogie\Pl.Miné\FileMin3.TIF"/>
          <p:cNvPicPr>
            <a:picLocks noGrp="1" noChangeAspect="1" noChangeArrowheads="1"/>
          </p:cNvPicPr>
          <p:nvPr>
            <p:ph idx="1"/>
          </p:nvPr>
        </p:nvPicPr>
        <p:blipFill>
          <a:blip r:embed="rId2" cstate="print"/>
          <a:srcRect/>
          <a:stretch>
            <a:fillRect/>
          </a:stretch>
        </p:blipFill>
        <p:spPr bwMode="auto">
          <a:xfrm>
            <a:off x="500034" y="1428736"/>
            <a:ext cx="7572428" cy="4714908"/>
          </a:xfrm>
          <a:prstGeom prst="rect">
            <a:avLst/>
          </a:prstGeom>
          <a:noFill/>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u="sng" dirty="0" smtClean="0"/>
              <a:t>1-5 Les </a:t>
            </a:r>
            <a:r>
              <a:rPr lang="fr-FR" b="1" u="sng" dirty="0" err="1" smtClean="0"/>
              <a:t>Phyllosilicates</a:t>
            </a:r>
            <a:endParaRPr lang="fr-FR" dirty="0" smtClean="0"/>
          </a:p>
          <a:p>
            <a:r>
              <a:rPr lang="fr-FR" dirty="0" smtClean="0"/>
              <a:t>Silicates à couches planes de tétraèdres unis entre eux par 3 sommets.</a:t>
            </a:r>
            <a:r>
              <a:rPr lang="fr-FR" b="1" dirty="0" smtClean="0"/>
              <a:t> </a:t>
            </a:r>
            <a:r>
              <a:rPr lang="fr-FR" dirty="0" smtClean="0"/>
              <a:t>Les feuillets sont disposés selon le plan (001) qui leur sert de plan de clivage. Les sommets libres des tétraèdres sont situés du même côté et les centres des espaces hexagonaux sont occupés par des ions OH- et F-</a:t>
            </a:r>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548680"/>
            <a:ext cx="8712968" cy="5577483"/>
          </a:xfrm>
        </p:spPr>
        <p:txBody>
          <a:bodyPr/>
          <a:lstStyle/>
          <a:p>
            <a:endParaRPr lang="fr-FR" dirty="0" smtClean="0"/>
          </a:p>
          <a:p>
            <a:endParaRPr lang="fr-FR" dirty="0" smtClean="0"/>
          </a:p>
          <a:p>
            <a:pPr>
              <a:buNone/>
            </a:pPr>
            <a:r>
              <a:rPr lang="fr-FR" dirty="0" smtClean="0"/>
              <a:t>Ceci aboutit à l’individualisation de </a:t>
            </a:r>
            <a:r>
              <a:rPr lang="fr-FR" dirty="0" smtClean="0">
                <a:solidFill>
                  <a:srgbClr val="C00000"/>
                </a:solidFill>
              </a:rPr>
              <a:t>corpuscules </a:t>
            </a:r>
          </a:p>
          <a:p>
            <a:pPr>
              <a:buNone/>
            </a:pPr>
            <a:r>
              <a:rPr lang="fr-FR" dirty="0" smtClean="0">
                <a:solidFill>
                  <a:srgbClr val="C00000"/>
                </a:solidFill>
              </a:rPr>
              <a:t>solides </a:t>
            </a:r>
            <a:r>
              <a:rPr lang="fr-FR" dirty="0" smtClean="0"/>
              <a:t>en rotation sur eux-mêmes et en </a:t>
            </a:r>
          </a:p>
          <a:p>
            <a:pPr>
              <a:buNone/>
            </a:pPr>
            <a:r>
              <a:rPr lang="fr-FR" dirty="0" smtClean="0"/>
              <a:t>révolution autour du soleil : </a:t>
            </a:r>
            <a:r>
              <a:rPr lang="fr-FR" dirty="0" smtClean="0">
                <a:solidFill>
                  <a:srgbClr val="C00000"/>
                </a:solidFill>
              </a:rPr>
              <a:t>les planétoïdes </a:t>
            </a:r>
            <a:r>
              <a:rPr lang="fr-FR" dirty="0" smtClean="0"/>
              <a:t>ou </a:t>
            </a:r>
          </a:p>
          <a:p>
            <a:pPr>
              <a:buNone/>
            </a:pPr>
            <a:r>
              <a:rPr lang="fr-FR" dirty="0" smtClean="0"/>
              <a:t>protoplanètes. Par attraction universelle, les </a:t>
            </a:r>
          </a:p>
          <a:p>
            <a:pPr>
              <a:buNone/>
            </a:pPr>
            <a:r>
              <a:rPr lang="fr-FR" dirty="0" smtClean="0"/>
              <a:t>corps plus gros attirent les plus petits qu’ils </a:t>
            </a:r>
          </a:p>
          <a:p>
            <a:pPr>
              <a:buNone/>
            </a:pPr>
            <a:r>
              <a:rPr lang="fr-FR" dirty="0" smtClean="0"/>
              <a:t>intègrent progressivement. </a:t>
            </a:r>
            <a:endParaRPr lang="fr-FR" dirty="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lstStyle/>
          <a:p>
            <a:endParaRPr lang="fr-FR" dirty="0" smtClean="0"/>
          </a:p>
          <a:p>
            <a:endParaRPr lang="fr-FR" dirty="0" smtClean="0"/>
          </a:p>
          <a:p>
            <a:r>
              <a:rPr lang="fr-FR" dirty="0" smtClean="0"/>
              <a:t> Cela confère aux </a:t>
            </a:r>
            <a:r>
              <a:rPr lang="fr-FR" dirty="0" err="1" smtClean="0"/>
              <a:t>pyllosilicates</a:t>
            </a:r>
            <a:r>
              <a:rPr lang="fr-FR" dirty="0" smtClean="0"/>
              <a:t> une symétrie monoclinique pseudo-hexagonale. Les </a:t>
            </a:r>
            <a:r>
              <a:rPr lang="fr-FR" dirty="0" err="1" smtClean="0"/>
              <a:t>phyllites</a:t>
            </a:r>
            <a:r>
              <a:rPr lang="fr-FR" dirty="0" smtClean="0"/>
              <a:t> sont faites d'une couche tétraédrique silicatée de formule    </a:t>
            </a:r>
            <a:r>
              <a:rPr lang="fr-FR" b="1" dirty="0" smtClean="0"/>
              <a:t>(Si4O10 (OH)2) 6-</a:t>
            </a:r>
            <a:r>
              <a:rPr lang="fr-FR" dirty="0" smtClean="0"/>
              <a:t> </a:t>
            </a:r>
          </a:p>
          <a:p>
            <a:endParaRPr lang="fr-FR"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Figure 13-4</a:t>
            </a:r>
            <a:endParaRPr lang="fr-FR" dirty="0"/>
          </a:p>
        </p:txBody>
      </p:sp>
      <p:pic>
        <p:nvPicPr>
          <p:cNvPr id="4098" name="Picture 2" descr="E:\Enseignements\CTMinéralogie\Minéralogie\Pl.Miné\FileMin4.TIF"/>
          <p:cNvPicPr>
            <a:picLocks noGrp="1" noChangeAspect="1" noChangeArrowheads="1"/>
          </p:cNvPicPr>
          <p:nvPr>
            <p:ph idx="1"/>
          </p:nvPr>
        </p:nvPicPr>
        <p:blipFill>
          <a:blip r:embed="rId2" cstate="print"/>
          <a:srcRect/>
          <a:stretch>
            <a:fillRect/>
          </a:stretch>
        </p:blipFill>
        <p:spPr bwMode="auto">
          <a:xfrm>
            <a:off x="642910" y="1571612"/>
            <a:ext cx="7786742" cy="4357718"/>
          </a:xfrm>
          <a:prstGeom prst="rect">
            <a:avLst/>
          </a:prstGeom>
          <a:noFill/>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Le TALC : Mg3 (Si4O10) (OH)2.</a:t>
            </a:r>
          </a:p>
          <a:p>
            <a:r>
              <a:rPr lang="fr-FR" dirty="0" smtClean="0"/>
              <a:t>Les MICAS. </a:t>
            </a:r>
            <a:r>
              <a:rPr lang="fr-FR" i="1" dirty="0" smtClean="0"/>
              <a:t>La muscovite </a:t>
            </a:r>
            <a:r>
              <a:rPr lang="fr-FR" dirty="0" smtClean="0"/>
              <a:t> ou mica blanc est alumineuse K Al2 (Si3AlO10) (OH)2 et </a:t>
            </a:r>
            <a:r>
              <a:rPr lang="fr-FR" i="1" dirty="0" smtClean="0"/>
              <a:t>La Biotite </a:t>
            </a:r>
            <a:r>
              <a:rPr lang="fr-FR" dirty="0" smtClean="0"/>
              <a:t> ou mica noir  ferromagnésien K (Fe</a:t>
            </a:r>
            <a:r>
              <a:rPr lang="fr-FR" baseline="30000" dirty="0" smtClean="0"/>
              <a:t>+2</a:t>
            </a:r>
            <a:r>
              <a:rPr lang="fr-FR" dirty="0" smtClean="0"/>
              <a:t>, Mg)3 ( Si3AlO10) (OH)2. </a:t>
            </a:r>
          </a:p>
          <a:p>
            <a:r>
              <a:rPr lang="fr-FR" dirty="0" smtClean="0"/>
              <a:t>Les ARGILES, ou minéraux argileux sont des silicates hydratés de très petite taille (500 A°) </a:t>
            </a:r>
            <a:r>
              <a:rPr lang="fr-FR" i="1" dirty="0" smtClean="0"/>
              <a:t>: La Kaolinite</a:t>
            </a:r>
            <a:r>
              <a:rPr lang="fr-FR" dirty="0" smtClean="0"/>
              <a:t>  Al4 (Si4O10) (OH), </a:t>
            </a:r>
          </a:p>
          <a:p>
            <a:endParaRPr lang="fr-FR"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u="sng" dirty="0" smtClean="0"/>
              <a:t>1-6 Les </a:t>
            </a:r>
            <a:r>
              <a:rPr lang="fr-FR" b="1" u="sng" dirty="0" err="1" smtClean="0"/>
              <a:t>Tectosilicates</a:t>
            </a:r>
            <a:r>
              <a:rPr lang="fr-FR" b="1" u="sng" dirty="0" smtClean="0"/>
              <a:t> </a:t>
            </a:r>
            <a:endParaRPr lang="fr-FR" dirty="0" smtClean="0"/>
          </a:p>
          <a:p>
            <a:endParaRPr lang="fr-FR" dirty="0" smtClean="0"/>
          </a:p>
          <a:p>
            <a:r>
              <a:rPr lang="fr-FR" dirty="0" smtClean="0"/>
              <a:t>Ici, les tétraèdres forment une charpente électriquement neutre, à 3 dimensions, dans laquelle ils sont unis par les 4 sommets, chaque oxygène étant partagé par 2 tétraèdres voisins.</a:t>
            </a:r>
          </a:p>
          <a:p>
            <a:endParaRPr lang="fr-FR"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u="sng" dirty="0" smtClean="0"/>
              <a:t>1-6-1 GROUPE DE LA SILICE </a:t>
            </a:r>
            <a:r>
              <a:rPr lang="fr-FR" b="1" dirty="0" smtClean="0"/>
              <a:t>: SiO2</a:t>
            </a:r>
            <a:endParaRPr lang="fr-FR" dirty="0" smtClean="0"/>
          </a:p>
          <a:p>
            <a:endParaRPr lang="fr-FR" dirty="0" smtClean="0"/>
          </a:p>
          <a:p>
            <a:r>
              <a:rPr lang="fr-FR" dirty="0" smtClean="0"/>
              <a:t>Le Quartz, rhomboédrique </a:t>
            </a:r>
          </a:p>
          <a:p>
            <a:r>
              <a:rPr lang="fr-FR" dirty="0" smtClean="0"/>
              <a:t>La Calcédoine, silice microcristalline </a:t>
            </a:r>
          </a:p>
          <a:p>
            <a:r>
              <a:rPr lang="fr-FR" dirty="0" smtClean="0"/>
              <a:t>L'Opale silice hydratée dans laquelle de petits cristaux de cristobalite et de tridymite sont piégés. </a:t>
            </a:r>
          </a:p>
          <a:p>
            <a:endParaRPr lang="fr-FR"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eur\Mes documents\Mes images\perso\quatrz.gif"/>
          <p:cNvPicPr>
            <a:picLocks noGrp="1" noChangeAspect="1" noChangeArrowheads="1"/>
          </p:cNvPicPr>
          <p:nvPr>
            <p:ph idx="1"/>
          </p:nvPr>
        </p:nvPicPr>
        <p:blipFill>
          <a:blip r:embed="rId2" cstate="print"/>
          <a:srcRect/>
          <a:stretch>
            <a:fillRect/>
          </a:stretch>
        </p:blipFill>
        <p:spPr bwMode="auto">
          <a:xfrm>
            <a:off x="1000100" y="1500174"/>
            <a:ext cx="6500858" cy="4357718"/>
          </a:xfrm>
          <a:prstGeom prst="rect">
            <a:avLst/>
          </a:prstGeom>
          <a:noFill/>
        </p:spPr>
      </p:pic>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Figure 14a</a:t>
            </a:r>
            <a:endParaRPr lang="fr-FR" dirty="0"/>
          </a:p>
        </p:txBody>
      </p:sp>
      <p:pic>
        <p:nvPicPr>
          <p:cNvPr id="8194" name="Picture 2" descr="E:\Enseignements\CTMinéralogie\Minéralogie\Pl.Miné\FileMin5.TIF"/>
          <p:cNvPicPr>
            <a:picLocks noGrp="1" noChangeAspect="1" noChangeArrowheads="1"/>
          </p:cNvPicPr>
          <p:nvPr>
            <p:ph idx="1"/>
          </p:nvPr>
        </p:nvPicPr>
        <p:blipFill>
          <a:blip r:embed="rId2" cstate="print"/>
          <a:srcRect/>
          <a:stretch>
            <a:fillRect/>
          </a:stretch>
        </p:blipFill>
        <p:spPr bwMode="auto">
          <a:xfrm>
            <a:off x="0" y="1428736"/>
            <a:ext cx="9144000" cy="5000660"/>
          </a:xfrm>
          <a:prstGeom prst="rect">
            <a:avLst/>
          </a:prstGeom>
          <a:noFill/>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u="sng" dirty="0" smtClean="0"/>
              <a:t>1-6-2 GROUPE DES FELDSPATHS</a:t>
            </a:r>
            <a:r>
              <a:rPr lang="fr-FR" dirty="0" smtClean="0"/>
              <a:t> </a:t>
            </a:r>
          </a:p>
          <a:p>
            <a:endParaRPr lang="fr-FR" dirty="0" smtClean="0"/>
          </a:p>
          <a:p>
            <a:r>
              <a:rPr lang="fr-FR" dirty="0" smtClean="0"/>
              <a:t>Dans ces minéraux, il y a substitution d’un Si</a:t>
            </a:r>
            <a:r>
              <a:rPr lang="fr-FR" baseline="30000" dirty="0" smtClean="0"/>
              <a:t>+4</a:t>
            </a:r>
            <a:r>
              <a:rPr lang="fr-FR" dirty="0" smtClean="0"/>
              <a:t> pat un  Al</a:t>
            </a:r>
            <a:r>
              <a:rPr lang="fr-FR" baseline="30000" dirty="0" smtClean="0"/>
              <a:t>+3</a:t>
            </a:r>
            <a:r>
              <a:rPr lang="fr-FR" dirty="0" smtClean="0"/>
              <a:t> dans la molécule SiO2, libérant ainsi une charge négative neutralisée par un cation Na, K ou Ca, d’où la formule générale </a:t>
            </a:r>
            <a:r>
              <a:rPr lang="fr-FR" b="1" dirty="0" smtClean="0"/>
              <a:t>Si</a:t>
            </a:r>
            <a:r>
              <a:rPr lang="fr-FR" b="1" baseline="-25000" dirty="0" smtClean="0"/>
              <a:t>3</a:t>
            </a:r>
            <a:r>
              <a:rPr lang="fr-FR" b="1" dirty="0" smtClean="0"/>
              <a:t>AlO</a:t>
            </a:r>
            <a:r>
              <a:rPr lang="fr-FR" b="1" baseline="-25000" dirty="0" smtClean="0"/>
              <a:t>8</a:t>
            </a:r>
            <a:r>
              <a:rPr lang="fr-FR" b="1" baseline="30000" dirty="0" smtClean="0"/>
              <a:t>-1</a:t>
            </a:r>
            <a:r>
              <a:rPr lang="fr-FR" b="1" dirty="0" smtClean="0"/>
              <a:t>.</a:t>
            </a:r>
            <a:r>
              <a:rPr lang="fr-FR" dirty="0" smtClean="0"/>
              <a:t> On distingue deux familles :</a:t>
            </a:r>
          </a:p>
          <a:p>
            <a:endParaRPr lang="fr-FR"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Figure 14b</a:t>
            </a:r>
            <a:endParaRPr lang="fr-FR" dirty="0"/>
          </a:p>
        </p:txBody>
      </p:sp>
      <p:pic>
        <p:nvPicPr>
          <p:cNvPr id="6146" name="Picture 2" descr="E:\Enseignements\CTMinéralogie\Minéralogie\Pl.Miné\FileMin6.TIF"/>
          <p:cNvPicPr>
            <a:picLocks noGrp="1" noChangeAspect="1" noChangeArrowheads="1"/>
          </p:cNvPicPr>
          <p:nvPr>
            <p:ph idx="1"/>
          </p:nvPr>
        </p:nvPicPr>
        <p:blipFill>
          <a:blip r:embed="rId2" cstate="print"/>
          <a:srcRect/>
          <a:stretch>
            <a:fillRect/>
          </a:stretch>
        </p:blipFill>
        <p:spPr bwMode="auto">
          <a:xfrm>
            <a:off x="571472" y="1500174"/>
            <a:ext cx="8143932" cy="4714908"/>
          </a:xfrm>
          <a:prstGeom prst="rect">
            <a:avLst/>
          </a:prstGeom>
          <a:noFill/>
        </p:spPr>
      </p:pic>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u="sng" dirty="0" smtClean="0"/>
          </a:p>
          <a:p>
            <a:r>
              <a:rPr lang="fr-FR" u="sng" dirty="0" smtClean="0"/>
              <a:t>Les Feldspaths alcalins</a:t>
            </a:r>
            <a:r>
              <a:rPr lang="fr-FR" dirty="0" smtClean="0"/>
              <a:t> ou sodi-potassiques: Ce sont les feldspaths potassiques de formule </a:t>
            </a:r>
            <a:r>
              <a:rPr lang="fr-FR" b="1" dirty="0" smtClean="0"/>
              <a:t>K (Si</a:t>
            </a:r>
            <a:r>
              <a:rPr lang="fr-FR" b="1" baseline="-25000" dirty="0" smtClean="0"/>
              <a:t>3</a:t>
            </a:r>
            <a:r>
              <a:rPr lang="fr-FR" b="1" dirty="0" smtClean="0"/>
              <a:t> Al O</a:t>
            </a:r>
            <a:r>
              <a:rPr lang="fr-FR" b="1" baseline="-25000" dirty="0" smtClean="0"/>
              <a:t>8</a:t>
            </a:r>
            <a:r>
              <a:rPr lang="fr-FR" b="1" dirty="0" smtClean="0"/>
              <a:t>)</a:t>
            </a:r>
            <a:r>
              <a:rPr lang="fr-FR" dirty="0" smtClean="0"/>
              <a:t> comme l’orthose monoclinique et les feldspaths sodiques comme l'albite </a:t>
            </a:r>
            <a:r>
              <a:rPr lang="fr-FR" b="1" dirty="0" smtClean="0"/>
              <a:t>Na (Si</a:t>
            </a:r>
            <a:r>
              <a:rPr lang="fr-FR" b="1" baseline="-25000" dirty="0" smtClean="0"/>
              <a:t>3</a:t>
            </a:r>
            <a:r>
              <a:rPr lang="fr-FR" b="1" dirty="0" smtClean="0"/>
              <a:t>AlO</a:t>
            </a:r>
            <a:r>
              <a:rPr lang="fr-FR" b="1" baseline="-25000" dirty="0" smtClean="0"/>
              <a:t>8</a:t>
            </a:r>
            <a:r>
              <a:rPr lang="fr-FR" b="1" dirty="0" smtClean="0"/>
              <a:t>)</a:t>
            </a:r>
            <a:r>
              <a:rPr lang="fr-FR" dirty="0" smtClean="0"/>
              <a:t> triclinique. </a:t>
            </a:r>
          </a:p>
          <a:p>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476673"/>
            <a:ext cx="7772400" cy="2016223"/>
          </a:xfrm>
        </p:spPr>
        <p:txBody>
          <a:bodyPr>
            <a:normAutofit fontScale="90000"/>
          </a:bodyPr>
          <a:lstStyle/>
          <a:p>
            <a:r>
              <a:rPr lang="fr-FR" dirty="0" smtClean="0">
                <a:solidFill>
                  <a:srgbClr val="FF0000"/>
                </a:solidFill>
              </a:rPr>
              <a:t/>
            </a:r>
            <a:br>
              <a:rPr lang="fr-FR" dirty="0" smtClean="0">
                <a:solidFill>
                  <a:srgbClr val="FF0000"/>
                </a:solidFill>
              </a:rPr>
            </a:br>
            <a:r>
              <a:rPr lang="fr-FR" dirty="0" smtClean="0">
                <a:solidFill>
                  <a:srgbClr val="FF0000"/>
                </a:solidFill>
              </a:rPr>
              <a:t>CH1. INTRODUCTION A LA GEOLOGIE</a:t>
            </a:r>
            <a:r>
              <a:rPr lang="fr-FR" dirty="0" smtClean="0"/>
              <a:t/>
            </a:r>
            <a:br>
              <a:rPr lang="fr-FR" dirty="0" smtClean="0"/>
            </a:br>
            <a:endParaRPr lang="fr-FR" dirty="0"/>
          </a:p>
        </p:txBody>
      </p:sp>
      <p:sp>
        <p:nvSpPr>
          <p:cNvPr id="3" name="Sous-titre 2"/>
          <p:cNvSpPr>
            <a:spLocks noGrp="1"/>
          </p:cNvSpPr>
          <p:nvPr>
            <p:ph type="subTitle" idx="1"/>
          </p:nvPr>
        </p:nvSpPr>
        <p:spPr>
          <a:xfrm>
            <a:off x="683568" y="1844824"/>
            <a:ext cx="7776864" cy="4392488"/>
          </a:xfrm>
        </p:spPr>
        <p:txBody>
          <a:bodyPr>
            <a:normAutofit fontScale="77500" lnSpcReduction="20000"/>
          </a:bodyPr>
          <a:lstStyle/>
          <a:p>
            <a:endParaRPr lang="fr-FR" dirty="0" smtClean="0"/>
          </a:p>
          <a:p>
            <a:r>
              <a:rPr lang="fr-FR" dirty="0"/>
              <a:t> </a:t>
            </a:r>
          </a:p>
          <a:p>
            <a:pPr algn="l"/>
            <a:r>
              <a:rPr lang="fr-FR" dirty="0">
                <a:solidFill>
                  <a:srgbClr val="00B0F0"/>
                </a:solidFill>
              </a:rPr>
              <a:t>I- GENERALITES SUR LA GEOLOGIE</a:t>
            </a:r>
          </a:p>
          <a:p>
            <a:pPr algn="l"/>
            <a:r>
              <a:rPr lang="fr-FR" dirty="0">
                <a:solidFill>
                  <a:srgbClr val="00B0F0"/>
                </a:solidFill>
              </a:rPr>
              <a:t> </a:t>
            </a:r>
          </a:p>
          <a:p>
            <a:pPr algn="l"/>
            <a:r>
              <a:rPr lang="fr-FR" dirty="0">
                <a:solidFill>
                  <a:srgbClr val="C00000"/>
                </a:solidFill>
              </a:rPr>
              <a:t>La Géologie </a:t>
            </a:r>
            <a:r>
              <a:rPr lang="fr-FR" dirty="0">
                <a:solidFill>
                  <a:schemeClr val="tx1"/>
                </a:solidFill>
              </a:rPr>
              <a:t>ou Sciences de la Terre est l'étude de </a:t>
            </a:r>
            <a:r>
              <a:rPr lang="fr-FR" dirty="0" smtClean="0">
                <a:solidFill>
                  <a:schemeClr val="tx1"/>
                </a:solidFill>
              </a:rPr>
              <a:t>la   Planète </a:t>
            </a:r>
            <a:r>
              <a:rPr lang="fr-FR" dirty="0">
                <a:solidFill>
                  <a:schemeClr val="tx1"/>
                </a:solidFill>
              </a:rPr>
              <a:t>Terre  (Gaia = Terre/ Logos= </a:t>
            </a:r>
            <a:r>
              <a:rPr lang="fr-FR" dirty="0" smtClean="0">
                <a:solidFill>
                  <a:schemeClr val="tx1"/>
                </a:solidFill>
              </a:rPr>
              <a:t>étude)</a:t>
            </a:r>
          </a:p>
          <a:p>
            <a:pPr algn="l"/>
            <a:endParaRPr lang="fr-FR" dirty="0" smtClean="0">
              <a:solidFill>
                <a:schemeClr val="tx1"/>
              </a:solidFill>
            </a:endParaRPr>
          </a:p>
          <a:p>
            <a:pPr algn="l"/>
            <a:r>
              <a:rPr lang="fr-FR" dirty="0" smtClean="0">
                <a:solidFill>
                  <a:schemeClr val="tx1"/>
                </a:solidFill>
              </a:rPr>
              <a:t>C'est </a:t>
            </a:r>
            <a:r>
              <a:rPr lang="fr-FR" dirty="0">
                <a:solidFill>
                  <a:schemeClr val="tx1"/>
                </a:solidFill>
              </a:rPr>
              <a:t>une science naturelle qui s'appuie sur </a:t>
            </a:r>
            <a:r>
              <a:rPr lang="fr-FR" dirty="0" smtClean="0">
                <a:solidFill>
                  <a:schemeClr val="tx1"/>
                </a:solidFill>
              </a:rPr>
              <a:t>l'observation et </a:t>
            </a:r>
            <a:r>
              <a:rPr lang="fr-FR" dirty="0">
                <a:solidFill>
                  <a:schemeClr val="tx1"/>
                </a:solidFill>
              </a:rPr>
              <a:t>la description des objets et phénomènes liés à la constitution et à l'activité du globe terrestre, afin d'en donner une explication scientifique</a:t>
            </a:r>
            <a:r>
              <a:rPr lang="fr-FR" b="1" dirty="0"/>
              <a:t>.</a:t>
            </a:r>
          </a:p>
          <a:p>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5145435"/>
          </a:xfrm>
        </p:spPr>
        <p:txBody>
          <a:bodyPr/>
          <a:lstStyle/>
          <a:p>
            <a:pPr>
              <a:buNone/>
            </a:pPr>
            <a:endParaRPr lang="fr-FR" dirty="0" smtClean="0"/>
          </a:p>
          <a:p>
            <a:pPr>
              <a:buNone/>
            </a:pPr>
            <a:endParaRPr lang="fr-FR" dirty="0" smtClean="0"/>
          </a:p>
          <a:p>
            <a:pPr>
              <a:buNone/>
            </a:pPr>
            <a:r>
              <a:rPr lang="fr-FR" dirty="0" smtClean="0"/>
              <a:t>Bombardements, collisions et fusions à la </a:t>
            </a:r>
          </a:p>
          <a:p>
            <a:pPr>
              <a:buNone/>
            </a:pPr>
            <a:r>
              <a:rPr lang="fr-FR" dirty="0" smtClean="0"/>
              <a:t>surface vont transformer la jeune planète en </a:t>
            </a:r>
          </a:p>
          <a:p>
            <a:pPr>
              <a:buNone/>
            </a:pPr>
            <a:r>
              <a:rPr lang="fr-FR" dirty="0" smtClean="0"/>
              <a:t>une immense boule de feu.</a:t>
            </a:r>
            <a:endParaRPr lang="fr-FR"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u="sng" dirty="0" smtClean="0"/>
              <a:t>Les Plagioclases</a:t>
            </a:r>
            <a:r>
              <a:rPr lang="fr-FR" dirty="0" smtClean="0"/>
              <a:t> (tricliniques) ou feldspaths sodi-calciques </a:t>
            </a:r>
            <a:r>
              <a:rPr lang="fr-FR" b="1" dirty="0" smtClean="0"/>
              <a:t>(</a:t>
            </a:r>
            <a:r>
              <a:rPr lang="fr-FR" b="1" dirty="0" err="1" smtClean="0"/>
              <a:t>Na,Ca</a:t>
            </a:r>
            <a:r>
              <a:rPr lang="fr-FR" b="1" dirty="0" smtClean="0"/>
              <a:t>) Si</a:t>
            </a:r>
            <a:r>
              <a:rPr lang="fr-FR" b="1" baseline="-25000" dirty="0" smtClean="0"/>
              <a:t>3</a:t>
            </a:r>
            <a:r>
              <a:rPr lang="fr-FR" b="1" dirty="0" smtClean="0"/>
              <a:t> Al O</a:t>
            </a:r>
            <a:r>
              <a:rPr lang="fr-FR" b="1" baseline="-25000" dirty="0" smtClean="0"/>
              <a:t>8</a:t>
            </a:r>
            <a:endParaRPr lang="fr-FR" dirty="0" smtClean="0"/>
          </a:p>
          <a:p>
            <a:r>
              <a:rPr lang="fr-FR" dirty="0" smtClean="0"/>
              <a:t>qui forment une série continue entre l'albite (NaSi</a:t>
            </a:r>
            <a:r>
              <a:rPr lang="fr-FR" baseline="-25000" dirty="0" smtClean="0"/>
              <a:t>3</a:t>
            </a:r>
            <a:r>
              <a:rPr lang="fr-FR" dirty="0" smtClean="0"/>
              <a:t> Al O</a:t>
            </a:r>
            <a:r>
              <a:rPr lang="fr-FR" baseline="-25000" dirty="0" smtClean="0"/>
              <a:t>8</a:t>
            </a:r>
            <a:r>
              <a:rPr lang="fr-FR" dirty="0" smtClean="0"/>
              <a:t>) et l'anorthite (CaSi</a:t>
            </a:r>
            <a:r>
              <a:rPr lang="fr-FR" baseline="-25000" dirty="0" smtClean="0"/>
              <a:t>2</a:t>
            </a:r>
            <a:r>
              <a:rPr lang="fr-FR" dirty="0" smtClean="0"/>
              <a:t> Al</a:t>
            </a:r>
            <a:r>
              <a:rPr lang="fr-FR" baseline="-25000" dirty="0" smtClean="0"/>
              <a:t>2 </a:t>
            </a:r>
            <a:r>
              <a:rPr lang="fr-FR" dirty="0" smtClean="0"/>
              <a:t>O</a:t>
            </a:r>
            <a:r>
              <a:rPr lang="fr-FR" baseline="-25000" dirty="0" smtClean="0"/>
              <a:t>8</a:t>
            </a:r>
            <a:r>
              <a:rPr lang="fr-FR" dirty="0" smtClean="0"/>
              <a:t>) : </a:t>
            </a:r>
          </a:p>
          <a:p>
            <a:r>
              <a:rPr lang="fr-FR" dirty="0" smtClean="0"/>
              <a:t>0------10-----30-------50----70----90------100%Ca</a:t>
            </a:r>
          </a:p>
          <a:p>
            <a:pPr>
              <a:buNone/>
            </a:pPr>
            <a:r>
              <a:rPr lang="fr-FR" dirty="0" smtClean="0"/>
              <a:t> </a:t>
            </a:r>
            <a:r>
              <a:rPr lang="en-US" dirty="0" err="1" smtClean="0"/>
              <a:t>albite</a:t>
            </a:r>
            <a:r>
              <a:rPr lang="en-US" dirty="0" smtClean="0"/>
              <a:t>   </a:t>
            </a:r>
            <a:r>
              <a:rPr lang="en-US" dirty="0" err="1" smtClean="0"/>
              <a:t>oligoclase</a:t>
            </a:r>
            <a:r>
              <a:rPr lang="en-US" dirty="0" smtClean="0"/>
              <a:t>  </a:t>
            </a:r>
            <a:r>
              <a:rPr lang="en-US" dirty="0" err="1" smtClean="0"/>
              <a:t>andésine</a:t>
            </a:r>
            <a:r>
              <a:rPr lang="en-US" dirty="0" smtClean="0"/>
              <a:t>  </a:t>
            </a:r>
            <a:r>
              <a:rPr lang="en-US" dirty="0" err="1" smtClean="0"/>
              <a:t>labrador</a:t>
            </a:r>
            <a:r>
              <a:rPr lang="en-US" dirty="0" smtClean="0"/>
              <a:t> </a:t>
            </a:r>
            <a:r>
              <a:rPr lang="en-US" dirty="0" err="1" smtClean="0"/>
              <a:t>bytownite</a:t>
            </a:r>
            <a:r>
              <a:rPr lang="en-US" dirty="0" smtClean="0"/>
              <a:t>   </a:t>
            </a:r>
            <a:r>
              <a:rPr lang="en-US" dirty="0" err="1" smtClean="0"/>
              <a:t>anorthite</a:t>
            </a:r>
            <a:r>
              <a:rPr lang="en-US" dirty="0" smtClean="0"/>
              <a:t>             </a:t>
            </a:r>
            <a:endParaRPr lang="fr-FR" dirty="0" smtClean="0"/>
          </a:p>
          <a:p>
            <a:endParaRPr lang="fr-FR" dirty="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u="sng" dirty="0" smtClean="0"/>
              <a:t>1-6-3 GROUPE DES FELDSPATHOIDES </a:t>
            </a:r>
            <a:endParaRPr lang="fr-FR" dirty="0" smtClean="0"/>
          </a:p>
          <a:p>
            <a:endParaRPr lang="fr-FR" dirty="0" smtClean="0"/>
          </a:p>
          <a:p>
            <a:r>
              <a:rPr lang="fr-FR" dirty="0" smtClean="0"/>
              <a:t>Minéraux proches des feldspaths mais plus alumineux et plus pauvres en silice.</a:t>
            </a:r>
          </a:p>
          <a:p>
            <a:r>
              <a:rPr lang="fr-FR" dirty="0" smtClean="0"/>
              <a:t>-La néphéline </a:t>
            </a:r>
            <a:r>
              <a:rPr lang="fr-FR" b="1" dirty="0" smtClean="0"/>
              <a:t>Na(SiAlO</a:t>
            </a:r>
            <a:r>
              <a:rPr lang="fr-FR" b="1" baseline="-25000" dirty="0" smtClean="0"/>
              <a:t>4</a:t>
            </a:r>
            <a:r>
              <a:rPr lang="fr-FR" b="1" dirty="0" smtClean="0"/>
              <a:t>)</a:t>
            </a:r>
            <a:r>
              <a:rPr lang="fr-FR" dirty="0" smtClean="0"/>
              <a:t>, hexagonale </a:t>
            </a:r>
          </a:p>
          <a:p>
            <a:r>
              <a:rPr lang="fr-FR" dirty="0" smtClean="0"/>
              <a:t>-La Leucite K (Si</a:t>
            </a:r>
            <a:r>
              <a:rPr lang="fr-FR" baseline="-25000" dirty="0" smtClean="0"/>
              <a:t>2</a:t>
            </a:r>
            <a:r>
              <a:rPr lang="fr-FR" dirty="0" smtClean="0"/>
              <a:t>AlO</a:t>
            </a:r>
            <a:r>
              <a:rPr lang="fr-FR" baseline="-25000" dirty="0" smtClean="0"/>
              <a:t>6</a:t>
            </a:r>
            <a:r>
              <a:rPr lang="fr-FR" dirty="0" smtClean="0"/>
              <a:t>), quadratique pseudo-cubique, souvent en trapézoèdres (112) </a:t>
            </a:r>
          </a:p>
          <a:p>
            <a:r>
              <a:rPr lang="fr-FR" b="1" dirty="0" smtClean="0"/>
              <a:t> </a:t>
            </a:r>
            <a:endParaRPr lang="fr-FR" dirty="0" smtClean="0"/>
          </a:p>
          <a:p>
            <a:endParaRPr lang="fr-FR" dirty="0"/>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sz="4000" b="1" dirty="0" smtClean="0"/>
              <a:t>2- Classification structurale des minéraux non silicatés </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endParaRPr lang="fr-FR" dirty="0" smtClean="0"/>
          </a:p>
          <a:p>
            <a:r>
              <a:rPr lang="fr-FR" dirty="0" smtClean="0"/>
              <a:t>Ce sont les minéraux dont </a:t>
            </a:r>
            <a:r>
              <a:rPr lang="fr-FR" b="1" dirty="0" smtClean="0"/>
              <a:t>la charpente ne contient pas le polyèdre SiO4</a:t>
            </a:r>
            <a:r>
              <a:rPr lang="fr-FR" b="1" baseline="30000" dirty="0" smtClean="0"/>
              <a:t>-4</a:t>
            </a:r>
            <a:r>
              <a:rPr lang="fr-FR" dirty="0" smtClean="0"/>
              <a:t>. On les rencontre accessoirement dans les roches, en concentrations accidentelles dans les minerais, ou en constituants essentiels de roches sédimentaires. </a:t>
            </a:r>
          </a:p>
          <a:p>
            <a:endParaRPr lang="fr-FR" dirty="0"/>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endParaRPr lang="fr-FR" dirty="0" smtClean="0"/>
          </a:p>
          <a:p>
            <a:pPr>
              <a:buNone/>
            </a:pPr>
            <a:r>
              <a:rPr lang="fr-FR" dirty="0" smtClean="0"/>
              <a:t>Ce sont les éléments natifs (or, argent), les </a:t>
            </a:r>
          </a:p>
          <a:p>
            <a:pPr>
              <a:buNone/>
            </a:pPr>
            <a:r>
              <a:rPr lang="fr-FR" dirty="0" smtClean="0"/>
              <a:t>sulfures et sulfosels, les oxydes et hydroxydes, </a:t>
            </a:r>
          </a:p>
          <a:p>
            <a:pPr>
              <a:buNone/>
            </a:pPr>
            <a:r>
              <a:rPr lang="fr-FR" dirty="0" smtClean="0"/>
              <a:t>les halogénures, carbonates, phosphates, </a:t>
            </a:r>
          </a:p>
          <a:p>
            <a:pPr>
              <a:buNone/>
            </a:pPr>
            <a:r>
              <a:rPr lang="fr-FR" dirty="0" smtClean="0"/>
              <a:t>sulfates,  tungstates, etc.</a:t>
            </a:r>
          </a:p>
          <a:p>
            <a:endParaRPr lang="fr-FR" dirty="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u="sng" dirty="0" smtClean="0"/>
              <a:t>2-1 Les éléments natifs</a:t>
            </a:r>
            <a:endParaRPr lang="fr-FR" dirty="0" smtClean="0"/>
          </a:p>
          <a:p>
            <a:r>
              <a:rPr lang="fr-FR" dirty="0" smtClean="0"/>
              <a:t>Il en existe 22 (C, S, FE, CO, NI, CU, AS, SE, AG, SN, SB, TE, RU, RH, PD, OS, IR, PT, AU, HG, PB, BI,), parmi lesquels des métaux tels que l'or, l'argent, le cuivre, le platine et le fer, des  semi-métaux et métalloïdes comme l'arsenic, le bismuth, le soufre et le carbone.</a:t>
            </a:r>
          </a:p>
          <a:p>
            <a:endParaRPr lang="fr-FR" dirty="0"/>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u="sng" dirty="0" smtClean="0"/>
              <a:t>2-2 Les halogénures </a:t>
            </a:r>
            <a:r>
              <a:rPr lang="fr-FR" b="1" dirty="0" smtClean="0"/>
              <a:t>: </a:t>
            </a:r>
          </a:p>
          <a:p>
            <a:pPr>
              <a:buNone/>
            </a:pPr>
            <a:r>
              <a:rPr lang="fr-FR" dirty="0" smtClean="0"/>
              <a:t> les anions sont des halogènes (halos = sel ): Cl-, </a:t>
            </a:r>
          </a:p>
          <a:p>
            <a:pPr>
              <a:buNone/>
            </a:pPr>
            <a:r>
              <a:rPr lang="fr-FR" dirty="0" smtClean="0"/>
              <a:t>F-, </a:t>
            </a:r>
            <a:r>
              <a:rPr lang="fr-FR" dirty="0" err="1" smtClean="0"/>
              <a:t>Br</a:t>
            </a:r>
            <a:r>
              <a:rPr lang="fr-FR" dirty="0" smtClean="0"/>
              <a:t>-, I-..</a:t>
            </a:r>
          </a:p>
          <a:p>
            <a:pPr>
              <a:buNone/>
            </a:pPr>
            <a:r>
              <a:rPr lang="fr-FR" u="sng" dirty="0" smtClean="0"/>
              <a:t>La halite </a:t>
            </a:r>
            <a:r>
              <a:rPr lang="fr-FR" dirty="0" smtClean="0"/>
              <a:t>ou sel gemme  </a:t>
            </a:r>
            <a:r>
              <a:rPr lang="fr-FR" dirty="0" err="1" smtClean="0"/>
              <a:t>NaCl</a:t>
            </a:r>
            <a:r>
              <a:rPr lang="fr-FR" dirty="0" smtClean="0"/>
              <a:t>, cubique </a:t>
            </a:r>
          </a:p>
          <a:p>
            <a:pPr>
              <a:buNone/>
            </a:pPr>
            <a:r>
              <a:rPr lang="fr-FR" u="sng" dirty="0" smtClean="0"/>
              <a:t>La fluorine</a:t>
            </a:r>
            <a:r>
              <a:rPr lang="fr-FR" dirty="0" smtClean="0"/>
              <a:t> : CaF2 cubique</a:t>
            </a:r>
          </a:p>
          <a:p>
            <a:endParaRPr lang="fr-FR" dirty="0"/>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normAutofit fontScale="92500" lnSpcReduction="20000"/>
          </a:bodyPr>
          <a:lstStyle/>
          <a:p>
            <a:endParaRPr lang="fr-FR" b="1" u="sng" dirty="0" smtClean="0"/>
          </a:p>
          <a:p>
            <a:r>
              <a:rPr lang="fr-FR" b="1" u="sng" dirty="0" smtClean="0"/>
              <a:t>2-3 Les sulfures et sulfosels </a:t>
            </a:r>
            <a:r>
              <a:rPr lang="fr-FR" dirty="0" smtClean="0"/>
              <a:t>: </a:t>
            </a:r>
          </a:p>
          <a:p>
            <a:pPr>
              <a:buNone/>
            </a:pPr>
            <a:r>
              <a:rPr lang="fr-FR" b="1" dirty="0" smtClean="0"/>
              <a:t>Les sulfures</a:t>
            </a:r>
            <a:r>
              <a:rPr lang="fr-FR" dirty="0" smtClean="0"/>
              <a:t> ont pour formule </a:t>
            </a:r>
            <a:r>
              <a:rPr lang="fr-FR" dirty="0" err="1" smtClean="0"/>
              <a:t>A</a:t>
            </a:r>
            <a:r>
              <a:rPr lang="fr-FR" baseline="-25000" dirty="0" err="1" smtClean="0"/>
              <a:t>m</a:t>
            </a:r>
            <a:r>
              <a:rPr lang="fr-FR" dirty="0" err="1" smtClean="0"/>
              <a:t>X</a:t>
            </a:r>
            <a:r>
              <a:rPr lang="fr-FR" baseline="-25000" dirty="0" err="1" smtClean="0"/>
              <a:t>q</a:t>
            </a:r>
            <a:r>
              <a:rPr lang="fr-FR" dirty="0" smtClean="0"/>
              <a:t>, avec X = Soufre</a:t>
            </a:r>
          </a:p>
          <a:p>
            <a:pPr>
              <a:buNone/>
            </a:pPr>
            <a:r>
              <a:rPr lang="fr-FR" dirty="0" smtClean="0"/>
              <a:t>Ag</a:t>
            </a:r>
            <a:r>
              <a:rPr lang="fr-FR" baseline="-25000" dirty="0" smtClean="0"/>
              <a:t>2</a:t>
            </a:r>
            <a:r>
              <a:rPr lang="fr-FR" dirty="0" smtClean="0"/>
              <a:t>S argentite, </a:t>
            </a:r>
            <a:r>
              <a:rPr lang="fr-FR" dirty="0" err="1" smtClean="0"/>
              <a:t>PbS</a:t>
            </a:r>
            <a:r>
              <a:rPr lang="fr-FR" dirty="0" smtClean="0"/>
              <a:t>  galène, </a:t>
            </a:r>
            <a:r>
              <a:rPr lang="fr-FR" dirty="0" err="1" smtClean="0"/>
              <a:t>ZnS</a:t>
            </a:r>
            <a:r>
              <a:rPr lang="fr-FR" dirty="0" smtClean="0"/>
              <a:t>  blende, et FeS</a:t>
            </a:r>
            <a:r>
              <a:rPr lang="fr-FR" baseline="-25000" dirty="0" smtClean="0"/>
              <a:t>2</a:t>
            </a:r>
            <a:r>
              <a:rPr lang="fr-FR" dirty="0" smtClean="0"/>
              <a:t> </a:t>
            </a:r>
          </a:p>
          <a:p>
            <a:pPr>
              <a:buNone/>
            </a:pPr>
            <a:r>
              <a:rPr lang="fr-FR" dirty="0" smtClean="0"/>
              <a:t>pyrite, tous cubiques.</a:t>
            </a:r>
          </a:p>
          <a:p>
            <a:pPr>
              <a:buNone/>
            </a:pPr>
            <a:r>
              <a:rPr lang="fr-FR" b="1" dirty="0" smtClean="0"/>
              <a:t>Les sulfosels</a:t>
            </a:r>
            <a:r>
              <a:rPr lang="fr-FR" dirty="0" smtClean="0"/>
              <a:t> ont pour formule </a:t>
            </a:r>
            <a:r>
              <a:rPr lang="fr-FR" dirty="0" err="1" smtClean="0"/>
              <a:t>A</a:t>
            </a:r>
            <a:r>
              <a:rPr lang="fr-FR" baseline="-25000" dirty="0" err="1" smtClean="0"/>
              <a:t>m</a:t>
            </a:r>
            <a:r>
              <a:rPr lang="fr-FR" dirty="0" err="1" smtClean="0"/>
              <a:t>B</a:t>
            </a:r>
            <a:r>
              <a:rPr lang="fr-FR" baseline="-25000" dirty="0" err="1" smtClean="0"/>
              <a:t>n</a:t>
            </a:r>
            <a:r>
              <a:rPr lang="fr-FR" dirty="0" err="1" smtClean="0"/>
              <a:t>X</a:t>
            </a:r>
            <a:r>
              <a:rPr lang="fr-FR" baseline="-25000" dirty="0" err="1" smtClean="0"/>
              <a:t>p</a:t>
            </a:r>
            <a:r>
              <a:rPr lang="fr-FR" dirty="0" smtClean="0"/>
              <a:t> soit un </a:t>
            </a:r>
          </a:p>
          <a:p>
            <a:pPr>
              <a:buNone/>
            </a:pPr>
            <a:r>
              <a:rPr lang="fr-FR" dirty="0" smtClean="0"/>
              <a:t>double sulfure, où X= S, As, Sb, Bi, Se, Te et A, B des </a:t>
            </a:r>
          </a:p>
          <a:p>
            <a:pPr>
              <a:buNone/>
            </a:pPr>
            <a:r>
              <a:rPr lang="fr-FR" dirty="0" smtClean="0"/>
              <a:t>éléments de petite taille tels que les métaux( Ag, </a:t>
            </a:r>
          </a:p>
          <a:p>
            <a:pPr>
              <a:buNone/>
            </a:pPr>
            <a:r>
              <a:rPr lang="fr-FR" dirty="0" smtClean="0"/>
              <a:t>Fe, Mn,…). Ex : Ag</a:t>
            </a:r>
            <a:r>
              <a:rPr lang="fr-FR" baseline="-25000" dirty="0" smtClean="0"/>
              <a:t>3</a:t>
            </a:r>
            <a:r>
              <a:rPr lang="fr-FR" dirty="0" smtClean="0"/>
              <a:t>SbS</a:t>
            </a:r>
            <a:r>
              <a:rPr lang="fr-FR" baseline="-25000" dirty="0" smtClean="0"/>
              <a:t>3</a:t>
            </a:r>
            <a:r>
              <a:rPr lang="fr-FR" dirty="0" smtClean="0"/>
              <a:t> Pyrargyrite, Rhomboédrique </a:t>
            </a:r>
          </a:p>
          <a:p>
            <a:pPr>
              <a:buNone/>
            </a:pPr>
            <a:r>
              <a:rPr lang="fr-FR" dirty="0" smtClean="0"/>
              <a:t>et Cu</a:t>
            </a:r>
            <a:r>
              <a:rPr lang="fr-FR" baseline="-25000" dirty="0" smtClean="0"/>
              <a:t>3 </a:t>
            </a:r>
            <a:r>
              <a:rPr lang="fr-FR" dirty="0" smtClean="0"/>
              <a:t>(Sb, As)S</a:t>
            </a:r>
            <a:r>
              <a:rPr lang="fr-FR" baseline="-25000" dirty="0" smtClean="0"/>
              <a:t>3</a:t>
            </a:r>
            <a:r>
              <a:rPr lang="fr-FR" dirty="0" smtClean="0"/>
              <a:t> </a:t>
            </a:r>
            <a:r>
              <a:rPr lang="fr-FR" dirty="0" err="1" smtClean="0"/>
              <a:t>Tétraédrite</a:t>
            </a:r>
            <a:r>
              <a:rPr lang="fr-FR" dirty="0" smtClean="0"/>
              <a:t> ou cuivre gris, Cubique.</a:t>
            </a:r>
          </a:p>
          <a:p>
            <a:pPr>
              <a:buNone/>
            </a:pPr>
            <a:r>
              <a:rPr lang="fr-FR" dirty="0" smtClean="0"/>
              <a:t> </a:t>
            </a:r>
          </a:p>
          <a:p>
            <a:endParaRPr lang="fr-FR" dirty="0"/>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b="1" u="sng" dirty="0" smtClean="0"/>
              <a:t>2-4 Les oxydes et </a:t>
            </a:r>
            <a:r>
              <a:rPr lang="fr-FR" b="1" u="sng" dirty="0" err="1" smtClean="0"/>
              <a:t>hydoxydes</a:t>
            </a:r>
            <a:endParaRPr lang="fr-FR" dirty="0" smtClean="0"/>
          </a:p>
          <a:p>
            <a:pPr>
              <a:buNone/>
            </a:pPr>
            <a:endParaRPr lang="fr-FR" dirty="0" smtClean="0"/>
          </a:p>
          <a:p>
            <a:pPr>
              <a:buNone/>
            </a:pPr>
            <a:r>
              <a:rPr lang="fr-FR" dirty="0" smtClean="0"/>
              <a:t>Présents dans toutes les roches, ils forment </a:t>
            </a:r>
          </a:p>
          <a:p>
            <a:pPr>
              <a:buNone/>
            </a:pPr>
            <a:r>
              <a:rPr lang="fr-FR" dirty="0" smtClean="0"/>
              <a:t>aussi les principaux minerais de Fe, Mn, Cr, Sn, </a:t>
            </a:r>
          </a:p>
          <a:p>
            <a:pPr>
              <a:buNone/>
            </a:pPr>
            <a:r>
              <a:rPr lang="fr-FR" dirty="0" smtClean="0"/>
              <a:t>Cu, Al, U. Ils dérivent des anions </a:t>
            </a:r>
            <a:r>
              <a:rPr lang="fr-FR" b="1" dirty="0" smtClean="0"/>
              <a:t>O</a:t>
            </a:r>
            <a:r>
              <a:rPr lang="fr-FR" b="1" baseline="30000" dirty="0" smtClean="0"/>
              <a:t>-2</a:t>
            </a:r>
            <a:r>
              <a:rPr lang="fr-FR" b="1" dirty="0" smtClean="0"/>
              <a:t> (oxydes)</a:t>
            </a:r>
            <a:r>
              <a:rPr lang="fr-FR" dirty="0" smtClean="0"/>
              <a:t> et </a:t>
            </a:r>
          </a:p>
          <a:p>
            <a:pPr>
              <a:buNone/>
            </a:pPr>
            <a:r>
              <a:rPr lang="fr-FR" b="1" dirty="0" smtClean="0"/>
              <a:t>OH</a:t>
            </a:r>
            <a:r>
              <a:rPr lang="fr-FR" b="1" baseline="30000" dirty="0" smtClean="0"/>
              <a:t>-</a:t>
            </a:r>
            <a:r>
              <a:rPr lang="fr-FR" b="1" dirty="0" smtClean="0"/>
              <a:t> (hydroxydes)</a:t>
            </a:r>
            <a:endParaRPr lang="fr-FR" dirty="0" smtClean="0"/>
          </a:p>
          <a:p>
            <a:endParaRPr lang="fr-FR" dirty="0"/>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normAutofit/>
          </a:bodyPr>
          <a:lstStyle/>
          <a:p>
            <a:r>
              <a:rPr lang="fr-FR" dirty="0" smtClean="0"/>
              <a:t>OXYDES : </a:t>
            </a:r>
          </a:p>
          <a:p>
            <a:pPr lvl="0"/>
            <a:r>
              <a:rPr lang="fr-FR" dirty="0" smtClean="0"/>
              <a:t>La cassitérite  SnO2, quadratique,  </a:t>
            </a:r>
          </a:p>
          <a:p>
            <a:pPr lvl="0"/>
            <a:r>
              <a:rPr lang="fr-FR" dirty="0" smtClean="0"/>
              <a:t>Hématite ou oligiste (Fe</a:t>
            </a:r>
            <a:r>
              <a:rPr lang="fr-FR" baseline="-25000" dirty="0" smtClean="0"/>
              <a:t>2</a:t>
            </a:r>
            <a:r>
              <a:rPr lang="fr-FR" dirty="0" smtClean="0"/>
              <a:t>O</a:t>
            </a:r>
            <a:r>
              <a:rPr lang="fr-FR" baseline="-25000" dirty="0" smtClean="0"/>
              <a:t>3</a:t>
            </a:r>
            <a:r>
              <a:rPr lang="fr-FR" dirty="0" smtClean="0"/>
              <a:t>), rhomboédrique </a:t>
            </a:r>
          </a:p>
          <a:p>
            <a:pPr lvl="0"/>
            <a:r>
              <a:rPr lang="fr-FR" dirty="0" smtClean="0"/>
              <a:t>Magnétite ( Fe</a:t>
            </a:r>
            <a:r>
              <a:rPr lang="fr-FR" baseline="-25000" dirty="0" smtClean="0"/>
              <a:t>3</a:t>
            </a:r>
            <a:r>
              <a:rPr lang="fr-FR" dirty="0" smtClean="0"/>
              <a:t>O4) cubique</a:t>
            </a:r>
          </a:p>
          <a:p>
            <a:endParaRPr lang="fr-FR" dirty="0" smtClean="0"/>
          </a:p>
          <a:p>
            <a:r>
              <a:rPr lang="fr-FR" dirty="0" smtClean="0"/>
              <a:t>HYDROXYDES: </a:t>
            </a:r>
          </a:p>
          <a:p>
            <a:pPr lvl="0"/>
            <a:r>
              <a:rPr lang="fr-FR" dirty="0" smtClean="0"/>
              <a:t>la gibbsite ou hydrargillite Al(OH)</a:t>
            </a:r>
            <a:r>
              <a:rPr lang="fr-FR" baseline="-25000" dirty="0" smtClean="0"/>
              <a:t>3</a:t>
            </a:r>
            <a:r>
              <a:rPr lang="fr-FR" dirty="0" smtClean="0"/>
              <a:t> monoclinique, </a:t>
            </a:r>
          </a:p>
          <a:p>
            <a:pPr lvl="0"/>
            <a:r>
              <a:rPr lang="fr-FR" dirty="0" smtClean="0"/>
              <a:t>la goethite, </a:t>
            </a:r>
            <a:r>
              <a:rPr lang="fr-FR" dirty="0" err="1" smtClean="0"/>
              <a:t>FeO.OH</a:t>
            </a:r>
            <a:r>
              <a:rPr lang="fr-FR" dirty="0" smtClean="0"/>
              <a:t>, orthorhombique</a:t>
            </a:r>
          </a:p>
          <a:p>
            <a:endParaRPr lang="fr-FR" dirty="0"/>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5145435"/>
          </a:xfrm>
        </p:spPr>
        <p:txBody>
          <a:bodyPr/>
          <a:lstStyle/>
          <a:p>
            <a:endParaRPr lang="fr-FR" b="1" u="sng" dirty="0" smtClean="0"/>
          </a:p>
          <a:p>
            <a:r>
              <a:rPr lang="fr-FR" b="1" u="sng" dirty="0" smtClean="0"/>
              <a:t>2-5 Les carbonates</a:t>
            </a:r>
            <a:r>
              <a:rPr lang="fr-FR" u="sng" baseline="-25000" dirty="0" smtClean="0"/>
              <a:t> </a:t>
            </a:r>
            <a:r>
              <a:rPr lang="fr-FR" dirty="0" smtClean="0"/>
              <a:t>: Le triangle (CO3)2-</a:t>
            </a:r>
            <a:r>
              <a:rPr lang="fr-FR" baseline="-25000" dirty="0" smtClean="0"/>
              <a:t> </a:t>
            </a:r>
            <a:r>
              <a:rPr lang="fr-FR" dirty="0" smtClean="0"/>
              <a:t>est le polyèdre formateur.</a:t>
            </a:r>
          </a:p>
          <a:p>
            <a:pPr lvl="0"/>
            <a:r>
              <a:rPr lang="fr-FR" dirty="0" smtClean="0"/>
              <a:t>La calcite, CaCO3, rhomboédrique, </a:t>
            </a:r>
          </a:p>
          <a:p>
            <a:pPr lvl="0"/>
            <a:r>
              <a:rPr lang="fr-FR" dirty="0" smtClean="0"/>
              <a:t>La dolomite CaMgCO3, rhomboédrique.</a:t>
            </a:r>
          </a:p>
          <a:p>
            <a:pPr lvl="0"/>
            <a:r>
              <a:rPr lang="fr-FR" dirty="0" smtClean="0"/>
              <a:t>La malachite Cu2(OH)2CO3, monoclinique</a:t>
            </a:r>
          </a:p>
          <a:p>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normAutofit/>
          </a:bodyPr>
          <a:lstStyle/>
          <a:p>
            <a:pPr>
              <a:buNone/>
            </a:pPr>
            <a:r>
              <a:rPr lang="fr-FR" dirty="0" smtClean="0"/>
              <a:t>Ce </a:t>
            </a:r>
            <a:r>
              <a:rPr lang="fr-FR" dirty="0"/>
              <a:t>processus d’accrétion va durer des millions </a:t>
            </a:r>
            <a:endParaRPr lang="fr-FR" dirty="0" smtClean="0"/>
          </a:p>
          <a:p>
            <a:pPr>
              <a:buNone/>
            </a:pPr>
            <a:r>
              <a:rPr lang="fr-FR" dirty="0" smtClean="0"/>
              <a:t>d’années</a:t>
            </a:r>
            <a:r>
              <a:rPr lang="fr-FR" dirty="0"/>
              <a:t>. Dans la planète en ébullition,  les </a:t>
            </a:r>
            <a:endParaRPr lang="fr-FR" dirty="0" smtClean="0"/>
          </a:p>
          <a:p>
            <a:pPr>
              <a:buNone/>
            </a:pPr>
            <a:r>
              <a:rPr lang="fr-FR" dirty="0" smtClean="0"/>
              <a:t>éléments </a:t>
            </a:r>
            <a:r>
              <a:rPr lang="fr-FR" dirty="0"/>
              <a:t>lourds </a:t>
            </a:r>
            <a:r>
              <a:rPr lang="fr-FR" dirty="0" smtClean="0"/>
              <a:t>( </a:t>
            </a:r>
            <a:r>
              <a:rPr lang="fr-FR" dirty="0" smtClean="0">
                <a:solidFill>
                  <a:srgbClr val="C00000"/>
                </a:solidFill>
              </a:rPr>
              <a:t>métaux</a:t>
            </a:r>
            <a:r>
              <a:rPr lang="fr-FR" dirty="0" smtClean="0"/>
              <a:t> </a:t>
            </a:r>
            <a:r>
              <a:rPr lang="fr-FR" dirty="0" smtClean="0">
                <a:solidFill>
                  <a:srgbClr val="C00000"/>
                </a:solidFill>
              </a:rPr>
              <a:t>lourds</a:t>
            </a:r>
            <a:r>
              <a:rPr lang="fr-FR" dirty="0" smtClean="0"/>
              <a:t>)vont </a:t>
            </a:r>
            <a:r>
              <a:rPr lang="fr-FR" dirty="0"/>
              <a:t>migrer </a:t>
            </a:r>
            <a:endParaRPr lang="fr-FR" dirty="0" smtClean="0"/>
          </a:p>
          <a:p>
            <a:pPr>
              <a:buNone/>
            </a:pPr>
            <a:r>
              <a:rPr lang="fr-FR" dirty="0" smtClean="0"/>
              <a:t>vers </a:t>
            </a:r>
            <a:r>
              <a:rPr lang="fr-FR" dirty="0"/>
              <a:t>le </a:t>
            </a:r>
            <a:r>
              <a:rPr lang="fr-FR" dirty="0" smtClean="0"/>
              <a:t>centre </a:t>
            </a:r>
            <a:r>
              <a:rPr lang="fr-FR" dirty="0"/>
              <a:t>pour </a:t>
            </a:r>
            <a:r>
              <a:rPr lang="fr-FR" dirty="0" smtClean="0"/>
              <a:t>former </a:t>
            </a:r>
            <a:r>
              <a:rPr lang="fr-FR" dirty="0"/>
              <a:t>un </a:t>
            </a:r>
            <a:r>
              <a:rPr lang="fr-FR" b="1" u="sng" dirty="0"/>
              <a:t>Noyau </a:t>
            </a:r>
            <a:r>
              <a:rPr lang="fr-FR" dirty="0"/>
              <a:t>solide et </a:t>
            </a:r>
            <a:endParaRPr lang="fr-FR" dirty="0" smtClean="0"/>
          </a:p>
          <a:p>
            <a:pPr>
              <a:buNone/>
            </a:pPr>
            <a:r>
              <a:rPr lang="fr-FR" dirty="0" smtClean="0"/>
              <a:t>dense tandis </a:t>
            </a:r>
            <a:r>
              <a:rPr lang="fr-FR" dirty="0"/>
              <a:t>que les </a:t>
            </a:r>
            <a:r>
              <a:rPr lang="fr-FR" dirty="0" smtClean="0"/>
              <a:t>plus </a:t>
            </a:r>
            <a:r>
              <a:rPr lang="fr-FR" dirty="0"/>
              <a:t>légers </a:t>
            </a:r>
            <a:r>
              <a:rPr lang="fr-FR" dirty="0" smtClean="0"/>
              <a:t>( Si, Al, O, etc) </a:t>
            </a:r>
          </a:p>
          <a:p>
            <a:pPr>
              <a:buNone/>
            </a:pPr>
            <a:r>
              <a:rPr lang="fr-FR" dirty="0" smtClean="0"/>
              <a:t>vont </a:t>
            </a:r>
            <a:r>
              <a:rPr lang="fr-FR" dirty="0"/>
              <a:t>se </a:t>
            </a:r>
            <a:r>
              <a:rPr lang="fr-FR" dirty="0" smtClean="0"/>
              <a:t>concentrer </a:t>
            </a:r>
            <a:r>
              <a:rPr lang="fr-FR" dirty="0"/>
              <a:t>à la </a:t>
            </a:r>
            <a:r>
              <a:rPr lang="fr-FR" dirty="0" smtClean="0"/>
              <a:t>périphérie pour </a:t>
            </a:r>
            <a:r>
              <a:rPr lang="fr-FR" dirty="0"/>
              <a:t>donner </a:t>
            </a:r>
            <a:endParaRPr lang="fr-FR" dirty="0" smtClean="0"/>
          </a:p>
          <a:p>
            <a:pPr>
              <a:buNone/>
            </a:pPr>
            <a:r>
              <a:rPr lang="fr-FR" dirty="0" smtClean="0"/>
              <a:t>un </a:t>
            </a:r>
            <a:r>
              <a:rPr lang="fr-FR" b="1" u="sng" dirty="0" smtClean="0"/>
              <a:t>Manteau</a:t>
            </a:r>
            <a:r>
              <a:rPr lang="fr-FR" dirty="0" smtClean="0"/>
              <a:t> </a:t>
            </a:r>
            <a:r>
              <a:rPr lang="fr-FR" dirty="0"/>
              <a:t>silicaté.</a:t>
            </a:r>
          </a:p>
          <a:p>
            <a:endParaRPr lang="fr-FR" dirty="0"/>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2"/>
          <p:cNvPicPr>
            <a:picLocks noChangeAspect="1" noChangeArrowheads="1"/>
          </p:cNvPicPr>
          <p:nvPr/>
        </p:nvPicPr>
        <p:blipFill>
          <a:blip r:embed="rId3" cstate="print"/>
          <a:srcRect/>
          <a:stretch>
            <a:fillRect/>
          </a:stretch>
        </p:blipFill>
        <p:spPr bwMode="auto">
          <a:xfrm>
            <a:off x="2124075" y="2349500"/>
            <a:ext cx="6408738" cy="3679825"/>
          </a:xfrm>
          <a:prstGeom prst="rect">
            <a:avLst/>
          </a:prstGeom>
          <a:noFill/>
          <a:ln w="9525">
            <a:noFill/>
            <a:miter lim="800000"/>
            <a:headEnd/>
            <a:tailEnd/>
          </a:ln>
        </p:spPr>
      </p:pic>
      <p:sp>
        <p:nvSpPr>
          <p:cNvPr id="279555" name="Text Box 3"/>
          <p:cNvSpPr txBox="1">
            <a:spLocks noChangeArrowheads="1"/>
          </p:cNvSpPr>
          <p:nvPr/>
        </p:nvSpPr>
        <p:spPr bwMode="auto">
          <a:xfrm>
            <a:off x="3013075" y="188913"/>
            <a:ext cx="2451100" cy="519112"/>
          </a:xfrm>
          <a:prstGeom prst="rect">
            <a:avLst/>
          </a:prstGeom>
          <a:noFill/>
          <a:ln w="9525">
            <a:noFill/>
            <a:miter lim="800000"/>
            <a:headEnd/>
            <a:tailEnd/>
          </a:ln>
          <a:effectLst/>
        </p:spPr>
        <p:txBody>
          <a:bodyPr wrap="none">
            <a:spAutoFit/>
          </a:bodyPr>
          <a:lstStyle/>
          <a:p>
            <a:pPr algn="ctr"/>
            <a:r>
              <a:rPr lang="fr-FR" sz="2800" b="1" u="sng">
                <a:solidFill>
                  <a:srgbClr val="FF3300"/>
                </a:solidFill>
                <a:latin typeface="Verdana" pitchFamily="34" charset="0"/>
              </a:rPr>
              <a:t>Carbonates</a:t>
            </a:r>
          </a:p>
        </p:txBody>
      </p:sp>
      <p:sp>
        <p:nvSpPr>
          <p:cNvPr id="279556" name="Text Box 4"/>
          <p:cNvSpPr txBox="1">
            <a:spLocks noChangeArrowheads="1"/>
          </p:cNvSpPr>
          <p:nvPr/>
        </p:nvSpPr>
        <p:spPr bwMode="auto">
          <a:xfrm>
            <a:off x="395288" y="908050"/>
            <a:ext cx="7980362" cy="457200"/>
          </a:xfrm>
          <a:prstGeom prst="rect">
            <a:avLst/>
          </a:prstGeom>
          <a:noFill/>
          <a:ln w="9525">
            <a:noFill/>
            <a:miter lim="800000"/>
            <a:headEnd/>
            <a:tailEnd/>
          </a:ln>
          <a:effectLst/>
        </p:spPr>
        <p:txBody>
          <a:bodyPr wrap="none">
            <a:spAutoFit/>
          </a:bodyPr>
          <a:lstStyle/>
          <a:p>
            <a:pPr algn="ctr"/>
            <a:r>
              <a:rPr lang="fr-FR" sz="2400">
                <a:latin typeface="Verdana" pitchFamily="34" charset="0"/>
              </a:rPr>
              <a:t>La calcite est un minéral qui constitue les calcaires</a:t>
            </a:r>
          </a:p>
        </p:txBody>
      </p:sp>
      <p:sp>
        <p:nvSpPr>
          <p:cNvPr id="279557" name="Rectangle 5"/>
          <p:cNvSpPr>
            <a:spLocks noChangeArrowheads="1"/>
          </p:cNvSpPr>
          <p:nvPr/>
        </p:nvSpPr>
        <p:spPr bwMode="auto">
          <a:xfrm>
            <a:off x="468313" y="1412875"/>
            <a:ext cx="8197850" cy="581025"/>
          </a:xfrm>
          <a:prstGeom prst="rect">
            <a:avLst/>
          </a:prstGeom>
          <a:noFill/>
          <a:ln w="9525">
            <a:noFill/>
            <a:miter lim="800000"/>
            <a:headEnd/>
            <a:tailEnd/>
          </a:ln>
          <a:effectLst/>
        </p:spPr>
        <p:txBody>
          <a:bodyPr wrap="none" anchor="ctr">
            <a:spAutoFit/>
          </a:bodyPr>
          <a:lstStyle/>
          <a:p>
            <a:r>
              <a:rPr lang="fr-FR" sz="1600">
                <a:latin typeface="Verdana" pitchFamily="34" charset="0"/>
              </a:rPr>
              <a:t>les (CO3)2- sont liés par des Ca2+ pour former une structure rhomboédrique </a:t>
            </a:r>
          </a:p>
          <a:p>
            <a:r>
              <a:rPr lang="fr-FR" sz="1600">
                <a:latin typeface="Verdana" pitchFamily="34" charset="0"/>
              </a:rPr>
              <a:t>typique de ce minéral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79554"/>
                                        </p:tgtEl>
                                        <p:attrNameLst>
                                          <p:attrName>style.visibility</p:attrName>
                                        </p:attrNameLst>
                                      </p:cBhvr>
                                      <p:to>
                                        <p:strVal val="visible"/>
                                      </p:to>
                                    </p:set>
                                    <p:anim to="" calcmode="lin" valueType="num">
                                      <p:cBhvr>
                                        <p:cTn id="7" dur="1" fill="hold"/>
                                        <p:tgtEl>
                                          <p:spTgt spid="27955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lstStyle/>
          <a:p>
            <a:pPr>
              <a:buNone/>
            </a:pPr>
            <a:r>
              <a:rPr lang="fr-FR" b="1" u="sng" dirty="0" smtClean="0"/>
              <a:t>2-6 Les sulfates</a:t>
            </a:r>
            <a:r>
              <a:rPr lang="fr-FR" b="1" dirty="0" smtClean="0"/>
              <a:t> :</a:t>
            </a:r>
          </a:p>
          <a:p>
            <a:pPr>
              <a:buNone/>
            </a:pPr>
            <a:r>
              <a:rPr lang="fr-FR" b="1" dirty="0" smtClean="0"/>
              <a:t> </a:t>
            </a:r>
            <a:r>
              <a:rPr lang="fr-FR" dirty="0" smtClean="0"/>
              <a:t>L'unité structurale est le tétraèdre (SO4)2-</a:t>
            </a:r>
          </a:p>
          <a:p>
            <a:pPr lvl="0">
              <a:buNone/>
            </a:pPr>
            <a:r>
              <a:rPr lang="fr-FR" dirty="0" smtClean="0"/>
              <a:t>-La barytine BaSO4, orthorhombique</a:t>
            </a:r>
          </a:p>
          <a:p>
            <a:pPr lvl="0">
              <a:buNone/>
            </a:pPr>
            <a:r>
              <a:rPr lang="fr-FR" dirty="0" smtClean="0"/>
              <a:t>-Le Gypse CaSO4 2H2O, sulfate de calcium </a:t>
            </a:r>
          </a:p>
          <a:p>
            <a:pPr lvl="0">
              <a:buNone/>
            </a:pPr>
            <a:r>
              <a:rPr lang="fr-FR" dirty="0" smtClean="0"/>
              <a:t>hydraté, monoclinique</a:t>
            </a:r>
          </a:p>
          <a:p>
            <a:pPr lvl="0">
              <a:buNone/>
            </a:pPr>
            <a:r>
              <a:rPr lang="fr-FR" dirty="0" smtClean="0"/>
              <a:t>-L'anhydrite CaSO4</a:t>
            </a:r>
            <a:r>
              <a:rPr lang="fr-FR" u="sng" dirty="0" smtClean="0"/>
              <a:t>,</a:t>
            </a:r>
            <a:r>
              <a:rPr lang="fr-FR" dirty="0" smtClean="0"/>
              <a:t> orthorhombique. </a:t>
            </a:r>
          </a:p>
          <a:p>
            <a:endParaRPr lang="fr-FR" dirty="0"/>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5145435"/>
          </a:xfrm>
        </p:spPr>
        <p:txBody>
          <a:bodyPr/>
          <a:lstStyle/>
          <a:p>
            <a:pPr>
              <a:buNone/>
            </a:pPr>
            <a:r>
              <a:rPr lang="fr-FR" b="1" u="sng" dirty="0" smtClean="0"/>
              <a:t>2- les phosphates</a:t>
            </a:r>
            <a:r>
              <a:rPr lang="fr-FR" b="1" dirty="0" smtClean="0"/>
              <a:t>: </a:t>
            </a:r>
            <a:r>
              <a:rPr lang="fr-FR" dirty="0" smtClean="0"/>
              <a:t>L'élément structural est le </a:t>
            </a:r>
          </a:p>
          <a:p>
            <a:pPr>
              <a:buNone/>
            </a:pPr>
            <a:r>
              <a:rPr lang="fr-FR" dirty="0" smtClean="0"/>
              <a:t>tétraèdre (PO4)3-</a:t>
            </a:r>
          </a:p>
          <a:p>
            <a:pPr lvl="0">
              <a:buNone/>
            </a:pPr>
            <a:r>
              <a:rPr lang="fr-FR" dirty="0" smtClean="0"/>
              <a:t>-L'apatite : Ca(PO4)3(OH,</a:t>
            </a:r>
            <a:r>
              <a:rPr lang="fr-FR" dirty="0" err="1" smtClean="0"/>
              <a:t>F,Cl</a:t>
            </a:r>
            <a:r>
              <a:rPr lang="fr-FR" dirty="0" smtClean="0"/>
              <a:t>), hexagonale</a:t>
            </a:r>
          </a:p>
          <a:p>
            <a:pPr>
              <a:buNone/>
            </a:pPr>
            <a:r>
              <a:rPr lang="fr-FR" b="1" u="sng" dirty="0" smtClean="0"/>
              <a:t>2-8 Les tungstates</a:t>
            </a:r>
            <a:endParaRPr lang="fr-FR" dirty="0" smtClean="0"/>
          </a:p>
          <a:p>
            <a:pPr>
              <a:buNone/>
            </a:pPr>
            <a:r>
              <a:rPr lang="fr-FR" u="sng" dirty="0" smtClean="0"/>
              <a:t>-La wolframite </a:t>
            </a:r>
            <a:r>
              <a:rPr lang="fr-FR" dirty="0" smtClean="0"/>
              <a:t>ou wolfram (</a:t>
            </a:r>
            <a:r>
              <a:rPr lang="fr-FR" dirty="0" err="1" smtClean="0"/>
              <a:t>Fe,Mn</a:t>
            </a:r>
            <a:r>
              <a:rPr lang="fr-FR" dirty="0" smtClean="0"/>
              <a:t>)WO4, </a:t>
            </a:r>
          </a:p>
          <a:p>
            <a:pPr>
              <a:buNone/>
            </a:pPr>
            <a:r>
              <a:rPr lang="fr-FR" dirty="0" smtClean="0"/>
              <a:t>monoclinique </a:t>
            </a:r>
          </a:p>
          <a:p>
            <a:endParaRPr lang="fr-FR" b="1" u="sng" dirty="0" smtClean="0"/>
          </a:p>
          <a:p>
            <a:pPr>
              <a:buNone/>
            </a:pPr>
            <a:r>
              <a:rPr lang="fr-FR" b="1" u="sng" dirty="0" smtClean="0"/>
              <a:t>Vanadates, molybdates, chromates, etc.</a:t>
            </a:r>
            <a:endParaRPr lang="fr-FR" dirty="0"/>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Figure 15</a:t>
            </a:r>
            <a:endParaRPr lang="fr-FR" dirty="0"/>
          </a:p>
        </p:txBody>
      </p:sp>
      <p:pic>
        <p:nvPicPr>
          <p:cNvPr id="9218" name="Picture 2" descr="E:\Enseignements\CTMinéralogie\Minéralogie\Pl.Miné\FileMin9.TIF"/>
          <p:cNvPicPr>
            <a:picLocks noGrp="1" noChangeAspect="1" noChangeArrowheads="1"/>
          </p:cNvPicPr>
          <p:nvPr>
            <p:ph idx="1"/>
          </p:nvPr>
        </p:nvPicPr>
        <p:blipFill>
          <a:blip r:embed="rId2" cstate="print"/>
          <a:srcRect/>
          <a:stretch>
            <a:fillRect/>
          </a:stretch>
        </p:blipFill>
        <p:spPr bwMode="auto">
          <a:xfrm>
            <a:off x="2964417" y="1600200"/>
            <a:ext cx="3215165" cy="4525963"/>
          </a:xfrm>
          <a:prstGeom prst="rect">
            <a:avLst/>
          </a:prstGeom>
          <a:noFill/>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Figure 16</a:t>
            </a:r>
            <a:endParaRPr lang="fr-FR" dirty="0"/>
          </a:p>
        </p:txBody>
      </p:sp>
      <p:pic>
        <p:nvPicPr>
          <p:cNvPr id="10242" name="Picture 2" descr="E:\Enseignements\CTMinéralogie\Minéralogie\Pl.Miné\FileMin10.TIF"/>
          <p:cNvPicPr>
            <a:picLocks noGrp="1" noChangeAspect="1" noChangeArrowheads="1"/>
          </p:cNvPicPr>
          <p:nvPr>
            <p:ph idx="1"/>
          </p:nvPr>
        </p:nvPicPr>
        <p:blipFill>
          <a:blip r:embed="rId2" cstate="print"/>
          <a:srcRect/>
          <a:stretch>
            <a:fillRect/>
          </a:stretch>
        </p:blipFill>
        <p:spPr bwMode="auto">
          <a:xfrm rot="5400000">
            <a:off x="2870356" y="1600200"/>
            <a:ext cx="3403287" cy="4525963"/>
          </a:xfrm>
          <a:prstGeom prst="rect">
            <a:avLst/>
          </a:prstGeom>
          <a:noFill/>
        </p:spPr>
      </p:pic>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lgn="ctr">
              <a:buNone/>
            </a:pPr>
            <a:endParaRPr lang="fr-FR" sz="3600" dirty="0" smtClean="0"/>
          </a:p>
          <a:p>
            <a:pPr algn="ctr">
              <a:buNone/>
            </a:pPr>
            <a:r>
              <a:rPr lang="fr-FR" sz="4000" dirty="0" smtClean="0">
                <a:solidFill>
                  <a:srgbClr val="FF0000"/>
                </a:solidFill>
              </a:rPr>
              <a:t>CHAPITRE 6: LES ROCHES MAGMATIQUES</a:t>
            </a:r>
            <a:endParaRPr lang="fr-FR" sz="4000" dirty="0">
              <a:solidFill>
                <a:srgbClr val="FF0000"/>
              </a:solidFill>
            </a:endParaRP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1- Définitions :</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a:bodyPr>
          <a:lstStyle/>
          <a:p>
            <a:r>
              <a:rPr lang="fr-FR" dirty="0" smtClean="0"/>
              <a:t>Les roches magmatiques sont des roches cristallines qui ont pris naissance à partir d'un magma.</a:t>
            </a:r>
          </a:p>
          <a:p>
            <a:r>
              <a:rPr lang="fr-FR" dirty="0" smtClean="0"/>
              <a:t>On appelle </a:t>
            </a:r>
            <a:r>
              <a:rPr lang="fr-FR" b="1" dirty="0" smtClean="0"/>
              <a:t>magma</a:t>
            </a:r>
            <a:r>
              <a:rPr lang="fr-FR" dirty="0" smtClean="0"/>
              <a:t> un liquide de composition généralement silicatée contenant souvent des cristaux en suspension et une phase fluide dissoute </a:t>
            </a:r>
          </a:p>
          <a:p>
            <a:r>
              <a:rPr lang="fr-FR" dirty="0" smtClean="0"/>
              <a:t> </a:t>
            </a:r>
            <a:r>
              <a:rPr lang="en-US" dirty="0" smtClean="0"/>
              <a:t>( gaz, CO2, SO2, Cl, F, H2O ). </a:t>
            </a:r>
            <a:endParaRPr lang="fr-FR" dirty="0" smtClean="0"/>
          </a:p>
          <a:p>
            <a:endParaRPr lang="fr-FR" dirty="0"/>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smtClean="0"/>
          </a:p>
          <a:p>
            <a:r>
              <a:rPr lang="fr-FR" dirty="0" smtClean="0"/>
              <a:t>Après le dégazage, le magma se transforme en lave. Pour rester liquide, il doit avoir une T° élevée, entre 600°C et 1300°C.  La composition chimique est le paramètre déterminant du magma.</a:t>
            </a:r>
            <a:endParaRPr lang="fr-FR" dirty="0"/>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2. Magmatogénèse</a:t>
            </a:r>
            <a:r>
              <a:rPr lang="fr-FR" dirty="0" smtClean="0"/>
              <a:t> </a:t>
            </a:r>
            <a:br>
              <a:rPr lang="fr-FR" dirty="0" smtClean="0"/>
            </a:br>
            <a:endParaRPr lang="fr-FR" dirty="0"/>
          </a:p>
        </p:txBody>
      </p:sp>
      <p:sp>
        <p:nvSpPr>
          <p:cNvPr id="3" name="Espace réservé du contenu 2"/>
          <p:cNvSpPr>
            <a:spLocks noGrp="1"/>
          </p:cNvSpPr>
          <p:nvPr>
            <p:ph idx="1"/>
          </p:nvPr>
        </p:nvSpPr>
        <p:spPr/>
        <p:txBody>
          <a:bodyPr>
            <a:normAutofit/>
          </a:bodyPr>
          <a:lstStyle/>
          <a:p>
            <a:r>
              <a:rPr lang="fr-FR" dirty="0" smtClean="0"/>
              <a:t>Les magmas primaires prennent naissance en profondeur, par fusion partielle d'un matériel solide préexistant.</a:t>
            </a:r>
          </a:p>
          <a:p>
            <a:r>
              <a:rPr lang="fr-FR" dirty="0" smtClean="0"/>
              <a:t> Cette fusion résulte d'une ascension diapirique adiabatique ( à T° </a:t>
            </a:r>
            <a:r>
              <a:rPr lang="fr-FR" dirty="0" err="1" smtClean="0"/>
              <a:t>cte</a:t>
            </a:r>
            <a:r>
              <a:rPr lang="fr-FR" dirty="0" smtClean="0"/>
              <a:t> ) de matériel mantellique profond dans la lithosphère. </a:t>
            </a:r>
            <a:endParaRPr lang="fr-FR" dirty="0"/>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Il y a fusion lorsque ce matériel touche son solidus ( limite thermodynamique entre état solide et état solide + liquide)</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lstStyle/>
          <a:p>
            <a:endParaRPr lang="fr-FR" dirty="0" smtClean="0"/>
          </a:p>
          <a:p>
            <a:pPr>
              <a:buNone/>
            </a:pPr>
            <a:r>
              <a:rPr lang="fr-FR" dirty="0" smtClean="0"/>
              <a:t>Les </a:t>
            </a:r>
            <a:r>
              <a:rPr lang="fr-FR" dirty="0"/>
              <a:t>gaz libérés par ce processus volcanique vont </a:t>
            </a:r>
            <a:endParaRPr lang="fr-FR" dirty="0" smtClean="0"/>
          </a:p>
          <a:p>
            <a:pPr>
              <a:buNone/>
            </a:pPr>
            <a:r>
              <a:rPr lang="fr-FR" dirty="0" smtClean="0"/>
              <a:t>former </a:t>
            </a:r>
            <a:r>
              <a:rPr lang="fr-FR" dirty="0"/>
              <a:t>au dessus de la planète </a:t>
            </a:r>
            <a:r>
              <a:rPr lang="fr-FR" dirty="0">
                <a:solidFill>
                  <a:srgbClr val="C00000"/>
                </a:solidFill>
              </a:rPr>
              <a:t>une couche </a:t>
            </a:r>
            <a:endParaRPr lang="fr-FR" dirty="0" smtClean="0">
              <a:solidFill>
                <a:srgbClr val="C00000"/>
              </a:solidFill>
            </a:endParaRPr>
          </a:p>
          <a:p>
            <a:pPr>
              <a:buNone/>
            </a:pPr>
            <a:r>
              <a:rPr lang="fr-FR" dirty="0" smtClean="0">
                <a:solidFill>
                  <a:srgbClr val="C00000"/>
                </a:solidFill>
              </a:rPr>
              <a:t>gazeuse </a:t>
            </a:r>
            <a:r>
              <a:rPr lang="fr-FR" dirty="0">
                <a:solidFill>
                  <a:srgbClr val="C00000"/>
                </a:solidFill>
              </a:rPr>
              <a:t>épaisse </a:t>
            </a:r>
            <a:r>
              <a:rPr lang="fr-FR" dirty="0"/>
              <a:t>: </a:t>
            </a:r>
            <a:r>
              <a:rPr lang="fr-FR" b="1" u="sng" dirty="0"/>
              <a:t>l’Atmosphère </a:t>
            </a:r>
            <a:r>
              <a:rPr lang="fr-FR" dirty="0"/>
              <a:t>qui, dans le cas </a:t>
            </a:r>
            <a:endParaRPr lang="fr-FR" dirty="0" smtClean="0"/>
          </a:p>
          <a:p>
            <a:pPr>
              <a:buNone/>
            </a:pPr>
            <a:r>
              <a:rPr lang="fr-FR" dirty="0" smtClean="0"/>
              <a:t>de </a:t>
            </a:r>
            <a:r>
              <a:rPr lang="fr-FR" dirty="0"/>
              <a:t>la Terre va être épargnée miraculeusement  </a:t>
            </a:r>
            <a:endParaRPr lang="fr-FR" dirty="0" smtClean="0"/>
          </a:p>
          <a:p>
            <a:pPr>
              <a:buNone/>
            </a:pPr>
            <a:r>
              <a:rPr lang="fr-FR" dirty="0" smtClean="0"/>
              <a:t>par </a:t>
            </a:r>
            <a:r>
              <a:rPr lang="fr-FR" dirty="0"/>
              <a:t>les vents solaires et maintenue par </a:t>
            </a:r>
            <a:endParaRPr lang="fr-FR" dirty="0" smtClean="0"/>
          </a:p>
          <a:p>
            <a:pPr>
              <a:buNone/>
            </a:pPr>
            <a:r>
              <a:rPr lang="fr-FR" dirty="0" smtClean="0"/>
              <a:t>l’attraction </a:t>
            </a:r>
            <a:r>
              <a:rPr lang="fr-FR" dirty="0"/>
              <a:t>terrestre.</a:t>
            </a:r>
          </a:p>
          <a:p>
            <a:endParaRPr lang="fr-FR"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3. Localisation</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endParaRPr lang="fr-FR" dirty="0" smtClean="0"/>
          </a:p>
          <a:p>
            <a:endParaRPr lang="fr-FR" dirty="0" smtClean="0"/>
          </a:p>
          <a:p>
            <a:r>
              <a:rPr lang="fr-FR" dirty="0" smtClean="0"/>
              <a:t>Les contextes géodynamiques privilégiés</a:t>
            </a:r>
            <a:r>
              <a:rPr lang="fr-FR" b="1" dirty="0" smtClean="0"/>
              <a:t> </a:t>
            </a:r>
            <a:r>
              <a:rPr lang="fr-FR" dirty="0" smtClean="0"/>
              <a:t>de la production des magmas sont en relation avec la tectonique globale et la structure du manteau terrestre</a:t>
            </a:r>
            <a:endParaRPr lang="fr-FR" dirty="0"/>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C:\Users\Ahmed Yacouba Liboré\Desktop\GéodMaradi\MP Navigator EX\2011_05_06\IMG_0027.jpg"/>
          <p:cNvPicPr>
            <a:picLocks noChangeAspect="1" noChangeArrowheads="1"/>
          </p:cNvPicPr>
          <p:nvPr/>
        </p:nvPicPr>
        <p:blipFill>
          <a:blip r:embed="rId2" cstate="print"/>
          <a:srcRect/>
          <a:stretch>
            <a:fillRect/>
          </a:stretch>
        </p:blipFill>
        <p:spPr bwMode="auto">
          <a:xfrm rot="5400000">
            <a:off x="792163" y="-1914525"/>
            <a:ext cx="7559675" cy="10688638"/>
          </a:xfrm>
          <a:prstGeom prst="rect">
            <a:avLst/>
          </a:prstGeom>
          <a:noFill/>
        </p:spPr>
      </p:pic>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minou\Documents\autresphotoscrouteoceanique\ophiolite.JPG"/>
          <p:cNvPicPr>
            <a:picLocks noChangeAspect="1" noChangeArrowheads="1"/>
          </p:cNvPicPr>
          <p:nvPr/>
        </p:nvPicPr>
        <p:blipFill>
          <a:blip r:embed="rId2"/>
          <a:srcRect/>
          <a:stretch>
            <a:fillRect/>
          </a:stretch>
        </p:blipFill>
        <p:spPr bwMode="auto">
          <a:xfrm>
            <a:off x="1737360" y="2007870"/>
            <a:ext cx="5669280" cy="2842260"/>
          </a:xfrm>
          <a:prstGeom prst="rect">
            <a:avLst/>
          </a:prstGeom>
          <a:noFill/>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minou\Documents\autresphotoscrouteoceanique\pointchaud.JPG"/>
          <p:cNvPicPr>
            <a:picLocks noChangeAspect="1" noChangeArrowheads="1"/>
          </p:cNvPicPr>
          <p:nvPr/>
        </p:nvPicPr>
        <p:blipFill>
          <a:blip r:embed="rId2"/>
          <a:srcRect/>
          <a:stretch>
            <a:fillRect/>
          </a:stretch>
        </p:blipFill>
        <p:spPr bwMode="auto">
          <a:xfrm>
            <a:off x="2594610" y="2274570"/>
            <a:ext cx="3954780" cy="2308860"/>
          </a:xfrm>
          <a:prstGeom prst="rect">
            <a:avLst/>
          </a:prstGeom>
          <a:noFill/>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b="1" dirty="0" smtClean="0"/>
              <a:t>4. Critères de classification</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lnSpcReduction="10000"/>
          </a:bodyPr>
          <a:lstStyle/>
          <a:p>
            <a:r>
              <a:rPr lang="fr-FR" b="1" dirty="0" smtClean="0"/>
              <a:t> Selon le mode de gisement</a:t>
            </a:r>
            <a:r>
              <a:rPr lang="fr-FR" dirty="0" smtClean="0"/>
              <a:t>, on distingue :</a:t>
            </a:r>
          </a:p>
          <a:p>
            <a:pPr>
              <a:buNone/>
            </a:pPr>
            <a:endParaRPr lang="fr-FR" dirty="0" smtClean="0"/>
          </a:p>
          <a:p>
            <a:pPr>
              <a:buNone/>
            </a:pPr>
            <a:r>
              <a:rPr lang="fr-FR" dirty="0" smtClean="0"/>
              <a:t>-</a:t>
            </a:r>
            <a:r>
              <a:rPr lang="fr-FR" dirty="0" smtClean="0">
                <a:solidFill>
                  <a:srgbClr val="FF0000"/>
                </a:solidFill>
              </a:rPr>
              <a:t>des ROCHES VOLCANIQUES</a:t>
            </a:r>
            <a:r>
              <a:rPr lang="fr-FR" dirty="0" smtClean="0"/>
              <a:t>, formées à partir </a:t>
            </a:r>
          </a:p>
          <a:p>
            <a:pPr>
              <a:buNone/>
            </a:pPr>
            <a:r>
              <a:rPr lang="fr-FR" dirty="0" smtClean="0"/>
              <a:t>d'un magma chaud arrivé brutalement en </a:t>
            </a:r>
          </a:p>
          <a:p>
            <a:pPr>
              <a:buNone/>
            </a:pPr>
            <a:r>
              <a:rPr lang="fr-FR" dirty="0" smtClean="0"/>
              <a:t>surface à la suite d'une éruption volcanique. La </a:t>
            </a:r>
          </a:p>
          <a:p>
            <a:pPr>
              <a:buNone/>
            </a:pPr>
            <a:r>
              <a:rPr lang="fr-FR" dirty="0" smtClean="0"/>
              <a:t>lave se refroidit et se fige. Elle ont alors une </a:t>
            </a:r>
          </a:p>
          <a:p>
            <a:pPr>
              <a:buNone/>
            </a:pPr>
            <a:r>
              <a:rPr lang="fr-FR" u="sng" dirty="0" smtClean="0">
                <a:solidFill>
                  <a:srgbClr val="0070C0"/>
                </a:solidFill>
              </a:rPr>
              <a:t>structure microlitique</a:t>
            </a:r>
            <a:r>
              <a:rPr lang="fr-FR" dirty="0" smtClean="0">
                <a:solidFill>
                  <a:srgbClr val="0070C0"/>
                </a:solidFill>
              </a:rPr>
              <a:t> </a:t>
            </a:r>
            <a:r>
              <a:rPr lang="fr-FR" dirty="0" smtClean="0"/>
              <a:t>( quelques cristaux noyés </a:t>
            </a:r>
          </a:p>
          <a:p>
            <a:pPr>
              <a:buNone/>
            </a:pPr>
            <a:r>
              <a:rPr lang="fr-FR" dirty="0" smtClean="0"/>
              <a:t>dans une pâte de verre);</a:t>
            </a:r>
          </a:p>
          <a:p>
            <a:endParaRPr lang="fr-FR" dirty="0"/>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descr="C:\Users\Ahmed Yacouba Liboré\Desktop\GéodMaradi\MP Navigator EX\2011_05_06\IMG_0026.jpg"/>
          <p:cNvPicPr>
            <a:picLocks noChangeAspect="1" noChangeArrowheads="1"/>
          </p:cNvPicPr>
          <p:nvPr/>
        </p:nvPicPr>
        <p:blipFill>
          <a:blip r:embed="rId2" cstate="print"/>
          <a:srcRect/>
          <a:stretch>
            <a:fillRect/>
          </a:stretch>
        </p:blipFill>
        <p:spPr bwMode="auto">
          <a:xfrm rot="5400000">
            <a:off x="792163" y="-1914525"/>
            <a:ext cx="7559675" cy="10688638"/>
          </a:xfrm>
          <a:prstGeom prst="rect">
            <a:avLst/>
          </a:prstGeom>
          <a:noFill/>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a:t>
            </a:r>
            <a:r>
              <a:rPr lang="fr-FR" dirty="0" smtClean="0">
                <a:solidFill>
                  <a:srgbClr val="FF0000"/>
                </a:solidFill>
              </a:rPr>
              <a:t>des ROCHES PLUTONIQUES</a:t>
            </a:r>
            <a:r>
              <a:rPr lang="fr-FR" dirty="0" smtClean="0"/>
              <a:t>, formées à partir </a:t>
            </a:r>
          </a:p>
          <a:p>
            <a:pPr>
              <a:buNone/>
            </a:pPr>
            <a:r>
              <a:rPr lang="fr-FR" dirty="0" smtClean="0"/>
              <a:t>d'un magma piégé en profondeur dans une </a:t>
            </a:r>
          </a:p>
          <a:p>
            <a:pPr>
              <a:buNone/>
            </a:pPr>
            <a:r>
              <a:rPr lang="fr-FR" dirty="0" smtClean="0"/>
              <a:t>chambre magmatique. le liquide se refroidit </a:t>
            </a:r>
          </a:p>
          <a:p>
            <a:pPr>
              <a:buNone/>
            </a:pPr>
            <a:r>
              <a:rPr lang="fr-FR" dirty="0" smtClean="0"/>
              <a:t>lentement de sorte qu'il soit entièrement </a:t>
            </a:r>
          </a:p>
          <a:p>
            <a:pPr>
              <a:buNone/>
            </a:pPr>
            <a:r>
              <a:rPr lang="fr-FR" dirty="0" smtClean="0"/>
              <a:t>cristallisé. Les roches offrent alors une </a:t>
            </a:r>
            <a:r>
              <a:rPr lang="fr-FR" u="sng" dirty="0" smtClean="0">
                <a:solidFill>
                  <a:srgbClr val="0070C0"/>
                </a:solidFill>
              </a:rPr>
              <a:t>structure </a:t>
            </a:r>
          </a:p>
          <a:p>
            <a:pPr>
              <a:buNone/>
            </a:pPr>
            <a:r>
              <a:rPr lang="fr-FR" u="sng" dirty="0" smtClean="0">
                <a:solidFill>
                  <a:srgbClr val="0070C0"/>
                </a:solidFill>
              </a:rPr>
              <a:t>grenue </a:t>
            </a:r>
            <a:r>
              <a:rPr lang="fr-FR" dirty="0" smtClean="0"/>
              <a:t>( minéraux visibles, en grains soudés les </a:t>
            </a:r>
          </a:p>
          <a:p>
            <a:pPr>
              <a:buNone/>
            </a:pPr>
            <a:r>
              <a:rPr lang="fr-FR" dirty="0" smtClean="0"/>
              <a:t>uns aux autres</a:t>
            </a:r>
            <a:endParaRPr lang="fr-FR" dirty="0"/>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descr="C:\Users\Ahmed Yacouba Liboré\Desktop\GéodMaradi\MP Navigator EX\2011_05_06\IMG_0026.jpg"/>
          <p:cNvPicPr>
            <a:picLocks noChangeAspect="1" noChangeArrowheads="1"/>
          </p:cNvPicPr>
          <p:nvPr/>
        </p:nvPicPr>
        <p:blipFill>
          <a:blip r:embed="rId2" cstate="print"/>
          <a:srcRect/>
          <a:stretch>
            <a:fillRect/>
          </a:stretch>
        </p:blipFill>
        <p:spPr bwMode="auto">
          <a:xfrm rot="5400000">
            <a:off x="792163" y="-1914525"/>
            <a:ext cx="7559675" cy="10688638"/>
          </a:xfrm>
          <a:prstGeom prst="rect">
            <a:avLst/>
          </a:prstGeom>
          <a:noFill/>
        </p:spPr>
      </p:pic>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5. Édifices magmatiques</a:t>
            </a:r>
            <a:endParaRPr lang="fr-FR" dirty="0"/>
          </a:p>
        </p:txBody>
      </p:sp>
      <p:sp>
        <p:nvSpPr>
          <p:cNvPr id="3" name="Espace réservé du contenu 2"/>
          <p:cNvSpPr>
            <a:spLocks noGrp="1"/>
          </p:cNvSpPr>
          <p:nvPr>
            <p:ph idx="1"/>
          </p:nvPr>
        </p:nvSpPr>
        <p:spPr/>
        <p:txBody>
          <a:bodyPr>
            <a:normAutofit/>
          </a:bodyPr>
          <a:lstStyle/>
          <a:p>
            <a:r>
              <a:rPr lang="fr-FR" b="1" dirty="0" smtClean="0"/>
              <a:t>Formes volcaniques :</a:t>
            </a:r>
            <a:r>
              <a:rPr lang="fr-FR" dirty="0" smtClean="0"/>
              <a:t> cônes, dykes, coulées, extrusions, </a:t>
            </a:r>
            <a:r>
              <a:rPr lang="fr-FR" dirty="0" err="1" smtClean="0"/>
              <a:t>protrusions</a:t>
            </a:r>
            <a:r>
              <a:rPr lang="fr-FR" dirty="0" smtClean="0"/>
              <a:t>, dômes, pipes, caldeiras, </a:t>
            </a:r>
          </a:p>
          <a:p>
            <a:endParaRPr lang="fr-FR" b="1" dirty="0" smtClean="0"/>
          </a:p>
          <a:p>
            <a:r>
              <a:rPr lang="fr-FR" b="1" dirty="0" smtClean="0"/>
              <a:t> Formes plutoniques</a:t>
            </a:r>
            <a:endParaRPr lang="fr-FR" dirty="0" smtClean="0"/>
          </a:p>
          <a:p>
            <a:r>
              <a:rPr lang="fr-FR" dirty="0" smtClean="0"/>
              <a:t>le batholite:  massif intrusif à flanc droit, </a:t>
            </a:r>
          </a:p>
          <a:p>
            <a:r>
              <a:rPr lang="fr-FR" dirty="0" smtClean="0"/>
              <a:t>le </a:t>
            </a:r>
            <a:r>
              <a:rPr lang="fr-FR" dirty="0" err="1" smtClean="0"/>
              <a:t>loppolite</a:t>
            </a:r>
            <a:r>
              <a:rPr lang="fr-FR" dirty="0" smtClean="0"/>
              <a:t>:  poche en forme d'enclume, </a:t>
            </a: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le laccolite: pluton  </a:t>
            </a:r>
            <a:r>
              <a:rPr lang="fr-FR" dirty="0" err="1" smtClean="0"/>
              <a:t>interstratifié</a:t>
            </a:r>
            <a:r>
              <a:rPr lang="fr-FR" dirty="0" smtClean="0"/>
              <a:t> lenticulaire, souvent relié à sa cheminée</a:t>
            </a:r>
          </a:p>
          <a:p>
            <a:r>
              <a:rPr lang="fr-FR" dirty="0" smtClean="0"/>
              <a:t>le </a:t>
            </a:r>
            <a:r>
              <a:rPr lang="fr-FR" dirty="0" err="1" smtClean="0"/>
              <a:t>phacolite</a:t>
            </a:r>
            <a:r>
              <a:rPr lang="fr-FR" dirty="0" smtClean="0"/>
              <a:t>: pluton </a:t>
            </a:r>
            <a:r>
              <a:rPr lang="fr-FR" dirty="0" err="1" smtClean="0"/>
              <a:t>syntectonique</a:t>
            </a:r>
            <a:r>
              <a:rPr lang="fr-FR" dirty="0" smtClean="0"/>
              <a:t> dans les charnières des plis</a:t>
            </a:r>
          </a:p>
          <a:p>
            <a:r>
              <a:rPr lang="fr-FR" dirty="0" smtClean="0"/>
              <a:t>le </a:t>
            </a:r>
            <a:r>
              <a:rPr lang="fr-FR" dirty="0" err="1" smtClean="0"/>
              <a:t>sill</a:t>
            </a:r>
            <a:r>
              <a:rPr lang="fr-FR" dirty="0" smtClean="0"/>
              <a:t>: filon </a:t>
            </a:r>
            <a:r>
              <a:rPr lang="fr-FR" dirty="0" err="1" smtClean="0"/>
              <a:t>interstratifié</a:t>
            </a:r>
            <a:endParaRPr lang="fr-FR" dirty="0" smtClean="0"/>
          </a:p>
          <a:p>
            <a:r>
              <a:rPr lang="fr-FR" dirty="0" smtClean="0"/>
              <a:t>le dyke : filon droit sécant</a:t>
            </a:r>
          </a:p>
          <a:p>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2004_Indonesia_Tsunami"/>
          <p:cNvPicPr>
            <a:picLocks noChangeAspect="1" noChangeArrowheads="1" noCrop="1"/>
          </p:cNvPicPr>
          <p:nvPr/>
        </p:nvPicPr>
        <p:blipFill>
          <a:blip r:embed="rId3" cstate="print"/>
          <a:srcRect/>
          <a:stretch>
            <a:fillRect/>
          </a:stretch>
        </p:blipFill>
        <p:spPr bwMode="auto">
          <a:xfrm>
            <a:off x="1763713" y="476250"/>
            <a:ext cx="6121400"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188913"/>
            <a:ext cx="8497887" cy="6038850"/>
            <a:chOff x="295" y="119"/>
            <a:chExt cx="5353" cy="3804"/>
          </a:xfrm>
        </p:grpSpPr>
        <p:pic>
          <p:nvPicPr>
            <p:cNvPr id="121859" name="Picture 3" descr="2"/>
            <p:cNvPicPr>
              <a:picLocks noChangeAspect="1" noChangeArrowheads="1"/>
            </p:cNvPicPr>
            <p:nvPr/>
          </p:nvPicPr>
          <p:blipFill>
            <a:blip r:embed="rId3" cstate="print"/>
            <a:srcRect/>
            <a:stretch>
              <a:fillRect/>
            </a:stretch>
          </p:blipFill>
          <p:spPr bwMode="auto">
            <a:xfrm>
              <a:off x="295" y="119"/>
              <a:ext cx="3168" cy="3804"/>
            </a:xfrm>
            <a:prstGeom prst="rect">
              <a:avLst/>
            </a:prstGeom>
            <a:noFill/>
            <a:ln w="9525">
              <a:noFill/>
              <a:miter lim="800000"/>
              <a:headEnd/>
              <a:tailEnd/>
            </a:ln>
          </p:spPr>
        </p:pic>
        <p:sp>
          <p:nvSpPr>
            <p:cNvPr id="121860" name="Rectangle 4"/>
            <p:cNvSpPr>
              <a:spLocks noChangeArrowheads="1"/>
            </p:cNvSpPr>
            <p:nvPr/>
          </p:nvSpPr>
          <p:spPr bwMode="auto">
            <a:xfrm>
              <a:off x="3152" y="210"/>
              <a:ext cx="2496" cy="728"/>
            </a:xfrm>
            <a:prstGeom prst="rect">
              <a:avLst/>
            </a:prstGeom>
            <a:noFill/>
            <a:ln w="9525">
              <a:noFill/>
              <a:miter lim="800000"/>
              <a:headEnd/>
              <a:tailEnd/>
            </a:ln>
          </p:spPr>
          <p:txBody>
            <a:bodyPr wrap="none" anchor="ctr">
              <a:spAutoFit/>
            </a:bodyPr>
            <a:lstStyle/>
            <a:p>
              <a:r>
                <a:rPr lang="fr-FR" sz="1400" b="1">
                  <a:solidFill>
                    <a:srgbClr val="3333FF"/>
                  </a:solidFill>
                </a:rPr>
                <a:t>L'expression en surface de ce magmatisme </a:t>
              </a:r>
            </a:p>
            <a:p>
              <a:r>
                <a:rPr lang="fr-FR" sz="1400" b="1">
                  <a:solidFill>
                    <a:srgbClr val="3333FF"/>
                  </a:solidFill>
                </a:rPr>
                <a:t>est généralement minime en volume par </a:t>
              </a:r>
            </a:p>
            <a:p>
              <a:r>
                <a:rPr lang="fr-FR" sz="1400" b="1">
                  <a:solidFill>
                    <a:srgbClr val="3333FF"/>
                  </a:solidFill>
                </a:rPr>
                <a:t>rapport au magma sous-jacent qui lui donne </a:t>
              </a:r>
            </a:p>
            <a:p>
              <a:r>
                <a:rPr lang="fr-FR" sz="1400" b="1">
                  <a:solidFill>
                    <a:srgbClr val="3333FF"/>
                  </a:solidFill>
                </a:rPr>
                <a:t>naissance et qui formera les grands corps </a:t>
              </a:r>
            </a:p>
            <a:p>
              <a:r>
                <a:rPr lang="fr-FR" sz="1400" b="1">
                  <a:solidFill>
                    <a:srgbClr val="3333FF"/>
                  </a:solidFill>
                </a:rPr>
                <a:t>intrusifs </a:t>
              </a:r>
            </a:p>
          </p:txBody>
        </p:sp>
        <p:sp>
          <p:nvSpPr>
            <p:cNvPr id="121861" name="Rectangle 5"/>
            <p:cNvSpPr>
              <a:spLocks noChangeArrowheads="1"/>
            </p:cNvSpPr>
            <p:nvPr/>
          </p:nvSpPr>
          <p:spPr bwMode="auto">
            <a:xfrm>
              <a:off x="3288" y="1661"/>
              <a:ext cx="2297" cy="594"/>
            </a:xfrm>
            <a:prstGeom prst="rect">
              <a:avLst/>
            </a:prstGeom>
            <a:noFill/>
            <a:ln w="9525">
              <a:noFill/>
              <a:miter lim="800000"/>
              <a:headEnd/>
              <a:tailEnd/>
            </a:ln>
          </p:spPr>
          <p:txBody>
            <a:bodyPr wrap="none" anchor="ctr">
              <a:spAutoFit/>
            </a:bodyPr>
            <a:lstStyle/>
            <a:p>
              <a:r>
                <a:rPr lang="fr-FR" sz="1400" b="1">
                  <a:solidFill>
                    <a:srgbClr val="3333FF"/>
                  </a:solidFill>
                </a:rPr>
                <a:t>Les roches ignées étant plus résistantes </a:t>
              </a:r>
            </a:p>
            <a:p>
              <a:r>
                <a:rPr lang="fr-FR" sz="1400" b="1">
                  <a:solidFill>
                    <a:srgbClr val="3333FF"/>
                  </a:solidFill>
                </a:rPr>
                <a:t>à l'érosion que les roches sédimentaires </a:t>
              </a:r>
            </a:p>
            <a:p>
              <a:r>
                <a:rPr lang="fr-FR" sz="1400" b="1">
                  <a:solidFill>
                    <a:srgbClr val="3333FF"/>
                  </a:solidFill>
                </a:rPr>
                <a:t>encaissantes, les corps magmatiques </a:t>
              </a:r>
            </a:p>
            <a:p>
              <a:r>
                <a:rPr lang="fr-FR" sz="1400" b="1">
                  <a:solidFill>
                    <a:srgbClr val="3333FF"/>
                  </a:solidFill>
                </a:rPr>
                <a:t>forment des reliefs positifs </a:t>
              </a:r>
            </a:p>
          </p:txBody>
        </p:sp>
        <p:sp>
          <p:nvSpPr>
            <p:cNvPr id="121862" name="Rectangle 6"/>
            <p:cNvSpPr>
              <a:spLocks noChangeArrowheads="1"/>
            </p:cNvSpPr>
            <p:nvPr/>
          </p:nvSpPr>
          <p:spPr bwMode="auto">
            <a:xfrm>
              <a:off x="3606" y="2976"/>
              <a:ext cx="2007" cy="460"/>
            </a:xfrm>
            <a:prstGeom prst="rect">
              <a:avLst/>
            </a:prstGeom>
            <a:noFill/>
            <a:ln w="9525">
              <a:noFill/>
              <a:miter lim="800000"/>
              <a:headEnd/>
              <a:tailEnd/>
            </a:ln>
          </p:spPr>
          <p:txBody>
            <a:bodyPr wrap="none" anchor="ctr">
              <a:spAutoFit/>
            </a:bodyPr>
            <a:lstStyle/>
            <a:p>
              <a:r>
                <a:rPr lang="fr-FR" sz="1400" b="1">
                  <a:solidFill>
                    <a:srgbClr val="3333FF"/>
                  </a:solidFill>
                </a:rPr>
                <a:t>stade plus avancé d'érosion où ont </a:t>
              </a:r>
            </a:p>
            <a:p>
              <a:r>
                <a:rPr lang="fr-FR" sz="1400" b="1">
                  <a:solidFill>
                    <a:srgbClr val="3333FF"/>
                  </a:solidFill>
                </a:rPr>
                <a:t>été mis à nu les grands batholites, </a:t>
              </a:r>
            </a:p>
            <a:p>
              <a:r>
                <a:rPr lang="fr-FR" sz="1400" b="1">
                  <a:solidFill>
                    <a:srgbClr val="3333FF"/>
                  </a:solidFill>
                </a:rPr>
                <a:t>souvent granitiques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1188" y="333375"/>
            <a:ext cx="8191500" cy="6524625"/>
            <a:chOff x="385" y="210"/>
            <a:chExt cx="5160" cy="4110"/>
          </a:xfrm>
        </p:grpSpPr>
        <p:pic>
          <p:nvPicPr>
            <p:cNvPr id="124931" name="Picture 3" descr="2"/>
            <p:cNvPicPr>
              <a:picLocks noChangeAspect="1" noChangeArrowheads="1"/>
            </p:cNvPicPr>
            <p:nvPr/>
          </p:nvPicPr>
          <p:blipFill>
            <a:blip r:embed="rId3" cstate="print"/>
            <a:srcRect/>
            <a:stretch>
              <a:fillRect/>
            </a:stretch>
          </p:blipFill>
          <p:spPr bwMode="auto">
            <a:xfrm>
              <a:off x="657" y="210"/>
              <a:ext cx="4536" cy="1996"/>
            </a:xfrm>
            <a:prstGeom prst="rect">
              <a:avLst/>
            </a:prstGeom>
            <a:noFill/>
            <a:ln w="9525">
              <a:noFill/>
              <a:miter lim="800000"/>
              <a:headEnd/>
              <a:tailEnd/>
            </a:ln>
          </p:spPr>
        </p:pic>
        <p:sp>
          <p:nvSpPr>
            <p:cNvPr id="124932" name="Rectangle 4"/>
            <p:cNvSpPr>
              <a:spLocks noChangeArrowheads="1"/>
            </p:cNvSpPr>
            <p:nvPr/>
          </p:nvSpPr>
          <p:spPr bwMode="auto">
            <a:xfrm>
              <a:off x="385" y="2422"/>
              <a:ext cx="5160" cy="1898"/>
            </a:xfrm>
            <a:prstGeom prst="rect">
              <a:avLst/>
            </a:prstGeom>
            <a:noFill/>
            <a:ln w="9525">
              <a:noFill/>
              <a:miter lim="800000"/>
              <a:headEnd/>
              <a:tailEnd/>
            </a:ln>
          </p:spPr>
          <p:txBody>
            <a:bodyPr wrap="none" anchor="ctr">
              <a:spAutoFit/>
            </a:bodyPr>
            <a:lstStyle/>
            <a:p>
              <a:pPr>
                <a:buFontTx/>
                <a:buChar char="•"/>
              </a:pPr>
              <a:r>
                <a:rPr lang="fr-FR" sz="2400"/>
                <a:t>Alimentation magmatique est mafique, contenant peu </a:t>
              </a:r>
            </a:p>
            <a:p>
              <a:r>
                <a:rPr lang="fr-FR" sz="2400"/>
                <a:t>ou pas de silice,produisant des laves basaltiques </a:t>
              </a:r>
            </a:p>
            <a:p>
              <a:endParaRPr lang="fr-FR" sz="2400"/>
            </a:p>
            <a:p>
              <a:pPr>
                <a:buFontTx/>
                <a:buChar char="•"/>
              </a:pPr>
              <a:r>
                <a:rPr lang="fr-FR" sz="2400"/>
                <a:t>se manifeste aux dorsales océaniques, aux points chauds </a:t>
              </a:r>
            </a:p>
            <a:p>
              <a:r>
                <a:rPr lang="fr-FR" sz="2400"/>
                <a:t>et possiblement associé à certaines zones de subduction </a:t>
              </a:r>
            </a:p>
            <a:p>
              <a:endParaRPr lang="fr-FR" sz="2400"/>
            </a:p>
            <a:p>
              <a:pPr>
                <a:buFontTx/>
                <a:buChar char="•"/>
              </a:pPr>
              <a:r>
                <a:rPr lang="fr-FR" sz="2400"/>
                <a:t>Exemple </a:t>
              </a:r>
              <a:r>
                <a:rPr lang="fr-FR" sz="2400">
                  <a:solidFill>
                    <a:srgbClr val="FF3300"/>
                  </a:solidFill>
                </a:rPr>
                <a:t>Islande</a:t>
              </a:r>
              <a:r>
                <a:rPr lang="fr-FR" sz="2400"/>
                <a:t> (médio océanique), </a:t>
              </a:r>
              <a:r>
                <a:rPr lang="fr-FR" sz="2400">
                  <a:solidFill>
                    <a:srgbClr val="FF3300"/>
                  </a:solidFill>
                </a:rPr>
                <a:t>Hawai</a:t>
              </a:r>
              <a:r>
                <a:rPr lang="fr-FR" sz="2400"/>
                <a:t> (point chaud)</a:t>
              </a:r>
            </a:p>
            <a:p>
              <a:endParaRPr lang="fr-FR" sz="2400"/>
            </a:p>
          </p:txBody>
        </p:sp>
      </p:gr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2"/>
          <p:cNvPicPr>
            <a:picLocks noChangeAspect="1" noChangeArrowheads="1"/>
          </p:cNvPicPr>
          <p:nvPr/>
        </p:nvPicPr>
        <p:blipFill>
          <a:blip r:embed="rId3" cstate="print"/>
          <a:srcRect/>
          <a:stretch>
            <a:fillRect/>
          </a:stretch>
        </p:blipFill>
        <p:spPr bwMode="auto">
          <a:xfrm>
            <a:off x="1042988" y="692150"/>
            <a:ext cx="6337300" cy="4557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763713" y="188913"/>
            <a:ext cx="5773737" cy="641350"/>
          </a:xfrm>
          <a:prstGeom prst="rect">
            <a:avLst/>
          </a:prstGeom>
          <a:noFill/>
          <a:ln w="9525">
            <a:noFill/>
            <a:miter lim="800000"/>
            <a:headEnd/>
            <a:tailEnd/>
          </a:ln>
        </p:spPr>
        <p:txBody>
          <a:bodyPr wrap="none" anchor="ctr">
            <a:spAutoFit/>
          </a:bodyPr>
          <a:lstStyle/>
          <a:p>
            <a:pPr algn="ctr"/>
            <a:r>
              <a:rPr lang="fr-FR">
                <a:solidFill>
                  <a:srgbClr val="FF3300"/>
                </a:solidFill>
                <a:latin typeface="Verdana" pitchFamily="34" charset="0"/>
              </a:rPr>
              <a:t>Exemple cristallisation d'un magma qui refroidit </a:t>
            </a:r>
          </a:p>
          <a:p>
            <a:pPr algn="ctr"/>
            <a:r>
              <a:rPr lang="fr-FR">
                <a:solidFill>
                  <a:srgbClr val="FF3300"/>
                </a:solidFill>
                <a:latin typeface="Verdana" pitchFamily="34" charset="0"/>
              </a:rPr>
              <a:t>dans une chambre magmatique </a:t>
            </a:r>
          </a:p>
        </p:txBody>
      </p:sp>
      <p:grpSp>
        <p:nvGrpSpPr>
          <p:cNvPr id="2" name="Group 3"/>
          <p:cNvGrpSpPr>
            <a:grpSpLocks/>
          </p:cNvGrpSpPr>
          <p:nvPr/>
        </p:nvGrpSpPr>
        <p:grpSpPr bwMode="auto">
          <a:xfrm>
            <a:off x="755650" y="1196975"/>
            <a:ext cx="7945438" cy="5418138"/>
            <a:chOff x="476" y="754"/>
            <a:chExt cx="5005" cy="3413"/>
          </a:xfrm>
        </p:grpSpPr>
        <p:pic>
          <p:nvPicPr>
            <p:cNvPr id="103428" name="Picture 4" descr="2"/>
            <p:cNvPicPr>
              <a:picLocks noChangeAspect="1" noChangeArrowheads="1"/>
            </p:cNvPicPr>
            <p:nvPr/>
          </p:nvPicPr>
          <p:blipFill>
            <a:blip r:embed="rId3" cstate="print"/>
            <a:srcRect/>
            <a:stretch>
              <a:fillRect/>
            </a:stretch>
          </p:blipFill>
          <p:spPr bwMode="auto">
            <a:xfrm>
              <a:off x="567" y="754"/>
              <a:ext cx="3992" cy="2386"/>
            </a:xfrm>
            <a:prstGeom prst="rect">
              <a:avLst/>
            </a:prstGeom>
            <a:noFill/>
            <a:ln w="9525">
              <a:noFill/>
              <a:miter lim="800000"/>
              <a:headEnd/>
              <a:tailEnd/>
            </a:ln>
          </p:spPr>
        </p:pic>
        <p:sp>
          <p:nvSpPr>
            <p:cNvPr id="103429" name="Rectangle 5"/>
            <p:cNvSpPr>
              <a:spLocks noChangeArrowheads="1"/>
            </p:cNvSpPr>
            <p:nvPr/>
          </p:nvSpPr>
          <p:spPr bwMode="auto">
            <a:xfrm>
              <a:off x="476" y="3339"/>
              <a:ext cx="5005" cy="828"/>
            </a:xfrm>
            <a:prstGeom prst="rect">
              <a:avLst/>
            </a:prstGeom>
            <a:noFill/>
            <a:ln w="9525">
              <a:noFill/>
              <a:miter lim="800000"/>
              <a:headEnd/>
              <a:tailEnd/>
            </a:ln>
          </p:spPr>
          <p:txBody>
            <a:bodyPr wrap="none" anchor="ctr">
              <a:spAutoFit/>
            </a:bodyPr>
            <a:lstStyle/>
            <a:p>
              <a:r>
                <a:rPr lang="fr-FR" sz="1600">
                  <a:latin typeface="Verdana" pitchFamily="34" charset="0"/>
                </a:rPr>
                <a:t>Les premiers minéraux à cristalliser seront évidemment les minéraux </a:t>
              </a:r>
            </a:p>
            <a:p>
              <a:r>
                <a:rPr lang="fr-FR" sz="1600">
                  <a:latin typeface="Verdana" pitchFamily="34" charset="0"/>
                </a:rPr>
                <a:t>de haute température, </a:t>
              </a:r>
              <a:r>
                <a:rPr lang="fr-FR" sz="1600">
                  <a:solidFill>
                    <a:srgbClr val="FF3300"/>
                  </a:solidFill>
                  <a:latin typeface="Verdana" pitchFamily="34" charset="0"/>
                </a:rPr>
                <a:t>olivine d'abord, pyroxènes et amphiboles ensuite</a:t>
              </a:r>
              <a:r>
                <a:rPr lang="fr-FR" sz="1600">
                  <a:latin typeface="Verdana" pitchFamily="34" charset="0"/>
                </a:rPr>
                <a:t>. </a:t>
              </a:r>
            </a:p>
            <a:p>
              <a:r>
                <a:rPr lang="fr-FR" sz="1600">
                  <a:latin typeface="Verdana" pitchFamily="34" charset="0"/>
                </a:rPr>
                <a:t>Ces cristaux vont se former dans le magma et vont sédimenter vers </a:t>
              </a:r>
            </a:p>
            <a:p>
              <a:r>
                <a:rPr lang="fr-FR" sz="1600">
                  <a:latin typeface="Verdana" pitchFamily="34" charset="0"/>
                </a:rPr>
                <a:t>la base de la chambre magmatique pour former une roche riche en olivine, </a:t>
              </a:r>
            </a:p>
            <a:p>
              <a:r>
                <a:rPr lang="fr-FR" sz="1600">
                  <a:latin typeface="Verdana" pitchFamily="34" charset="0"/>
                </a:rPr>
                <a:t>pyroxène et amphibole, une roche ignée mafique, un gabbro par exemple. </a:t>
              </a:r>
            </a:p>
          </p:txBody>
        </p:sp>
      </p:gr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571500" y="44450"/>
            <a:ext cx="8248650" cy="825500"/>
          </a:xfrm>
          <a:prstGeom prst="rect">
            <a:avLst/>
          </a:prstGeom>
          <a:noFill/>
          <a:ln w="9525">
            <a:noFill/>
            <a:miter lim="800000"/>
            <a:headEnd/>
            <a:tailEnd/>
          </a:ln>
        </p:spPr>
        <p:txBody>
          <a:bodyPr anchor="ctr">
            <a:spAutoFit/>
          </a:bodyPr>
          <a:lstStyle/>
          <a:p>
            <a:r>
              <a:rPr lang="fr-FR" sz="1600">
                <a:latin typeface="Verdana" pitchFamily="34" charset="0"/>
              </a:rPr>
              <a:t>Le liquide résiduel (restant) sera donc appauvri en ces minéraux; </a:t>
            </a:r>
          </a:p>
          <a:p>
            <a:r>
              <a:rPr lang="fr-FR" sz="1600">
                <a:latin typeface="Verdana" pitchFamily="34" charset="0"/>
              </a:rPr>
              <a:t>on aura donc un magma de composition différente de sa composition </a:t>
            </a:r>
          </a:p>
          <a:p>
            <a:r>
              <a:rPr lang="fr-FR" sz="1600">
                <a:latin typeface="Verdana" pitchFamily="34" charset="0"/>
              </a:rPr>
              <a:t>initiale. Ce magma aura une composition intermédiaire. </a:t>
            </a:r>
          </a:p>
        </p:txBody>
      </p:sp>
      <p:grpSp>
        <p:nvGrpSpPr>
          <p:cNvPr id="2" name="Group 3"/>
          <p:cNvGrpSpPr>
            <a:grpSpLocks/>
          </p:cNvGrpSpPr>
          <p:nvPr/>
        </p:nvGrpSpPr>
        <p:grpSpPr bwMode="auto">
          <a:xfrm>
            <a:off x="827088" y="836613"/>
            <a:ext cx="7712075" cy="5905500"/>
            <a:chOff x="521" y="527"/>
            <a:chExt cx="4858" cy="3720"/>
          </a:xfrm>
        </p:grpSpPr>
        <p:pic>
          <p:nvPicPr>
            <p:cNvPr id="104452" name="Picture 4" descr="2"/>
            <p:cNvPicPr>
              <a:picLocks noChangeAspect="1" noChangeArrowheads="1"/>
            </p:cNvPicPr>
            <p:nvPr/>
          </p:nvPicPr>
          <p:blipFill>
            <a:blip r:embed="rId3" cstate="print"/>
            <a:srcRect/>
            <a:stretch>
              <a:fillRect/>
            </a:stretch>
          </p:blipFill>
          <p:spPr bwMode="auto">
            <a:xfrm>
              <a:off x="839" y="527"/>
              <a:ext cx="4128" cy="2767"/>
            </a:xfrm>
            <a:prstGeom prst="rect">
              <a:avLst/>
            </a:prstGeom>
            <a:noFill/>
            <a:ln w="9525">
              <a:noFill/>
              <a:miter lim="800000"/>
              <a:headEnd/>
              <a:tailEnd/>
            </a:ln>
          </p:spPr>
        </p:pic>
        <p:sp>
          <p:nvSpPr>
            <p:cNvPr id="104453" name="Rectangle 5"/>
            <p:cNvSpPr>
              <a:spLocks noChangeArrowheads="1"/>
            </p:cNvSpPr>
            <p:nvPr/>
          </p:nvSpPr>
          <p:spPr bwMode="auto">
            <a:xfrm>
              <a:off x="521" y="3419"/>
              <a:ext cx="4858" cy="828"/>
            </a:xfrm>
            <a:prstGeom prst="rect">
              <a:avLst/>
            </a:prstGeom>
            <a:noFill/>
            <a:ln w="9525">
              <a:noFill/>
              <a:miter lim="800000"/>
              <a:headEnd/>
              <a:tailEnd/>
            </a:ln>
          </p:spPr>
          <p:txBody>
            <a:bodyPr wrap="none" anchor="ctr">
              <a:spAutoFit/>
            </a:bodyPr>
            <a:lstStyle/>
            <a:p>
              <a:r>
                <a:rPr lang="fr-FR" sz="1600">
                  <a:latin typeface="Verdana" pitchFamily="34" charset="0"/>
                </a:rPr>
                <a:t>Si ce magma est introduit dans une chambre secondaire et qu'il poursuit </a:t>
              </a:r>
            </a:p>
            <a:p>
              <a:r>
                <a:rPr lang="fr-FR" sz="1600">
                  <a:latin typeface="Verdana" pitchFamily="34" charset="0"/>
                </a:rPr>
                <a:t>son refroidissement, les premiers minéraux à cristalliser seront </a:t>
              </a:r>
            </a:p>
            <a:p>
              <a:r>
                <a:rPr lang="fr-FR" sz="1600">
                  <a:solidFill>
                    <a:srgbClr val="FF3300"/>
                  </a:solidFill>
                  <a:latin typeface="Verdana" pitchFamily="34" charset="0"/>
                </a:rPr>
                <a:t>les amphiboles, les biotites, le quartz et certains feldspaths plagioclases,</a:t>
              </a:r>
              <a:r>
                <a:rPr lang="fr-FR" sz="1600">
                  <a:latin typeface="Verdana" pitchFamily="34" charset="0"/>
                </a:rPr>
                <a:t> </a:t>
              </a:r>
            </a:p>
            <a:p>
              <a:r>
                <a:rPr lang="fr-FR" sz="1600">
                  <a:latin typeface="Verdana" pitchFamily="34" charset="0"/>
                </a:rPr>
                <a:t>ce qui produira une roche ignée intermédiaire, une diorite par exemple </a:t>
              </a:r>
            </a:p>
            <a:p>
              <a:r>
                <a:rPr lang="fr-FR" sz="1600">
                  <a:latin typeface="Verdana" pitchFamily="34" charset="0"/>
                </a:rPr>
                <a:t>(roche ignée "B") </a:t>
              </a:r>
            </a:p>
          </p:txBody>
        </p:sp>
      </p:gr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descr="C:\Users\Ahmed Yacouba Liboré\Desktop\GéodMaradi\MP Navigator EX\2011_05_06\IMG_0026.jpg"/>
          <p:cNvPicPr>
            <a:picLocks noChangeAspect="1" noChangeArrowheads="1"/>
          </p:cNvPicPr>
          <p:nvPr/>
        </p:nvPicPr>
        <p:blipFill>
          <a:blip r:embed="rId2" cstate="print"/>
          <a:srcRect/>
          <a:stretch>
            <a:fillRect/>
          </a:stretch>
        </p:blipFill>
        <p:spPr bwMode="auto">
          <a:xfrm rot="5400000">
            <a:off x="792163" y="-1914525"/>
            <a:ext cx="7559675" cy="10688638"/>
          </a:xfrm>
          <a:prstGeom prst="rect">
            <a:avLst/>
          </a:prstGeom>
          <a:noFill/>
        </p:spPr>
      </p:pic>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6. Groupes des roches magmatiques</a:t>
            </a:r>
            <a:endParaRPr lang="fr-FR" dirty="0"/>
          </a:p>
        </p:txBody>
      </p:sp>
      <p:sp>
        <p:nvSpPr>
          <p:cNvPr id="3" name="Espace réservé du contenu 2"/>
          <p:cNvSpPr>
            <a:spLocks noGrp="1"/>
          </p:cNvSpPr>
          <p:nvPr>
            <p:ph idx="1"/>
          </p:nvPr>
        </p:nvSpPr>
        <p:spPr/>
        <p:txBody>
          <a:bodyPr/>
          <a:lstStyle/>
          <a:p>
            <a:r>
              <a:rPr lang="fr-FR" dirty="0" smtClean="0"/>
              <a:t>- Groupes des roches riches en feldspaths et quartz ( acides): GRANITE, GRANODIORITE</a:t>
            </a:r>
          </a:p>
          <a:p>
            <a:r>
              <a:rPr lang="fr-FR" dirty="0" smtClean="0"/>
              <a:t>- Groupes des roches intermédiaires, riches en feldspaths : DIORITE, DIORITE à QUARTZ</a:t>
            </a:r>
          </a:p>
          <a:p>
            <a:r>
              <a:rPr lang="fr-FR" dirty="0" smtClean="0"/>
              <a:t>- Groupes des roches riches en feldspaths pauvres en quartz( basiques): GABBRO, ROCHES A FELDSPATHOIDES</a:t>
            </a:r>
          </a:p>
          <a:p>
            <a:endParaRPr lang="fr-FR" dirty="0" smtClean="0"/>
          </a:p>
          <a:p>
            <a:endParaRPr lang="fr-FR" dirty="0"/>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lgn="ctr">
              <a:buNone/>
            </a:pPr>
            <a:endParaRPr lang="fr-FR" sz="3600" dirty="0" smtClean="0"/>
          </a:p>
          <a:p>
            <a:pPr algn="ctr">
              <a:buNone/>
            </a:pPr>
            <a:r>
              <a:rPr lang="fr-FR" sz="4000" dirty="0" smtClean="0">
                <a:solidFill>
                  <a:srgbClr val="FF0000"/>
                </a:solidFill>
              </a:rPr>
              <a:t>CHAPITRE 7: LES ROCHES METAMORPHIQUES</a:t>
            </a:r>
            <a:endParaRPr lang="fr-FR" sz="4000" dirty="0">
              <a:solidFill>
                <a:srgbClr val="FF0000"/>
              </a:solidFill>
            </a:endParaRPr>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sz="3100" b="1" dirty="0" smtClean="0"/>
              <a:t>I-</a:t>
            </a:r>
            <a:r>
              <a:rPr lang="fr-FR" sz="3100" dirty="0" smtClean="0"/>
              <a:t>GENERALITES SUR LE METAMORPHISME</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endParaRPr lang="fr-FR" dirty="0" smtClean="0"/>
          </a:p>
          <a:p>
            <a:r>
              <a:rPr lang="fr-FR" dirty="0" smtClean="0"/>
              <a:t>On définit le </a:t>
            </a:r>
            <a:r>
              <a:rPr lang="fr-FR" dirty="0" smtClean="0">
                <a:solidFill>
                  <a:srgbClr val="FF0000"/>
                </a:solidFill>
              </a:rPr>
              <a:t>métamorphisme</a:t>
            </a:r>
            <a:r>
              <a:rPr lang="fr-FR" dirty="0" smtClean="0"/>
              <a:t> comme </a:t>
            </a:r>
            <a:r>
              <a:rPr lang="fr-FR" dirty="0" smtClean="0">
                <a:solidFill>
                  <a:srgbClr val="002060"/>
                </a:solidFill>
              </a:rPr>
              <a:t>l'ensemble des changements minéralogiques et structuraux q</a:t>
            </a:r>
            <a:r>
              <a:rPr lang="fr-FR" dirty="0" smtClean="0"/>
              <a:t>ui affectent une roche </a:t>
            </a:r>
            <a:r>
              <a:rPr lang="fr-FR" dirty="0" smtClean="0">
                <a:solidFill>
                  <a:srgbClr val="C00000"/>
                </a:solidFill>
              </a:rPr>
              <a:t>à l'état solide </a:t>
            </a:r>
            <a:r>
              <a:rPr lang="fr-FR" dirty="0" smtClean="0"/>
              <a:t>lorsqu'elle est soumise à des conditions thermodynamiques nouvelles</a:t>
            </a:r>
          </a:p>
          <a:p>
            <a:endParaRPr lang="fr-FR" dirty="0"/>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 C'est donc une </a:t>
            </a:r>
            <a:r>
              <a:rPr lang="fr-FR" dirty="0" smtClean="0">
                <a:solidFill>
                  <a:srgbClr val="7030A0"/>
                </a:solidFill>
              </a:rPr>
              <a:t>métamorphose, une </a:t>
            </a:r>
          </a:p>
          <a:p>
            <a:pPr>
              <a:buNone/>
            </a:pPr>
            <a:r>
              <a:rPr lang="fr-FR" dirty="0" smtClean="0">
                <a:solidFill>
                  <a:srgbClr val="7030A0"/>
                </a:solidFill>
              </a:rPr>
              <a:t>transformation des roches préexistantes</a:t>
            </a:r>
            <a:r>
              <a:rPr lang="fr-FR" dirty="0" smtClean="0"/>
              <a:t>.</a:t>
            </a:r>
          </a:p>
          <a:p>
            <a:pPr>
              <a:buNone/>
            </a:pPr>
            <a:endParaRPr lang="fr-FR" dirty="0" smtClean="0"/>
          </a:p>
          <a:p>
            <a:pPr>
              <a:buNone/>
            </a:pPr>
            <a:r>
              <a:rPr lang="fr-FR" dirty="0" smtClean="0"/>
              <a:t>Il se manifeste par </a:t>
            </a:r>
            <a:r>
              <a:rPr lang="fr-FR" dirty="0" smtClean="0">
                <a:solidFill>
                  <a:srgbClr val="C00000"/>
                </a:solidFill>
              </a:rPr>
              <a:t>des effets minéralogiques </a:t>
            </a:r>
            <a:r>
              <a:rPr lang="fr-FR" dirty="0" smtClean="0"/>
              <a:t>tels </a:t>
            </a:r>
          </a:p>
          <a:p>
            <a:pPr>
              <a:buNone/>
            </a:pPr>
            <a:r>
              <a:rPr lang="fr-FR" dirty="0" smtClean="0"/>
              <a:t>que les recristallisations, les réactions chimiques </a:t>
            </a:r>
          </a:p>
          <a:p>
            <a:pPr>
              <a:buNone/>
            </a:pPr>
            <a:r>
              <a:rPr lang="fr-FR" dirty="0" smtClean="0"/>
              <a:t>entre minéraux, les changements de phase et de </a:t>
            </a:r>
          </a:p>
          <a:p>
            <a:pPr>
              <a:buNone/>
            </a:pPr>
            <a:r>
              <a:rPr lang="fr-FR" dirty="0" smtClean="0"/>
              <a:t>structures réticulaires</a:t>
            </a:r>
            <a:endParaRPr lang="fr-F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lstStyle/>
          <a:p>
            <a:pPr>
              <a:buNone/>
            </a:pPr>
            <a:endParaRPr lang="fr-FR" dirty="0" smtClean="0"/>
          </a:p>
          <a:p>
            <a:pPr>
              <a:buNone/>
            </a:pPr>
            <a:r>
              <a:rPr lang="fr-FR" dirty="0" smtClean="0"/>
              <a:t>Ce </a:t>
            </a:r>
            <a:r>
              <a:rPr lang="fr-FR" dirty="0"/>
              <a:t>bouclier atmosphérique </a:t>
            </a:r>
            <a:r>
              <a:rPr lang="fr-FR" dirty="0" smtClean="0"/>
              <a:t>va servir </a:t>
            </a:r>
            <a:r>
              <a:rPr lang="fr-FR" dirty="0"/>
              <a:t>à la  </a:t>
            </a:r>
            <a:endParaRPr lang="fr-FR" dirty="0" smtClean="0"/>
          </a:p>
          <a:p>
            <a:pPr>
              <a:buNone/>
            </a:pPr>
            <a:r>
              <a:rPr lang="fr-FR" dirty="0" smtClean="0"/>
              <a:t>protection </a:t>
            </a:r>
            <a:r>
              <a:rPr lang="fr-FR" dirty="0"/>
              <a:t>de la Planète Terre des collisions  des </a:t>
            </a:r>
            <a:endParaRPr lang="fr-FR" dirty="0" smtClean="0"/>
          </a:p>
          <a:p>
            <a:pPr>
              <a:buNone/>
            </a:pPr>
            <a:r>
              <a:rPr lang="fr-FR" dirty="0" smtClean="0"/>
              <a:t>corps </a:t>
            </a:r>
            <a:r>
              <a:rPr lang="fr-FR" dirty="0"/>
              <a:t>célestes, donc </a:t>
            </a:r>
            <a:r>
              <a:rPr lang="fr-FR" dirty="0" smtClean="0"/>
              <a:t>à  atténuer </a:t>
            </a:r>
            <a:r>
              <a:rPr lang="fr-FR" dirty="0"/>
              <a:t>la fusion </a:t>
            </a:r>
            <a:endParaRPr lang="fr-FR" dirty="0" smtClean="0"/>
          </a:p>
          <a:p>
            <a:pPr>
              <a:buNone/>
            </a:pPr>
            <a:r>
              <a:rPr lang="fr-FR" dirty="0" smtClean="0"/>
              <a:t>magmatique</a:t>
            </a:r>
            <a:r>
              <a:rPr lang="fr-FR" dirty="0"/>
              <a:t>, </a:t>
            </a:r>
            <a:r>
              <a:rPr lang="fr-FR" dirty="0" smtClean="0"/>
              <a:t>à baisser la température </a:t>
            </a:r>
            <a:r>
              <a:rPr lang="fr-FR" dirty="0"/>
              <a:t>et </a:t>
            </a:r>
            <a:r>
              <a:rPr lang="fr-FR" dirty="0" smtClean="0"/>
              <a:t>à </a:t>
            </a:r>
          </a:p>
          <a:p>
            <a:pPr>
              <a:buNone/>
            </a:pPr>
            <a:r>
              <a:rPr lang="fr-FR" dirty="0" smtClean="0"/>
              <a:t>déclencher </a:t>
            </a:r>
            <a:r>
              <a:rPr lang="fr-FR" dirty="0"/>
              <a:t>ainsi le </a:t>
            </a:r>
            <a:r>
              <a:rPr lang="fr-FR" dirty="0" smtClean="0"/>
              <a:t>refroidissement.</a:t>
            </a:r>
            <a:endParaRPr lang="fr-FR" dirty="0"/>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a:t>
            </a:r>
          </a:p>
          <a:p>
            <a:pPr>
              <a:buNone/>
            </a:pPr>
            <a:r>
              <a:rPr lang="fr-FR" dirty="0" smtClean="0"/>
              <a:t> Cela aboutit à des apparitions et à des </a:t>
            </a:r>
          </a:p>
          <a:p>
            <a:pPr>
              <a:buNone/>
            </a:pPr>
            <a:r>
              <a:rPr lang="fr-FR" dirty="0" smtClean="0"/>
              <a:t>disparitions d'espèces minérales selon les </a:t>
            </a:r>
          </a:p>
          <a:p>
            <a:pPr>
              <a:buNone/>
            </a:pPr>
            <a:r>
              <a:rPr lang="fr-FR" dirty="0" smtClean="0"/>
              <a:t>conditions de T° et de P°.</a:t>
            </a:r>
          </a:p>
          <a:p>
            <a:endParaRPr lang="fr-FR" dirty="0"/>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				</a:t>
            </a:r>
            <a:r>
              <a:rPr lang="fr-FR" u="sng" dirty="0" smtClean="0"/>
              <a:t>Exemple:</a:t>
            </a:r>
            <a:r>
              <a:rPr lang="fr-FR" dirty="0" smtClean="0"/>
              <a:t> </a:t>
            </a:r>
          </a:p>
          <a:p>
            <a:pPr>
              <a:buNone/>
            </a:pPr>
            <a:endParaRPr lang="fr-FR" dirty="0" smtClean="0"/>
          </a:p>
          <a:p>
            <a:pPr>
              <a:buNone/>
            </a:pPr>
            <a:r>
              <a:rPr lang="fr-FR" dirty="0" smtClean="0"/>
              <a:t> A          P= 1 à 3 kb/ T= 570° à 700°</a:t>
            </a:r>
          </a:p>
          <a:p>
            <a:pPr>
              <a:buNone/>
            </a:pPr>
            <a:r>
              <a:rPr lang="fr-FR" dirty="0" smtClean="0">
                <a:solidFill>
                  <a:srgbClr val="0070C0"/>
                </a:solidFill>
              </a:rPr>
              <a:t>Muscovite + Quartz  </a:t>
            </a:r>
            <a:r>
              <a:rPr lang="fr-FR" dirty="0" smtClean="0"/>
              <a:t>---&gt; </a:t>
            </a:r>
            <a:r>
              <a:rPr lang="fr-FR" dirty="0" smtClean="0">
                <a:solidFill>
                  <a:srgbClr val="FF0000"/>
                </a:solidFill>
              </a:rPr>
              <a:t>Microcline + Sillimanite</a:t>
            </a:r>
          </a:p>
          <a:p>
            <a:pPr>
              <a:buNone/>
            </a:pPr>
            <a:r>
              <a:rPr lang="fr-FR" sz="2800" dirty="0" smtClean="0"/>
              <a:t>K Al2 Si3AlO10 (OH)2 + SiO2-&gt; K Si3AlO8  +  Al2O SiO4</a:t>
            </a:r>
          </a:p>
          <a:p>
            <a:endParaRPr lang="fr-FR" dirty="0"/>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24744"/>
            <a:ext cx="8229600" cy="5001419"/>
          </a:xfrm>
        </p:spPr>
        <p:txBody>
          <a:bodyPr/>
          <a:lstStyle/>
          <a:p>
            <a:pPr>
              <a:buNone/>
            </a:pPr>
            <a:endParaRPr lang="fr-FR" dirty="0" smtClean="0"/>
          </a:p>
          <a:p>
            <a:pPr>
              <a:buNone/>
            </a:pPr>
            <a:r>
              <a:rPr lang="fr-FR" dirty="0" smtClean="0"/>
              <a:t>Il se manifeste aussi </a:t>
            </a:r>
            <a:r>
              <a:rPr lang="fr-FR" dirty="0" smtClean="0">
                <a:solidFill>
                  <a:srgbClr val="C00000"/>
                </a:solidFill>
              </a:rPr>
              <a:t>par  des effets </a:t>
            </a:r>
          </a:p>
          <a:p>
            <a:pPr>
              <a:buNone/>
            </a:pPr>
            <a:r>
              <a:rPr lang="fr-FR" dirty="0" err="1" smtClean="0">
                <a:solidFill>
                  <a:srgbClr val="C00000"/>
                </a:solidFill>
              </a:rPr>
              <a:t>structurologiques</a:t>
            </a:r>
            <a:r>
              <a:rPr lang="fr-FR" dirty="0" smtClean="0"/>
              <a:t>: apparition de </a:t>
            </a:r>
            <a:r>
              <a:rPr lang="fr-FR" dirty="0" smtClean="0">
                <a:solidFill>
                  <a:srgbClr val="0070C0"/>
                </a:solidFill>
              </a:rPr>
              <a:t>nouvelles </a:t>
            </a:r>
          </a:p>
          <a:p>
            <a:pPr>
              <a:buNone/>
            </a:pPr>
            <a:r>
              <a:rPr lang="fr-FR" dirty="0" smtClean="0">
                <a:solidFill>
                  <a:srgbClr val="0070C0"/>
                </a:solidFill>
              </a:rPr>
              <a:t>structures géométriques</a:t>
            </a:r>
            <a:r>
              <a:rPr lang="fr-FR" dirty="0" smtClean="0"/>
              <a:t> dans les roches </a:t>
            </a:r>
          </a:p>
          <a:p>
            <a:pPr>
              <a:buNone/>
            </a:pPr>
            <a:r>
              <a:rPr lang="fr-FR" dirty="0" smtClean="0"/>
              <a:t>soumises à des contraintes élevées : </a:t>
            </a:r>
          </a:p>
          <a:p>
            <a:pPr>
              <a:buNone/>
            </a:pPr>
            <a:r>
              <a:rPr lang="fr-FR" dirty="0" smtClean="0">
                <a:solidFill>
                  <a:srgbClr val="0070C0"/>
                </a:solidFill>
              </a:rPr>
              <a:t>schistosité, foliation, plis, linéations   </a:t>
            </a:r>
            <a:r>
              <a:rPr lang="fr-FR" dirty="0" smtClean="0"/>
              <a:t>(schémas)</a:t>
            </a:r>
          </a:p>
          <a:p>
            <a:endParaRPr lang="fr-FR" dirty="0"/>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dirty="0" smtClean="0"/>
              <a:t/>
            </a:r>
            <a:br>
              <a:rPr lang="fr-FR" sz="3600" dirty="0" smtClean="0"/>
            </a:br>
            <a:r>
              <a:rPr lang="fr-FR" sz="2700" dirty="0" smtClean="0"/>
              <a:t>II-FACTEURS DU METAMORPHISME</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fontScale="92500" lnSpcReduction="20000"/>
          </a:bodyPr>
          <a:lstStyle/>
          <a:p>
            <a:pPr>
              <a:buNone/>
            </a:pPr>
            <a:r>
              <a:rPr lang="fr-FR" dirty="0" smtClean="0"/>
              <a:t>Trois facteurs principaux sont à l'origine du </a:t>
            </a:r>
          </a:p>
          <a:p>
            <a:pPr>
              <a:buNone/>
            </a:pPr>
            <a:r>
              <a:rPr lang="fr-FR" dirty="0" smtClean="0"/>
              <a:t>métamorphisme:</a:t>
            </a:r>
          </a:p>
          <a:p>
            <a:pPr>
              <a:buNone/>
            </a:pPr>
            <a:endParaRPr lang="fr-FR" dirty="0" smtClean="0"/>
          </a:p>
          <a:p>
            <a:pPr>
              <a:buNone/>
            </a:pPr>
            <a:r>
              <a:rPr lang="fr-FR" b="1" dirty="0" smtClean="0">
                <a:solidFill>
                  <a:srgbClr val="FF0000"/>
                </a:solidFill>
              </a:rPr>
              <a:t>-La température</a:t>
            </a:r>
            <a:endParaRPr lang="fr-FR" dirty="0" smtClean="0">
              <a:solidFill>
                <a:srgbClr val="FF0000"/>
              </a:solidFill>
            </a:endParaRPr>
          </a:p>
          <a:p>
            <a:pPr>
              <a:buNone/>
            </a:pPr>
            <a:r>
              <a:rPr lang="fr-FR" dirty="0" smtClean="0"/>
              <a:t>Elle augmente avec la profondeur et la friction. Le </a:t>
            </a:r>
          </a:p>
          <a:p>
            <a:pPr>
              <a:buNone/>
            </a:pPr>
            <a:r>
              <a:rPr lang="fr-FR" dirty="0" smtClean="0"/>
              <a:t>gradient thermique continental est de 30°/Km, soit </a:t>
            </a:r>
          </a:p>
          <a:p>
            <a:pPr>
              <a:buNone/>
            </a:pPr>
            <a:r>
              <a:rPr lang="fr-FR" dirty="0" smtClean="0"/>
              <a:t>1°/30m, mais il varie selon le flux thermique </a:t>
            </a:r>
          </a:p>
          <a:p>
            <a:pPr>
              <a:buNone/>
            </a:pPr>
            <a:r>
              <a:rPr lang="fr-FR" dirty="0" smtClean="0"/>
              <a:t>environnant.</a:t>
            </a:r>
          </a:p>
          <a:p>
            <a:pPr>
              <a:buNone/>
            </a:pPr>
            <a:r>
              <a:rPr lang="fr-FR" dirty="0" smtClean="0"/>
              <a:t> </a:t>
            </a:r>
          </a:p>
          <a:p>
            <a:endParaRPr lang="fr-FR" dirty="0"/>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buNone/>
            </a:pPr>
            <a:r>
              <a:rPr lang="fr-FR" b="1" dirty="0" smtClean="0">
                <a:solidFill>
                  <a:srgbClr val="FF0000"/>
                </a:solidFill>
              </a:rPr>
              <a:t>-La pression</a:t>
            </a:r>
            <a:endParaRPr lang="fr-FR" dirty="0" smtClean="0">
              <a:solidFill>
                <a:srgbClr val="FF0000"/>
              </a:solidFill>
            </a:endParaRPr>
          </a:p>
          <a:p>
            <a:pPr>
              <a:buNone/>
            </a:pPr>
            <a:endParaRPr lang="fr-FR" dirty="0" smtClean="0"/>
          </a:p>
          <a:p>
            <a:pPr>
              <a:buNone/>
            </a:pPr>
            <a:r>
              <a:rPr lang="fr-FR" dirty="0" smtClean="0"/>
              <a:t>Elle augmente aussi avec la profondeur, mais </a:t>
            </a:r>
          </a:p>
          <a:p>
            <a:pPr>
              <a:buNone/>
            </a:pPr>
            <a:r>
              <a:rPr lang="fr-FR" dirty="0" smtClean="0"/>
              <a:t>aussi avec la </a:t>
            </a:r>
            <a:r>
              <a:rPr lang="fr-FR" dirty="0" smtClean="0">
                <a:solidFill>
                  <a:srgbClr val="FF0000"/>
                </a:solidFill>
              </a:rPr>
              <a:t>charge </a:t>
            </a:r>
            <a:r>
              <a:rPr lang="fr-FR" dirty="0" err="1" smtClean="0">
                <a:solidFill>
                  <a:srgbClr val="FF0000"/>
                </a:solidFill>
              </a:rPr>
              <a:t>lithostatique</a:t>
            </a:r>
            <a:r>
              <a:rPr lang="fr-FR" dirty="0" smtClean="0"/>
              <a:t>. </a:t>
            </a:r>
          </a:p>
          <a:p>
            <a:pPr>
              <a:buNone/>
            </a:pPr>
            <a:r>
              <a:rPr lang="fr-FR" dirty="0" smtClean="0"/>
              <a:t>			 </a:t>
            </a:r>
            <a:r>
              <a:rPr lang="fr-FR" dirty="0" smtClean="0">
                <a:solidFill>
                  <a:srgbClr val="002060"/>
                </a:solidFill>
              </a:rPr>
              <a:t>P = d. g. h</a:t>
            </a:r>
            <a:r>
              <a:rPr lang="fr-FR" dirty="0" smtClean="0"/>
              <a:t>. </a:t>
            </a:r>
          </a:p>
          <a:p>
            <a:pPr>
              <a:buNone/>
            </a:pPr>
            <a:r>
              <a:rPr lang="fr-FR" dirty="0" smtClean="0"/>
              <a:t> Une roche de densité d=2,7, située à 10Km de </a:t>
            </a:r>
          </a:p>
          <a:p>
            <a:pPr>
              <a:buNone/>
            </a:pPr>
            <a:r>
              <a:rPr lang="fr-FR" dirty="0" smtClean="0"/>
              <a:t>profondeur, subit une pression de 2700 </a:t>
            </a:r>
          </a:p>
          <a:p>
            <a:pPr>
              <a:buNone/>
            </a:pPr>
            <a:r>
              <a:rPr lang="fr-FR" dirty="0" smtClean="0"/>
              <a:t>bars ( 2,7Kbars).</a:t>
            </a:r>
          </a:p>
          <a:p>
            <a:endParaRPr lang="fr-FR" dirty="0"/>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b="1" dirty="0" smtClean="0">
                <a:solidFill>
                  <a:srgbClr val="FF0000"/>
                </a:solidFill>
              </a:rPr>
              <a:t>-La contrainte</a:t>
            </a:r>
            <a:endParaRPr lang="fr-FR" dirty="0" smtClean="0">
              <a:solidFill>
                <a:srgbClr val="FF0000"/>
              </a:solidFill>
            </a:endParaRPr>
          </a:p>
          <a:p>
            <a:pPr>
              <a:buNone/>
            </a:pPr>
            <a:r>
              <a:rPr lang="fr-FR" dirty="0" smtClean="0"/>
              <a:t>c'est une pression orientée, triaxiale donc </a:t>
            </a:r>
          </a:p>
          <a:p>
            <a:pPr>
              <a:buNone/>
            </a:pPr>
            <a:r>
              <a:rPr lang="fr-FR" dirty="0" smtClean="0"/>
              <a:t>anisotrope.</a:t>
            </a:r>
          </a:p>
          <a:p>
            <a:r>
              <a:rPr lang="fr-FR" dirty="0" smtClean="0"/>
              <a:t>        C = </a:t>
            </a:r>
            <a:r>
              <a:rPr lang="fr-FR" dirty="0" err="1" smtClean="0"/>
              <a:t>lim</a:t>
            </a:r>
            <a:r>
              <a:rPr lang="fr-FR" dirty="0" smtClean="0"/>
              <a:t> </a:t>
            </a:r>
            <a:r>
              <a:rPr lang="fr-FR" baseline="-25000" dirty="0" smtClean="0"/>
              <a:t>S--&gt;0 </a:t>
            </a:r>
            <a:r>
              <a:rPr lang="fr-FR" dirty="0" err="1" smtClean="0"/>
              <a:t>dF</a:t>
            </a:r>
            <a:r>
              <a:rPr lang="fr-FR" dirty="0" smtClean="0"/>
              <a:t>/</a:t>
            </a:r>
            <a:r>
              <a:rPr lang="fr-FR" dirty="0" err="1" smtClean="0"/>
              <a:t>dS</a:t>
            </a:r>
            <a:r>
              <a:rPr lang="fr-FR" dirty="0" smtClean="0"/>
              <a:t>.</a:t>
            </a:r>
          </a:p>
          <a:p>
            <a:r>
              <a:rPr lang="fr-FR" dirty="0" smtClean="0"/>
              <a:t>Elle est responsable de la déformation des roches ( schistosité, plissement..).      (schéma)</a:t>
            </a:r>
          </a:p>
          <a:p>
            <a:r>
              <a:rPr lang="fr-FR" dirty="0" smtClean="0"/>
              <a:t> </a:t>
            </a:r>
          </a:p>
          <a:p>
            <a:endParaRPr lang="fr-FR" dirty="0"/>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r>
              <a:rPr lang="fr-FR" dirty="0" smtClean="0"/>
              <a:t/>
            </a:r>
            <a:br>
              <a:rPr lang="fr-FR" dirty="0" smtClean="0"/>
            </a:br>
            <a:r>
              <a:rPr lang="fr-FR" sz="4000" dirty="0" smtClean="0"/>
              <a:t>III-LES CATEGORIES DE METAMORPHISME </a:t>
            </a:r>
            <a:br>
              <a:rPr lang="fr-FR" sz="4000" dirty="0" smtClean="0"/>
            </a:br>
            <a:r>
              <a:rPr lang="fr-FR" dirty="0" smtClean="0"/>
              <a:t> </a:t>
            </a:r>
            <a:br>
              <a:rPr lang="fr-FR" dirty="0" smtClean="0"/>
            </a:br>
            <a:endParaRPr lang="fr-FR" dirty="0"/>
          </a:p>
        </p:txBody>
      </p:sp>
      <p:sp>
        <p:nvSpPr>
          <p:cNvPr id="3" name="Espace réservé du contenu 2"/>
          <p:cNvSpPr>
            <a:spLocks noGrp="1"/>
          </p:cNvSpPr>
          <p:nvPr>
            <p:ph idx="1"/>
          </p:nvPr>
        </p:nvSpPr>
        <p:spPr/>
        <p:txBody>
          <a:bodyPr>
            <a:normAutofit fontScale="92500"/>
          </a:bodyPr>
          <a:lstStyle/>
          <a:p>
            <a:pPr>
              <a:buNone/>
            </a:pPr>
            <a:r>
              <a:rPr lang="fr-FR" dirty="0" smtClean="0"/>
              <a:t>Selon le facteur prédominant, on distingue: </a:t>
            </a:r>
          </a:p>
          <a:p>
            <a:pPr>
              <a:buNone/>
            </a:pPr>
            <a:endParaRPr lang="fr-FR" dirty="0" smtClean="0"/>
          </a:p>
          <a:p>
            <a:pPr>
              <a:buNone/>
            </a:pPr>
            <a:r>
              <a:rPr lang="fr-FR" dirty="0" err="1" smtClean="0">
                <a:solidFill>
                  <a:srgbClr val="FF0000"/>
                </a:solidFill>
              </a:rPr>
              <a:t>A-</a:t>
            </a:r>
            <a:r>
              <a:rPr lang="fr-FR" b="1" dirty="0" err="1" smtClean="0">
                <a:solidFill>
                  <a:srgbClr val="FF0000"/>
                </a:solidFill>
              </a:rPr>
              <a:t>Le</a:t>
            </a:r>
            <a:r>
              <a:rPr lang="fr-FR" b="1" dirty="0" smtClean="0">
                <a:solidFill>
                  <a:srgbClr val="FF0000"/>
                </a:solidFill>
              </a:rPr>
              <a:t> </a:t>
            </a:r>
            <a:r>
              <a:rPr lang="fr-FR" b="1" dirty="0" err="1" smtClean="0">
                <a:solidFill>
                  <a:srgbClr val="FF0000"/>
                </a:solidFill>
              </a:rPr>
              <a:t>Dynamométamorphisme</a:t>
            </a:r>
            <a:endParaRPr lang="fr-FR" dirty="0" smtClean="0">
              <a:solidFill>
                <a:srgbClr val="FF0000"/>
              </a:solidFill>
            </a:endParaRPr>
          </a:p>
          <a:p>
            <a:pPr>
              <a:buNone/>
            </a:pPr>
            <a:r>
              <a:rPr lang="fr-FR" dirty="0" smtClean="0"/>
              <a:t>Le facteur prédominant est la contrainte. </a:t>
            </a:r>
          </a:p>
          <a:p>
            <a:pPr>
              <a:buNone/>
            </a:pPr>
            <a:r>
              <a:rPr lang="fr-FR" dirty="0" smtClean="0"/>
              <a:t>Ce type de métamorphisme se développe dans </a:t>
            </a:r>
          </a:p>
          <a:p>
            <a:pPr>
              <a:buNone/>
            </a:pPr>
            <a:r>
              <a:rPr lang="fr-FR" dirty="0" smtClean="0"/>
              <a:t>les </a:t>
            </a:r>
            <a:r>
              <a:rPr lang="fr-FR" u="sng" dirty="0" smtClean="0"/>
              <a:t>couloirs de déformation</a:t>
            </a:r>
            <a:r>
              <a:rPr lang="fr-FR" dirty="0" smtClean="0"/>
              <a:t> de la croûte terrestre: </a:t>
            </a:r>
          </a:p>
          <a:p>
            <a:pPr>
              <a:buNone/>
            </a:pPr>
            <a:r>
              <a:rPr lang="fr-FR" dirty="0" smtClean="0"/>
              <a:t>zones de décrochements, de cisaillements inverses, </a:t>
            </a:r>
          </a:p>
          <a:p>
            <a:pPr>
              <a:buNone/>
            </a:pPr>
            <a:r>
              <a:rPr lang="fr-FR" dirty="0" smtClean="0"/>
              <a:t>où la différence ( C1-C2) est importante</a:t>
            </a:r>
            <a:endParaRPr lang="fr-FR" dirty="0"/>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C:\Users\Ahmed Yacouba Liboré\Desktop\GéodMaradi\MP Navigator EX\2011_05_06\IM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buNone/>
            </a:pPr>
            <a:r>
              <a:rPr lang="fr-FR" dirty="0" smtClean="0"/>
              <a:t>Le résultat est un écrasement des roches et leur </a:t>
            </a:r>
          </a:p>
          <a:p>
            <a:pPr>
              <a:buNone/>
            </a:pPr>
            <a:r>
              <a:rPr lang="fr-FR" dirty="0" smtClean="0"/>
              <a:t>déformation :</a:t>
            </a:r>
          </a:p>
          <a:p>
            <a:pPr>
              <a:buNone/>
            </a:pPr>
            <a:r>
              <a:rPr lang="fr-FR" dirty="0" smtClean="0"/>
              <a:t>en </a:t>
            </a:r>
            <a:r>
              <a:rPr lang="fr-FR" u="sng" dirty="0" err="1" smtClean="0"/>
              <a:t>cataclasites</a:t>
            </a:r>
            <a:r>
              <a:rPr lang="fr-FR" dirty="0" smtClean="0"/>
              <a:t>: roches broyées en menus débris</a:t>
            </a:r>
          </a:p>
          <a:p>
            <a:pPr>
              <a:buNone/>
            </a:pPr>
            <a:r>
              <a:rPr lang="fr-FR" dirty="0" smtClean="0"/>
              <a:t>en </a:t>
            </a:r>
            <a:r>
              <a:rPr lang="fr-FR" u="sng" dirty="0" smtClean="0"/>
              <a:t>mylonites:</a:t>
            </a:r>
            <a:r>
              <a:rPr lang="fr-FR" dirty="0" smtClean="0"/>
              <a:t> roches d'aspect schisteux, </a:t>
            </a:r>
          </a:p>
          <a:p>
            <a:pPr>
              <a:buNone/>
            </a:pPr>
            <a:r>
              <a:rPr lang="fr-FR" dirty="0" smtClean="0"/>
              <a:t>glandulaire, à cristaux étirés, </a:t>
            </a:r>
            <a:r>
              <a:rPr lang="fr-FR" dirty="0" err="1" smtClean="0"/>
              <a:t>émiétés</a:t>
            </a:r>
            <a:endParaRPr lang="fr-FR" dirty="0" smtClean="0"/>
          </a:p>
          <a:p>
            <a:pPr>
              <a:buNone/>
            </a:pPr>
            <a:r>
              <a:rPr lang="fr-FR" dirty="0" smtClean="0"/>
              <a:t>en </a:t>
            </a:r>
            <a:r>
              <a:rPr lang="fr-FR" u="sng" dirty="0" err="1" smtClean="0"/>
              <a:t>blastomylonites</a:t>
            </a:r>
            <a:r>
              <a:rPr lang="fr-FR" dirty="0" smtClean="0"/>
              <a:t>: roches schistosées, à gros </a:t>
            </a:r>
          </a:p>
          <a:p>
            <a:pPr>
              <a:buNone/>
            </a:pPr>
            <a:r>
              <a:rPr lang="fr-FR" dirty="0" smtClean="0"/>
              <a:t>cristaux nourris par  recristallisation ( blastes) et </a:t>
            </a:r>
          </a:p>
          <a:p>
            <a:pPr>
              <a:buNone/>
            </a:pPr>
            <a:r>
              <a:rPr lang="fr-FR" dirty="0" smtClean="0"/>
              <a:t>orientés dans les plans de schistosité. </a:t>
            </a:r>
            <a:endParaRPr lang="fr-FR" dirty="0"/>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96752"/>
            <a:ext cx="8229600" cy="4929411"/>
          </a:xfrm>
        </p:spPr>
        <p:txBody>
          <a:bodyPr/>
          <a:lstStyle/>
          <a:p>
            <a:pPr>
              <a:buNone/>
            </a:pPr>
            <a:endParaRPr lang="fr-FR" u="sng" dirty="0" smtClean="0"/>
          </a:p>
          <a:p>
            <a:pPr>
              <a:buNone/>
            </a:pPr>
            <a:r>
              <a:rPr lang="fr-FR" u="sng" dirty="0" smtClean="0">
                <a:solidFill>
                  <a:srgbClr val="002060"/>
                </a:solidFill>
              </a:rPr>
              <a:t>Le métamorphisme d'impact</a:t>
            </a:r>
            <a:r>
              <a:rPr lang="fr-FR" dirty="0" smtClean="0">
                <a:solidFill>
                  <a:srgbClr val="002060"/>
                </a:solidFill>
              </a:rPr>
              <a:t> </a:t>
            </a:r>
            <a:r>
              <a:rPr lang="fr-FR" dirty="0" smtClean="0"/>
              <a:t>dû à la chute des </a:t>
            </a:r>
          </a:p>
          <a:p>
            <a:pPr>
              <a:buNone/>
            </a:pPr>
            <a:r>
              <a:rPr lang="fr-FR" dirty="0" smtClean="0"/>
              <a:t>météorites sur la surface de la Terre rentre dans </a:t>
            </a:r>
          </a:p>
          <a:p>
            <a:pPr>
              <a:buNone/>
            </a:pPr>
            <a:r>
              <a:rPr lang="fr-FR" dirty="0" smtClean="0"/>
              <a:t>cette catégorie. </a:t>
            </a:r>
          </a:p>
          <a:p>
            <a:pPr>
              <a:buNone/>
            </a:pPr>
            <a:r>
              <a:rPr lang="fr-FR" dirty="0" smtClean="0"/>
              <a:t>Il est responsable de la formation de grands </a:t>
            </a:r>
          </a:p>
          <a:p>
            <a:pPr>
              <a:buNone/>
            </a:pPr>
            <a:r>
              <a:rPr lang="fr-FR" dirty="0" smtClean="0"/>
              <a:t>cratères dont les parois sont tapissées de roches</a:t>
            </a:r>
          </a:p>
          <a:p>
            <a:pPr>
              <a:buNone/>
            </a:pPr>
            <a:r>
              <a:rPr lang="fr-FR" dirty="0" smtClean="0"/>
              <a:t>fondues de haute pression appelées les</a:t>
            </a:r>
          </a:p>
          <a:p>
            <a:pPr>
              <a:buNone/>
            </a:pPr>
            <a:r>
              <a:rPr lang="fr-FR" dirty="0" smtClean="0">
                <a:solidFill>
                  <a:srgbClr val="FF0000"/>
                </a:solidFill>
              </a:rPr>
              <a:t>impactites</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24744"/>
            <a:ext cx="8229600" cy="5001419"/>
          </a:xfrm>
        </p:spPr>
        <p:txBody>
          <a:bodyPr/>
          <a:lstStyle/>
          <a:p>
            <a:endParaRPr lang="fr-FR" dirty="0" smtClean="0"/>
          </a:p>
          <a:p>
            <a:pPr>
              <a:buNone/>
            </a:pPr>
            <a:endParaRPr lang="fr-FR" dirty="0" smtClean="0"/>
          </a:p>
          <a:p>
            <a:pPr>
              <a:buNone/>
            </a:pPr>
            <a:r>
              <a:rPr lang="fr-FR" dirty="0" smtClean="0"/>
              <a:t>Lorsque la température critique de l’eau est </a:t>
            </a:r>
          </a:p>
          <a:p>
            <a:pPr>
              <a:buNone/>
            </a:pPr>
            <a:r>
              <a:rPr lang="fr-FR" dirty="0" smtClean="0"/>
              <a:t>atteinte, la vapeur d’eau va se condenser et </a:t>
            </a:r>
          </a:p>
          <a:p>
            <a:pPr>
              <a:buNone/>
            </a:pPr>
            <a:r>
              <a:rPr lang="fr-FR" dirty="0" smtClean="0"/>
              <a:t>former des nuages qui  vont libérer d’énormes </a:t>
            </a:r>
          </a:p>
          <a:p>
            <a:pPr>
              <a:buNone/>
            </a:pPr>
            <a:r>
              <a:rPr lang="fr-FR" dirty="0" smtClean="0"/>
              <a:t>quantités d’eau (pluies) .</a:t>
            </a:r>
            <a:endParaRPr lang="fr-FR" dirty="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24744"/>
            <a:ext cx="8229600" cy="5001419"/>
          </a:xfrm>
        </p:spPr>
        <p:txBody>
          <a:bodyPr/>
          <a:lstStyle/>
          <a:p>
            <a:pPr>
              <a:buNone/>
            </a:pPr>
            <a:r>
              <a:rPr lang="fr-FR" dirty="0" smtClean="0">
                <a:solidFill>
                  <a:srgbClr val="FF0000"/>
                </a:solidFill>
              </a:rPr>
              <a:t>B- </a:t>
            </a:r>
            <a:r>
              <a:rPr lang="fr-FR" b="1" dirty="0" smtClean="0">
                <a:solidFill>
                  <a:srgbClr val="FF0000"/>
                </a:solidFill>
              </a:rPr>
              <a:t>Le </a:t>
            </a:r>
            <a:r>
              <a:rPr lang="fr-FR" b="1" dirty="0" err="1" smtClean="0">
                <a:solidFill>
                  <a:srgbClr val="FF0000"/>
                </a:solidFill>
              </a:rPr>
              <a:t>Thermométamorphisme</a:t>
            </a:r>
            <a:endParaRPr lang="fr-FR" dirty="0" smtClean="0">
              <a:solidFill>
                <a:srgbClr val="FF0000"/>
              </a:solidFill>
            </a:endParaRPr>
          </a:p>
          <a:p>
            <a:pPr>
              <a:buNone/>
            </a:pPr>
            <a:endParaRPr lang="fr-FR" dirty="0" smtClean="0"/>
          </a:p>
          <a:p>
            <a:pPr>
              <a:buNone/>
            </a:pPr>
            <a:r>
              <a:rPr lang="fr-FR" dirty="0" smtClean="0"/>
              <a:t>Le facteur prédominant est la </a:t>
            </a:r>
            <a:r>
              <a:rPr lang="fr-FR" dirty="0" smtClean="0">
                <a:solidFill>
                  <a:srgbClr val="002060"/>
                </a:solidFill>
              </a:rPr>
              <a:t>température</a:t>
            </a:r>
            <a:r>
              <a:rPr lang="fr-FR" dirty="0" smtClean="0"/>
              <a:t>.</a:t>
            </a:r>
          </a:p>
          <a:p>
            <a:pPr>
              <a:buNone/>
            </a:pPr>
            <a:r>
              <a:rPr lang="fr-FR" dirty="0" smtClean="0"/>
              <a:t>Ex: </a:t>
            </a:r>
            <a:r>
              <a:rPr lang="fr-FR" dirty="0" smtClean="0">
                <a:solidFill>
                  <a:srgbClr val="C00000"/>
                </a:solidFill>
              </a:rPr>
              <a:t>le métamorphisme de contact</a:t>
            </a:r>
            <a:r>
              <a:rPr lang="fr-FR" dirty="0" smtClean="0"/>
              <a:t>, provoqué par </a:t>
            </a:r>
          </a:p>
          <a:p>
            <a:pPr>
              <a:buNone/>
            </a:pPr>
            <a:r>
              <a:rPr lang="fr-FR" dirty="0" smtClean="0"/>
              <a:t>les intrusions magmatiques chaudes dans la </a:t>
            </a:r>
          </a:p>
          <a:p>
            <a:pPr>
              <a:buNone/>
            </a:pPr>
            <a:r>
              <a:rPr lang="fr-FR" dirty="0" smtClean="0"/>
              <a:t>partie moyenne et supérieure de l'écorce </a:t>
            </a:r>
          </a:p>
          <a:p>
            <a:pPr>
              <a:buNone/>
            </a:pPr>
            <a:r>
              <a:rPr lang="fr-FR" dirty="0" smtClean="0"/>
              <a:t>terrestre. </a:t>
            </a:r>
            <a:endParaRPr lang="fr-FR" dirty="0"/>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minou\Documents\autresphotoscrouteoceanique\2.29[1].jpg"/>
          <p:cNvPicPr>
            <a:picLocks noChangeAspect="1" noChangeArrowheads="1"/>
          </p:cNvPicPr>
          <p:nvPr/>
        </p:nvPicPr>
        <p:blipFill>
          <a:blip r:embed="rId2"/>
          <a:srcRect/>
          <a:stretch>
            <a:fillRect/>
          </a:stretch>
        </p:blipFill>
        <p:spPr bwMode="auto">
          <a:xfrm>
            <a:off x="2057400" y="2016760"/>
            <a:ext cx="5029200" cy="2824480"/>
          </a:xfrm>
          <a:prstGeom prst="rect">
            <a:avLst/>
          </a:prstGeom>
          <a:noFill/>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C:\Users\Ahmed Yacouba Liboré\Desktop\GéodMaradi\MP Navigator EX\2011_05_06\IM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endParaRPr lang="fr-FR" dirty="0" smtClean="0"/>
          </a:p>
          <a:p>
            <a:pPr>
              <a:buNone/>
            </a:pPr>
            <a:r>
              <a:rPr lang="fr-FR" dirty="0" smtClean="0"/>
              <a:t>Des transformations minéralogiques et </a:t>
            </a:r>
          </a:p>
          <a:p>
            <a:pPr>
              <a:buNone/>
            </a:pPr>
            <a:r>
              <a:rPr lang="fr-FR" dirty="0" smtClean="0"/>
              <a:t>structurales se développent au contact de </a:t>
            </a:r>
          </a:p>
          <a:p>
            <a:pPr>
              <a:buNone/>
            </a:pPr>
            <a:r>
              <a:rPr lang="fr-FR" dirty="0" smtClean="0"/>
              <a:t>l'intrusion sous forme </a:t>
            </a:r>
            <a:r>
              <a:rPr lang="fr-FR" u="sng" dirty="0" smtClean="0">
                <a:solidFill>
                  <a:srgbClr val="FF0000"/>
                </a:solidFill>
              </a:rPr>
              <a:t>d'auréole métamorphique</a:t>
            </a:r>
            <a:r>
              <a:rPr lang="fr-FR" dirty="0" smtClean="0">
                <a:solidFill>
                  <a:srgbClr val="FF0000"/>
                </a:solidFill>
              </a:rPr>
              <a:t> </a:t>
            </a: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Au contact du granite traversant une argile, on </a:t>
            </a:r>
          </a:p>
          <a:p>
            <a:pPr>
              <a:buNone/>
            </a:pPr>
            <a:r>
              <a:rPr lang="fr-FR" dirty="0" smtClean="0"/>
              <a:t>observe successivement:</a:t>
            </a:r>
          </a:p>
          <a:p>
            <a:pPr>
              <a:buFontTx/>
              <a:buChar char="-"/>
            </a:pPr>
            <a:r>
              <a:rPr lang="fr-FR" dirty="0" smtClean="0">
                <a:solidFill>
                  <a:srgbClr val="0070C0"/>
                </a:solidFill>
              </a:rPr>
              <a:t>une cornéenne massive à texture isotrope </a:t>
            </a:r>
          </a:p>
          <a:p>
            <a:pPr>
              <a:buNone/>
            </a:pPr>
            <a:r>
              <a:rPr lang="fr-FR" dirty="0" smtClean="0"/>
              <a:t>( 500-550°) à cordiérite, andalousite, micas, </a:t>
            </a:r>
          </a:p>
          <a:p>
            <a:pPr>
              <a:buNone/>
            </a:pPr>
            <a:r>
              <a:rPr lang="fr-FR" dirty="0" smtClean="0"/>
              <a:t>pyroxène, amphibole</a:t>
            </a:r>
          </a:p>
          <a:p>
            <a:endParaRPr lang="fr-FR" dirty="0"/>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C:\Users\Ahmed Yacouba Liboré\Desktop\GéodMaradi\MP Navigator EX\2011_05_06\IM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endParaRPr lang="fr-FR" dirty="0" smtClean="0"/>
          </a:p>
          <a:p>
            <a:pPr>
              <a:buNone/>
            </a:pPr>
            <a:r>
              <a:rPr lang="fr-FR" dirty="0" smtClean="0"/>
              <a:t>- </a:t>
            </a:r>
            <a:r>
              <a:rPr lang="fr-FR" dirty="0" smtClean="0">
                <a:solidFill>
                  <a:srgbClr val="FF0000"/>
                </a:solidFill>
              </a:rPr>
              <a:t>un schiste </a:t>
            </a:r>
            <a:r>
              <a:rPr lang="fr-FR" dirty="0" smtClean="0"/>
              <a:t>noduleux </a:t>
            </a:r>
            <a:r>
              <a:rPr lang="fr-FR" dirty="0" smtClean="0">
                <a:solidFill>
                  <a:srgbClr val="FF0000"/>
                </a:solidFill>
              </a:rPr>
              <a:t>à micas</a:t>
            </a:r>
            <a:r>
              <a:rPr lang="fr-FR" dirty="0" smtClean="0"/>
              <a:t>, andalousite, </a:t>
            </a:r>
          </a:p>
          <a:p>
            <a:pPr>
              <a:buNone/>
            </a:pPr>
            <a:r>
              <a:rPr lang="fr-FR" dirty="0" smtClean="0"/>
              <a:t>- </a:t>
            </a:r>
            <a:r>
              <a:rPr lang="fr-FR" dirty="0" smtClean="0">
                <a:solidFill>
                  <a:srgbClr val="FF0000"/>
                </a:solidFill>
              </a:rPr>
              <a:t>un schiste tacheté </a:t>
            </a:r>
            <a:r>
              <a:rPr lang="fr-FR" dirty="0" smtClean="0"/>
              <a:t>à  nodules de </a:t>
            </a:r>
            <a:r>
              <a:rPr lang="fr-FR" dirty="0" smtClean="0">
                <a:solidFill>
                  <a:srgbClr val="FF0000"/>
                </a:solidFill>
              </a:rPr>
              <a:t>cordiérite</a:t>
            </a:r>
          </a:p>
          <a:p>
            <a:pPr>
              <a:buNone/>
            </a:pPr>
            <a:r>
              <a:rPr lang="fr-FR" dirty="0" smtClean="0"/>
              <a:t>-et enfin, l'argile ( K, Fe, Mg, Al. Si3AlO10. OH2).</a:t>
            </a:r>
          </a:p>
          <a:p>
            <a:endParaRPr lang="fr-FR" dirty="0"/>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endParaRPr lang="fr-FR" dirty="0" smtClean="0"/>
          </a:p>
          <a:p>
            <a:pPr>
              <a:buNone/>
            </a:pPr>
            <a:r>
              <a:rPr lang="fr-FR" dirty="0" smtClean="0"/>
              <a:t>Ces 4 faciès ont globalement la même </a:t>
            </a:r>
          </a:p>
          <a:p>
            <a:pPr>
              <a:buNone/>
            </a:pPr>
            <a:r>
              <a:rPr lang="fr-FR" dirty="0" smtClean="0"/>
              <a:t>composition chimique, on dit que le </a:t>
            </a:r>
          </a:p>
          <a:p>
            <a:pPr>
              <a:buNone/>
            </a:pPr>
            <a:r>
              <a:rPr lang="fr-FR" dirty="0" smtClean="0"/>
              <a:t>métamorphisme de contact qui conserve la </a:t>
            </a:r>
          </a:p>
          <a:p>
            <a:pPr>
              <a:buNone/>
            </a:pPr>
            <a:r>
              <a:rPr lang="fr-FR" dirty="0" smtClean="0"/>
              <a:t>composition chimique est </a:t>
            </a:r>
            <a:r>
              <a:rPr lang="fr-FR" u="sng" dirty="0" smtClean="0">
                <a:solidFill>
                  <a:srgbClr val="FF0000"/>
                </a:solidFill>
              </a:rPr>
              <a:t>isochimique</a:t>
            </a:r>
            <a:r>
              <a:rPr lang="fr-FR" dirty="0" smtClean="0"/>
              <a:t>. </a:t>
            </a:r>
          </a:p>
          <a:p>
            <a:endParaRPr lang="fr-FR" dirty="0"/>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solidFill>
                  <a:srgbClr val="FF0000"/>
                </a:solidFill>
              </a:rPr>
              <a:t>C - </a:t>
            </a:r>
            <a:r>
              <a:rPr lang="fr-FR" b="1" dirty="0" smtClean="0">
                <a:solidFill>
                  <a:srgbClr val="FF0000"/>
                </a:solidFill>
              </a:rPr>
              <a:t>Le métamorphisme général ( ou régional) :</a:t>
            </a:r>
            <a:r>
              <a:rPr lang="fr-FR" dirty="0" smtClean="0">
                <a:solidFill>
                  <a:srgbClr val="FF0000"/>
                </a:solidFill>
              </a:rPr>
              <a:t> </a:t>
            </a:r>
          </a:p>
          <a:p>
            <a:endParaRPr lang="fr-FR" dirty="0" smtClean="0"/>
          </a:p>
          <a:p>
            <a:pPr>
              <a:buNone/>
            </a:pPr>
            <a:r>
              <a:rPr lang="fr-FR" dirty="0" smtClean="0"/>
              <a:t>Il fait intervenir la T° et la contrainte. C'est le </a:t>
            </a:r>
          </a:p>
          <a:p>
            <a:pPr>
              <a:buNone/>
            </a:pPr>
            <a:r>
              <a:rPr lang="fr-FR" dirty="0" smtClean="0"/>
              <a:t>plus important de point de vue étendue </a:t>
            </a:r>
          </a:p>
          <a:p>
            <a:pPr>
              <a:buNone/>
            </a:pPr>
            <a:r>
              <a:rPr lang="fr-FR" dirty="0" smtClean="0"/>
              <a:t>géographique et ampleur des transformations. </a:t>
            </a:r>
          </a:p>
          <a:p>
            <a:pPr>
              <a:buNone/>
            </a:pPr>
            <a:r>
              <a:rPr lang="fr-FR" dirty="0" smtClean="0">
                <a:solidFill>
                  <a:srgbClr val="002060"/>
                </a:solidFill>
              </a:rPr>
              <a:t>Le métamorphisme général est associé à la </a:t>
            </a:r>
          </a:p>
          <a:p>
            <a:pPr>
              <a:buNone/>
            </a:pPr>
            <a:r>
              <a:rPr lang="fr-FR" dirty="0" smtClean="0">
                <a:solidFill>
                  <a:srgbClr val="002060"/>
                </a:solidFill>
              </a:rPr>
              <a:t>formation des chaînes de montagne</a:t>
            </a:r>
            <a:endParaRPr lang="fr-FR" dirty="0">
              <a:solidFill>
                <a:srgbClr val="002060"/>
              </a:solidFill>
            </a:endParaRPr>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C:\Users\Ahmed Yacouba Liboré\Desktop\GéodMaradi\MP Navigator EX\2011_05_06\IM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692696"/>
            <a:ext cx="8856984" cy="5073427"/>
          </a:xfrm>
        </p:spPr>
        <p:txBody>
          <a:bodyPr/>
          <a:lstStyle/>
          <a:p>
            <a:pPr>
              <a:buNone/>
            </a:pPr>
            <a:r>
              <a:rPr lang="fr-FR" dirty="0"/>
              <a:t>Il s’en </a:t>
            </a:r>
            <a:r>
              <a:rPr lang="fr-FR" dirty="0" smtClean="0"/>
              <a:t>suit alors </a:t>
            </a:r>
            <a:r>
              <a:rPr lang="fr-FR" dirty="0"/>
              <a:t>un déluge extraordinaire et </a:t>
            </a:r>
            <a:endParaRPr lang="fr-FR" dirty="0" smtClean="0"/>
          </a:p>
          <a:p>
            <a:pPr>
              <a:buNone/>
            </a:pPr>
            <a:r>
              <a:rPr lang="fr-FR" dirty="0" smtClean="0"/>
              <a:t>durable qui </a:t>
            </a:r>
            <a:r>
              <a:rPr lang="fr-FR" dirty="0"/>
              <a:t>va mener à la création des océans </a:t>
            </a:r>
            <a:endParaRPr lang="fr-FR" dirty="0" smtClean="0"/>
          </a:p>
          <a:p>
            <a:pPr>
              <a:buNone/>
            </a:pPr>
            <a:r>
              <a:rPr lang="fr-FR" dirty="0" smtClean="0">
                <a:solidFill>
                  <a:srgbClr val="00B050"/>
                </a:solidFill>
              </a:rPr>
              <a:t>(</a:t>
            </a:r>
            <a:r>
              <a:rPr lang="fr-FR" b="1" u="sng" dirty="0">
                <a:solidFill>
                  <a:srgbClr val="00B050"/>
                </a:solidFill>
              </a:rPr>
              <a:t>Hydrosphère)</a:t>
            </a:r>
            <a:r>
              <a:rPr lang="fr-FR" dirty="0">
                <a:solidFill>
                  <a:srgbClr val="00B050"/>
                </a:solidFill>
              </a:rPr>
              <a:t>.</a:t>
            </a:r>
          </a:p>
          <a:p>
            <a:pPr>
              <a:buNone/>
            </a:pPr>
            <a:endParaRPr lang="fr-FR" dirty="0" smtClean="0"/>
          </a:p>
          <a:p>
            <a:pPr>
              <a:buNone/>
            </a:pPr>
            <a:r>
              <a:rPr lang="fr-FR" dirty="0" smtClean="0"/>
              <a:t>Le </a:t>
            </a:r>
            <a:r>
              <a:rPr lang="fr-FR" dirty="0"/>
              <a:t>refroidissement du manteau va conduire à la </a:t>
            </a:r>
            <a:endParaRPr lang="fr-FR" dirty="0" smtClean="0"/>
          </a:p>
          <a:p>
            <a:pPr>
              <a:buNone/>
            </a:pPr>
            <a:r>
              <a:rPr lang="fr-FR" dirty="0" smtClean="0"/>
              <a:t>sécrétion </a:t>
            </a:r>
            <a:r>
              <a:rPr lang="fr-FR" dirty="0"/>
              <a:t>d’une mince couche de roche </a:t>
            </a:r>
            <a:endParaRPr lang="fr-FR" dirty="0" smtClean="0"/>
          </a:p>
          <a:p>
            <a:pPr>
              <a:buNone/>
            </a:pPr>
            <a:r>
              <a:rPr lang="fr-FR" dirty="0" smtClean="0"/>
              <a:t>silicatée</a:t>
            </a:r>
            <a:r>
              <a:rPr lang="fr-FR" dirty="0"/>
              <a:t> : </a:t>
            </a:r>
            <a:r>
              <a:rPr lang="fr-FR" b="1" u="sng" dirty="0">
                <a:solidFill>
                  <a:srgbClr val="00B050"/>
                </a:solidFill>
              </a:rPr>
              <a:t>l’</a:t>
            </a:r>
            <a:r>
              <a:rPr lang="fr-FR" b="1" u="sng" dirty="0" err="1">
                <a:solidFill>
                  <a:srgbClr val="00B050"/>
                </a:solidFill>
              </a:rPr>
              <a:t>Ecorce</a:t>
            </a:r>
            <a:r>
              <a:rPr lang="fr-FR" b="1" u="sng" dirty="0">
                <a:solidFill>
                  <a:srgbClr val="00B050"/>
                </a:solidFill>
              </a:rPr>
              <a:t> terrestre.</a:t>
            </a:r>
            <a:endParaRPr lang="fr-FR" dirty="0">
              <a:solidFill>
                <a:srgbClr val="00B050"/>
              </a:solidFill>
            </a:endParaRPr>
          </a:p>
          <a:p>
            <a:endParaRPr lang="fr-FR" dirty="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lstStyle/>
          <a:p>
            <a:pPr>
              <a:buNone/>
            </a:pPr>
            <a:endParaRPr lang="fr-FR" dirty="0" smtClean="0"/>
          </a:p>
          <a:p>
            <a:pPr>
              <a:buNone/>
            </a:pPr>
            <a:r>
              <a:rPr lang="fr-FR" dirty="0" smtClean="0"/>
              <a:t>Les roches affectées sont mises à nu à la faveur </a:t>
            </a:r>
          </a:p>
          <a:p>
            <a:pPr>
              <a:buNone/>
            </a:pPr>
            <a:r>
              <a:rPr lang="fr-FR" dirty="0" smtClean="0"/>
              <a:t>de l'érosion  et du soulèvement de la racine de </a:t>
            </a:r>
          </a:p>
          <a:p>
            <a:pPr>
              <a:buNone/>
            </a:pPr>
            <a:r>
              <a:rPr lang="fr-FR" dirty="0" smtClean="0"/>
              <a:t>la chaîne.  (schéma)</a:t>
            </a:r>
          </a:p>
          <a:p>
            <a:pPr>
              <a:buNone/>
            </a:pPr>
            <a:r>
              <a:rPr lang="fr-FR" dirty="0" smtClean="0">
                <a:solidFill>
                  <a:srgbClr val="FF0000"/>
                </a:solidFill>
              </a:rPr>
              <a:t>Du </a:t>
            </a:r>
            <a:r>
              <a:rPr lang="fr-FR" dirty="0" err="1" smtClean="0">
                <a:solidFill>
                  <a:srgbClr val="FF0000"/>
                </a:solidFill>
              </a:rPr>
              <a:t>coeur</a:t>
            </a:r>
            <a:r>
              <a:rPr lang="fr-FR" dirty="0" smtClean="0">
                <a:solidFill>
                  <a:srgbClr val="FF0000"/>
                </a:solidFill>
              </a:rPr>
              <a:t> de la chaîne vers la périphérie,</a:t>
            </a:r>
          </a:p>
          <a:p>
            <a:pPr>
              <a:buNone/>
            </a:pPr>
            <a:r>
              <a:rPr lang="fr-FR" dirty="0" smtClean="0"/>
              <a:t>s'étendent des roches déformées, transformées </a:t>
            </a:r>
          </a:p>
          <a:p>
            <a:pPr>
              <a:buNone/>
            </a:pPr>
            <a:r>
              <a:rPr lang="fr-FR" dirty="0" smtClean="0"/>
              <a:t>avec une intensité décroissante:</a:t>
            </a:r>
          </a:p>
          <a:p>
            <a:pPr>
              <a:buNone/>
            </a:pPr>
            <a:endParaRPr lang="fr-FR" dirty="0" smtClean="0"/>
          </a:p>
          <a:p>
            <a:endParaRPr lang="fr-FR" dirty="0"/>
          </a:p>
        </p:txBody>
      </p:sp>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1"/>
          <p:cNvPicPr>
            <a:picLocks noChangeAspect="1" noChangeArrowheads="1"/>
          </p:cNvPicPr>
          <p:nvPr/>
        </p:nvPicPr>
        <p:blipFill>
          <a:blip r:embed="rId3" cstate="print"/>
          <a:srcRect/>
          <a:stretch>
            <a:fillRect/>
          </a:stretch>
        </p:blipFill>
        <p:spPr bwMode="auto">
          <a:xfrm>
            <a:off x="1785918" y="1142984"/>
            <a:ext cx="5400675" cy="3848100"/>
          </a:xfrm>
          <a:prstGeom prst="rect">
            <a:avLst/>
          </a:prstGeom>
          <a:noFill/>
        </p:spPr>
      </p:pic>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C:\Users\Ahmed Yacouba Liboré\Desktop\GéodMaradi\MP Navigator EX\2011_05_06\IM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buNone/>
            </a:pPr>
            <a:r>
              <a:rPr lang="fr-FR" dirty="0" smtClean="0"/>
              <a:t>1- </a:t>
            </a:r>
            <a:r>
              <a:rPr lang="fr-FR" u="sng" dirty="0" smtClean="0"/>
              <a:t>granite d'anatexie</a:t>
            </a:r>
            <a:r>
              <a:rPr lang="fr-FR" dirty="0" smtClean="0"/>
              <a:t> issu d'une fusion partielle</a:t>
            </a:r>
          </a:p>
          <a:p>
            <a:pPr>
              <a:buNone/>
            </a:pPr>
            <a:r>
              <a:rPr lang="fr-FR" dirty="0" smtClean="0"/>
              <a:t>2- </a:t>
            </a:r>
            <a:r>
              <a:rPr lang="fr-FR" u="sng" dirty="0" smtClean="0"/>
              <a:t>migmatites:</a:t>
            </a:r>
            <a:r>
              <a:rPr lang="fr-FR" dirty="0" smtClean="0"/>
              <a:t> roches rubanées à litage fruste </a:t>
            </a:r>
          </a:p>
          <a:p>
            <a:pPr>
              <a:buNone/>
            </a:pPr>
            <a:r>
              <a:rPr lang="fr-FR" dirty="0" err="1" smtClean="0"/>
              <a:t>plissoté</a:t>
            </a:r>
            <a:r>
              <a:rPr lang="fr-FR" dirty="0" smtClean="0"/>
              <a:t>, ressemblant à un mélange de plusieurs </a:t>
            </a:r>
          </a:p>
          <a:p>
            <a:pPr>
              <a:buNone/>
            </a:pPr>
            <a:r>
              <a:rPr lang="fr-FR" dirty="0" smtClean="0"/>
              <a:t>roches</a:t>
            </a:r>
          </a:p>
          <a:p>
            <a:pPr>
              <a:buNone/>
            </a:pPr>
            <a:r>
              <a:rPr lang="fr-FR" dirty="0" smtClean="0"/>
              <a:t>3- </a:t>
            </a:r>
            <a:r>
              <a:rPr lang="fr-FR" u="sng" dirty="0" smtClean="0"/>
              <a:t>gneiss</a:t>
            </a:r>
            <a:r>
              <a:rPr lang="fr-FR" dirty="0" smtClean="0"/>
              <a:t>: roches foliées à alternance  régulière </a:t>
            </a:r>
          </a:p>
          <a:p>
            <a:pPr>
              <a:buNone/>
            </a:pPr>
            <a:r>
              <a:rPr lang="fr-FR" dirty="0" smtClean="0"/>
              <a:t>de lits sombres micacés et de lits clairs quartzo-</a:t>
            </a:r>
          </a:p>
          <a:p>
            <a:pPr>
              <a:buNone/>
            </a:pPr>
            <a:r>
              <a:rPr lang="fr-FR" dirty="0" smtClean="0"/>
              <a:t>feldspathiques</a:t>
            </a:r>
          </a:p>
          <a:p>
            <a:endParaRPr lang="fr-FR" dirty="0"/>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normAutofit/>
          </a:bodyPr>
          <a:lstStyle/>
          <a:p>
            <a:pPr>
              <a:buNone/>
            </a:pPr>
            <a:endParaRPr lang="fr-FR" dirty="0" smtClean="0"/>
          </a:p>
          <a:p>
            <a:pPr>
              <a:buNone/>
            </a:pPr>
            <a:r>
              <a:rPr lang="fr-FR" dirty="0" smtClean="0"/>
              <a:t>4- </a:t>
            </a:r>
            <a:r>
              <a:rPr lang="fr-FR" u="sng" dirty="0" smtClean="0"/>
              <a:t>micaschistes</a:t>
            </a:r>
            <a:r>
              <a:rPr lang="fr-FR" dirty="0" smtClean="0"/>
              <a:t> : roches schistosées formées de </a:t>
            </a:r>
          </a:p>
          <a:p>
            <a:pPr>
              <a:buNone/>
            </a:pPr>
            <a:r>
              <a:rPr lang="fr-FR" dirty="0" smtClean="0"/>
              <a:t>feuillets (lits) micacés continus et de feuillets </a:t>
            </a:r>
          </a:p>
          <a:p>
            <a:pPr>
              <a:buNone/>
            </a:pPr>
            <a:r>
              <a:rPr lang="fr-FR" dirty="0" smtClean="0"/>
              <a:t>discontinus de quartz fin</a:t>
            </a:r>
          </a:p>
          <a:p>
            <a:pPr>
              <a:buNone/>
            </a:pPr>
            <a:r>
              <a:rPr lang="fr-FR" dirty="0" smtClean="0"/>
              <a:t>5- </a:t>
            </a:r>
            <a:r>
              <a:rPr lang="fr-FR" u="sng" dirty="0" smtClean="0"/>
              <a:t>séricitoschistes</a:t>
            </a:r>
            <a:r>
              <a:rPr lang="fr-FR" dirty="0" smtClean="0"/>
              <a:t>: roches claires schistosées, à </a:t>
            </a:r>
          </a:p>
          <a:p>
            <a:pPr>
              <a:buNone/>
            </a:pPr>
            <a:r>
              <a:rPr lang="fr-FR" dirty="0" smtClean="0"/>
              <a:t>feuillets identiques riches en séricite.</a:t>
            </a:r>
          </a:p>
          <a:p>
            <a:pPr>
              <a:buNone/>
            </a:pPr>
            <a:r>
              <a:rPr lang="fr-FR" dirty="0" smtClean="0"/>
              <a:t>6-</a:t>
            </a:r>
            <a:r>
              <a:rPr lang="fr-FR" u="sng" dirty="0" smtClean="0"/>
              <a:t>Ardoises</a:t>
            </a:r>
            <a:r>
              <a:rPr lang="fr-FR" dirty="0" smtClean="0"/>
              <a:t>: roches argileuses</a:t>
            </a:r>
          </a:p>
          <a:p>
            <a:endParaRPr lang="fr-FR" dirty="0"/>
          </a:p>
        </p:txBody>
      </p:sp>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87" y="332656"/>
            <a:ext cx="8784976" cy="6569491"/>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fr-FR"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Les causes du séisme.</a:t>
            </a:r>
            <a:endPar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Elles peuvent se résumer comme suit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La formation d’une faille (fracture de l’écorce terrestre avec déplacement des 2 blocs) ou son rejet pour les séismes d’origine tectonique.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Le déplacement des magmas pour les séismes volcaniques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Ecroulement des cavités dans le sous-sol dû à un effondrement</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Les explosions ou déformations de toute nature produites par l’homme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Les conséquences des travaux tels que le remplissage des barrages pour le séisme induit.</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Dans tous les cas, il s’agit d’une libération très brusque d’énergie élastique lentement accumulée.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3880329"/>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2902" t="5177" r="1338" b="3369"/>
          <a:stretch>
            <a:fillRect/>
          </a:stretch>
        </p:blipFill>
        <p:spPr bwMode="auto">
          <a:xfrm rot="120000">
            <a:off x="1398488" y="604541"/>
            <a:ext cx="7396980" cy="3960000"/>
          </a:xfrm>
          <a:prstGeom prst="rect">
            <a:avLst/>
          </a:prstGeom>
          <a:noFill/>
          <a:ln w="9525">
            <a:noFill/>
            <a:miter lim="800000"/>
            <a:headEnd/>
            <a:tailEnd/>
          </a:ln>
          <a:effectLst/>
        </p:spPr>
      </p:pic>
      <p:sp>
        <p:nvSpPr>
          <p:cNvPr id="3" name="ZoneTexte 2"/>
          <p:cNvSpPr txBox="1"/>
          <p:nvPr/>
        </p:nvSpPr>
        <p:spPr>
          <a:xfrm>
            <a:off x="3131840" y="5013176"/>
            <a:ext cx="3002425" cy="461665"/>
          </a:xfrm>
          <a:prstGeom prst="rect">
            <a:avLst/>
          </a:prstGeom>
          <a:noFill/>
        </p:spPr>
        <p:txBody>
          <a:bodyPr wrap="none" rtlCol="0">
            <a:spAutoFit/>
          </a:bodyPr>
          <a:lstStyle/>
          <a:p>
            <a:r>
              <a:rPr lang="fr-FR" sz="2400" dirty="0" smtClean="0">
                <a:solidFill>
                  <a:srgbClr val="FF0000"/>
                </a:solidFill>
              </a:rPr>
              <a:t>Formation d’ une faille</a:t>
            </a:r>
            <a:endParaRPr lang="fr-FR" sz="2400" dirty="0">
              <a:solidFill>
                <a:srgbClr val="FF0000"/>
              </a:solidFill>
            </a:endParaRPr>
          </a:p>
        </p:txBody>
      </p:sp>
    </p:spTree>
    <p:extLst>
      <p:ext uri="{BB962C8B-B14F-4D97-AF65-F5344CB8AC3E}">
        <p14:creationId xmlns:p14="http://schemas.microsoft.com/office/powerpoint/2010/main" val="232458667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95536" y="188640"/>
            <a:ext cx="8283767" cy="4896000"/>
          </a:xfrm>
          <a:prstGeom prst="rect">
            <a:avLst/>
          </a:prstGeom>
          <a:noFill/>
          <a:ln w="9525">
            <a:noFill/>
            <a:miter lim="800000"/>
            <a:headEnd/>
            <a:tailEnd/>
          </a:ln>
          <a:effectLst/>
        </p:spPr>
      </p:pic>
      <p:sp>
        <p:nvSpPr>
          <p:cNvPr id="3" name="Rectangle 2"/>
          <p:cNvSpPr/>
          <p:nvPr/>
        </p:nvSpPr>
        <p:spPr>
          <a:xfrm>
            <a:off x="3275856" y="5517232"/>
            <a:ext cx="2303708" cy="369332"/>
          </a:xfrm>
          <a:prstGeom prst="rect">
            <a:avLst/>
          </a:prstGeom>
        </p:spPr>
        <p:txBody>
          <a:bodyPr wrap="none">
            <a:spAutoFit/>
          </a:bodyPr>
          <a:lstStyle/>
          <a:p>
            <a:r>
              <a:rPr lang="fr-FR" dirty="0">
                <a:solidFill>
                  <a:srgbClr val="FF0000"/>
                </a:solidFill>
              </a:rPr>
              <a:t>Formation d’ une faille</a:t>
            </a:r>
          </a:p>
        </p:txBody>
      </p:sp>
    </p:spTree>
    <p:extLst>
      <p:ext uri="{BB962C8B-B14F-4D97-AF65-F5344CB8AC3E}">
        <p14:creationId xmlns:p14="http://schemas.microsoft.com/office/powerpoint/2010/main" val="116068214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60648"/>
            <a:ext cx="8928992" cy="4764381"/>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fr-FR" sz="2400" b="1" dirty="0">
                <a:solidFill>
                  <a:srgbClr val="FF0000"/>
                </a:solidFill>
                <a:latin typeface="Calibri" panose="020F0502020204030204" pitchFamily="34" charset="0"/>
                <a:ea typeface="Calibri" panose="020F0502020204030204" pitchFamily="34" charset="0"/>
                <a:cs typeface="Calibri" panose="020F0502020204030204" pitchFamily="34" charset="0"/>
              </a:rPr>
              <a:t>Origine des séismes</a:t>
            </a:r>
            <a:endPar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Le point de départ de séisme est toujours dans la lithosphère (sphère des roches). On distingue des séismes superficiels (les plus fréquents) où les foyers se situent entre 0 et 60 km de profondeur (souvent moins de 20 km), des séismes intermédiaires ou les foyers se situent entre 60 et 300 km  et des séismes profonds  pour lesquels les foyers se situent entre 300 et 700 km.</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Les coordonnées de foyer d’un séisme s’expriment par sa longitude, sa latitude et sa profondeur. La distance d’un point de la surface de la terre à l’épicentre ou distance épicentrale s’exprime en km mesurée à la surface ou en degré en assimilant la terre à une sphère.</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0868154"/>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1619672" y="332656"/>
            <a:ext cx="5785027" cy="5328000"/>
          </a:xfrm>
          <a:prstGeom prst="rect">
            <a:avLst/>
          </a:prstGeom>
          <a:noFill/>
          <a:ln w="9525">
            <a:noFill/>
            <a:miter lim="800000"/>
            <a:headEnd/>
            <a:tailEnd/>
          </a:ln>
          <a:effectLst/>
        </p:spPr>
      </p:pic>
    </p:spTree>
    <p:extLst>
      <p:ext uri="{BB962C8B-B14F-4D97-AF65-F5344CB8AC3E}">
        <p14:creationId xmlns:p14="http://schemas.microsoft.com/office/powerpoint/2010/main" val="2991486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620688"/>
            <a:ext cx="8856984" cy="5289451"/>
          </a:xfrm>
        </p:spPr>
        <p:txBody>
          <a:bodyPr/>
          <a:lstStyle/>
          <a:p>
            <a:endParaRPr lang="fr-FR" dirty="0" smtClean="0"/>
          </a:p>
          <a:p>
            <a:pPr algn="just">
              <a:lnSpc>
                <a:spcPct val="150000"/>
              </a:lnSpc>
              <a:buNone/>
            </a:pPr>
            <a:r>
              <a:rPr lang="fr-FR" dirty="0" smtClean="0"/>
              <a:t>Vers </a:t>
            </a:r>
            <a:r>
              <a:rPr lang="fr-FR" dirty="0"/>
              <a:t>3,8 milliards d’années les acides aminés </a:t>
            </a:r>
            <a:r>
              <a:rPr lang="fr-FR" dirty="0" smtClean="0"/>
              <a:t>libérés </a:t>
            </a:r>
            <a:r>
              <a:rPr lang="fr-FR" dirty="0"/>
              <a:t>par les </a:t>
            </a:r>
            <a:r>
              <a:rPr lang="fr-FR" dirty="0" smtClean="0"/>
              <a:t>dernières </a:t>
            </a:r>
            <a:r>
              <a:rPr lang="fr-FR" dirty="0"/>
              <a:t>météorites vont subir </a:t>
            </a:r>
            <a:r>
              <a:rPr lang="fr-FR" dirty="0" smtClean="0"/>
              <a:t>une </a:t>
            </a:r>
            <a:r>
              <a:rPr lang="fr-FR" dirty="0"/>
              <a:t>lente mais véritable transformation qui </a:t>
            </a:r>
            <a:r>
              <a:rPr lang="fr-FR" dirty="0" smtClean="0"/>
              <a:t>aboutira </a:t>
            </a:r>
            <a:r>
              <a:rPr lang="fr-FR" dirty="0"/>
              <a:t>à l’apparition des premières cellules </a:t>
            </a:r>
            <a:r>
              <a:rPr lang="fr-FR" dirty="0" smtClean="0"/>
              <a:t>vivantes </a:t>
            </a:r>
            <a:r>
              <a:rPr lang="fr-FR" dirty="0"/>
              <a:t>dans </a:t>
            </a:r>
            <a:r>
              <a:rPr lang="fr-FR" dirty="0" smtClean="0"/>
              <a:t>l’océan: Apparition de la </a:t>
            </a:r>
            <a:r>
              <a:rPr lang="fr-FR" b="1" u="sng" dirty="0" smtClean="0">
                <a:solidFill>
                  <a:srgbClr val="00B050"/>
                </a:solidFill>
              </a:rPr>
              <a:t>Biosphère, </a:t>
            </a:r>
            <a:r>
              <a:rPr lang="fr-FR" dirty="0" smtClean="0"/>
              <a:t>mince couche où se développe la vie.</a:t>
            </a:r>
            <a:endParaRPr lang="fr-FR" dirty="0"/>
          </a:p>
          <a:p>
            <a:endParaRPr lang="fr-FR" dirty="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l="1279" r="1066"/>
          <a:stretch>
            <a:fillRect/>
          </a:stretch>
        </p:blipFill>
        <p:spPr bwMode="auto">
          <a:xfrm rot="10800000">
            <a:off x="1403648" y="332656"/>
            <a:ext cx="6552000" cy="5220000"/>
          </a:xfrm>
          <a:prstGeom prst="rect">
            <a:avLst/>
          </a:prstGeom>
          <a:noFill/>
          <a:ln w="9525">
            <a:noFill/>
            <a:miter lim="800000"/>
            <a:headEnd/>
            <a:tailEnd/>
          </a:ln>
        </p:spPr>
      </p:pic>
    </p:spTree>
    <p:extLst>
      <p:ext uri="{BB962C8B-B14F-4D97-AF65-F5344CB8AC3E}">
        <p14:creationId xmlns:p14="http://schemas.microsoft.com/office/powerpoint/2010/main" val="61744985"/>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60648"/>
            <a:ext cx="8856984" cy="5164171"/>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fr-FR" sz="2400" b="1" dirty="0">
                <a:solidFill>
                  <a:srgbClr val="FF0000"/>
                </a:solidFill>
                <a:latin typeface="Calibri" panose="020F0502020204030204" pitchFamily="34" charset="0"/>
                <a:ea typeface="Calibri" panose="020F0502020204030204" pitchFamily="34" charset="0"/>
                <a:cs typeface="Calibri" panose="020F0502020204030204" pitchFamily="34" charset="0"/>
              </a:rPr>
              <a:t>Les effets d’un séisme.</a:t>
            </a:r>
            <a:endPar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La libération d’ondes élastiques provoque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D’une part des vibrations qui atteignent la surface de la terre et déplacent tous ses constituants occasionnant des modifications topographiques accompagnées des dommages.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D’autre part des vibrations qui se propagent de proche en proche à l’intérieur du globe. Celles-ci atteignent la surface très loin de l’épicentre.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Après avoir subi des réflexions et des réfractions, le train d’ondes recueillis sont modelés par les différentes enveloppes du globe terrestre. L’analyse des enregistrements permet de décrypter la géométrie et la composition des enveloppes traversées.</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7045359"/>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57157" y="526069"/>
            <a:ext cx="8283767" cy="4896000"/>
          </a:xfrm>
          <a:prstGeom prst="rect">
            <a:avLst/>
          </a:prstGeom>
          <a:noFill/>
          <a:ln w="9525">
            <a:noFill/>
            <a:miter lim="800000"/>
            <a:headEnd/>
            <a:tailEnd/>
          </a:ln>
          <a:effectLst/>
        </p:spPr>
      </p:pic>
    </p:spTree>
    <p:extLst>
      <p:ext uri="{BB962C8B-B14F-4D97-AF65-F5344CB8AC3E}">
        <p14:creationId xmlns:p14="http://schemas.microsoft.com/office/powerpoint/2010/main" val="163475961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332656"/>
            <a:ext cx="8784976" cy="2215991"/>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fr-FR"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Enregistrements et effets sismiques à la surface du globe</a:t>
            </a:r>
            <a:endPar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L’enregistrement du séisme se fait par le sismographe ou sismomètre. Il comprend un capteur qui enregistre le mouvement relatif d’un bâtit indéformable solidaire du sol par rapport à une masse pesante inerte : le pendule</a:t>
            </a:r>
            <a:r>
              <a:rPr lang="fr-FR" sz="2400" dirty="0" smtClean="0">
                <a:latin typeface="Calibri" panose="020F0502020204030204" pitchFamily="34" charset="0"/>
                <a:ea typeface="Calibri" panose="020F0502020204030204" pitchFamily="34" charset="0"/>
                <a:cs typeface="Calibri" panose="020F0502020204030204" pitchFamily="34" charset="0"/>
              </a:rPr>
              <a:t>.</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noChangeArrowheads="1"/>
          </p:cNvPicPr>
          <p:nvPr/>
        </p:nvPicPr>
        <p:blipFill>
          <a:blip r:embed="rId2"/>
          <a:srcRect l="770" t="6657" r="667" b="2366"/>
          <a:stretch>
            <a:fillRect/>
          </a:stretch>
        </p:blipFill>
        <p:spPr bwMode="auto">
          <a:xfrm>
            <a:off x="127353" y="3068960"/>
            <a:ext cx="9144064" cy="2928958"/>
          </a:xfrm>
          <a:prstGeom prst="rect">
            <a:avLst/>
          </a:prstGeom>
          <a:noFill/>
          <a:ln w="9525">
            <a:noFill/>
            <a:miter lim="800000"/>
            <a:headEnd/>
            <a:tailEnd/>
          </a:ln>
          <a:effectLst/>
        </p:spPr>
      </p:pic>
    </p:spTree>
    <p:extLst>
      <p:ext uri="{BB962C8B-B14F-4D97-AF65-F5344CB8AC3E}">
        <p14:creationId xmlns:p14="http://schemas.microsoft.com/office/powerpoint/2010/main" val="482278333"/>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48680"/>
            <a:ext cx="8928992" cy="2215991"/>
          </a:xfrm>
          <a:prstGeom prst="rect">
            <a:avLst/>
          </a:prstGeom>
        </p:spPr>
        <p:txBody>
          <a:bodyPr wrap="square">
            <a:spAutoFit/>
          </a:bodyPr>
          <a:lstStyle/>
          <a:p>
            <a:pPr marL="457200" algn="just">
              <a:lnSpc>
                <a:spcPct val="115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Il enregistre ainsi des oscillations du sol au passage des </a:t>
            </a:r>
            <a:r>
              <a:rPr lang="fr-FR" sz="2400" dirty="0" smtClean="0">
                <a:latin typeface="Calibri" panose="020F0502020204030204" pitchFamily="34" charset="0"/>
                <a:ea typeface="Calibri" panose="020F0502020204030204" pitchFamily="34" charset="0"/>
                <a:cs typeface="Calibri" panose="020F0502020204030204" pitchFamily="34" charset="0"/>
              </a:rPr>
              <a:t>trains </a:t>
            </a:r>
            <a:r>
              <a:rPr lang="fr-FR" sz="2400" dirty="0">
                <a:latin typeface="Calibri" panose="020F0502020204030204" pitchFamily="34" charset="0"/>
                <a:ea typeface="Calibri" panose="020F0502020204030204" pitchFamily="34" charset="0"/>
                <a:cs typeface="Calibri" panose="020F0502020204030204" pitchFamily="34" charset="0"/>
              </a:rPr>
              <a:t>d’ondes. Certains sismographes sont dits lourds avec une masse de 20 tonnes et servent surtout pour des séismes rapprochés, d’autres à pendule horizontal et à masse faible conviennent pour les enregistrements à grande </a:t>
            </a:r>
            <a:r>
              <a:rPr lang="fr-FR" sz="2400" dirty="0" smtClean="0">
                <a:latin typeface="Calibri" panose="020F0502020204030204" pitchFamily="34" charset="0"/>
                <a:ea typeface="Calibri" panose="020F0502020204030204" pitchFamily="34" charset="0"/>
                <a:cs typeface="Calibri" panose="020F0502020204030204" pitchFamily="34" charset="0"/>
              </a:rPr>
              <a:t>distance</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630982"/>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8928992" cy="3065455"/>
          </a:xfrm>
          <a:prstGeom prst="rect">
            <a:avLst/>
          </a:prstGeom>
        </p:spPr>
        <p:txBody>
          <a:bodyPr wrap="square">
            <a:spAutoFit/>
          </a:bodyPr>
          <a:lstStyle/>
          <a:p>
            <a:pPr marL="457200" algn="just">
              <a:lnSpc>
                <a:spcPct val="115000"/>
              </a:lnSpc>
              <a:spcAft>
                <a:spcPts val="0"/>
              </a:spcAft>
            </a:pPr>
            <a:r>
              <a:rPr lang="fr-FR" sz="2800" dirty="0" smtClean="0">
                <a:latin typeface="Calibri" panose="020F0502020204030204" pitchFamily="34" charset="0"/>
                <a:ea typeface="Calibri" panose="020F0502020204030204" pitchFamily="34" charset="0"/>
                <a:cs typeface="Calibri" panose="020F0502020204030204" pitchFamily="34" charset="0"/>
              </a:rPr>
              <a:t>Les </a:t>
            </a:r>
            <a:r>
              <a:rPr lang="fr-FR" sz="2800" dirty="0">
                <a:latin typeface="Calibri" panose="020F0502020204030204" pitchFamily="34" charset="0"/>
                <a:ea typeface="Calibri" panose="020F0502020204030204" pitchFamily="34" charset="0"/>
                <a:cs typeface="Calibri" panose="020F0502020204030204" pitchFamily="34" charset="0"/>
              </a:rPr>
              <a:t>enregistrements ou </a:t>
            </a:r>
            <a:r>
              <a:rPr lang="fr-FR" sz="2800" dirty="0">
                <a:solidFill>
                  <a:srgbClr val="FF0000"/>
                </a:solidFill>
                <a:latin typeface="Calibri" panose="020F0502020204030204" pitchFamily="34" charset="0"/>
                <a:ea typeface="Calibri" panose="020F0502020204030204" pitchFamily="34" charset="0"/>
                <a:cs typeface="Calibri" panose="020F0502020204030204" pitchFamily="34" charset="0"/>
              </a:rPr>
              <a:t>sismogrammes</a:t>
            </a:r>
            <a:r>
              <a:rPr lang="fr-FR" sz="2800" dirty="0">
                <a:latin typeface="Calibri" panose="020F0502020204030204" pitchFamily="34" charset="0"/>
                <a:ea typeface="Calibri" panose="020F0502020204030204" pitchFamily="34" charset="0"/>
                <a:cs typeface="Calibri" panose="020F0502020204030204" pitchFamily="34" charset="0"/>
              </a:rPr>
              <a:t> est parfois difficile à déchiffrer en raison des réflexions multiples sur les diverses surfaces des discontinuités qui se trouvent à l’intérieur du globe. Lorsque les conditions de distance sont favorables, l’enregistrement peut être relativement simple.</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p:nvPr/>
        </p:nvPicPr>
        <p:blipFill>
          <a:blip r:embed="rId2"/>
          <a:srcRect/>
          <a:stretch>
            <a:fillRect/>
          </a:stretch>
        </p:blipFill>
        <p:spPr bwMode="auto">
          <a:xfrm>
            <a:off x="216496" y="3254095"/>
            <a:ext cx="8496000" cy="3168000"/>
          </a:xfrm>
          <a:prstGeom prst="rect">
            <a:avLst/>
          </a:prstGeom>
          <a:noFill/>
          <a:ln w="9525">
            <a:noFill/>
            <a:miter lim="800000"/>
            <a:headEnd/>
            <a:tailEnd/>
          </a:ln>
          <a:effectLst/>
        </p:spPr>
      </p:pic>
    </p:spTree>
    <p:extLst>
      <p:ext uri="{BB962C8B-B14F-4D97-AF65-F5344CB8AC3E}">
        <p14:creationId xmlns:p14="http://schemas.microsoft.com/office/powerpoint/2010/main" val="1149215650"/>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76672"/>
            <a:ext cx="8784976" cy="4056495"/>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fr-FR"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Intensité d’un séisme</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Dès le siècle dernier, on a essayé de classer le tremblement de terre en fonction de dégâts occasionnés. L’intensité d’un séisme est donc une échelle des dégâts conventionnels ; celle qui est actuellement en vigueur dans le système MKS compte 12° </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6678566"/>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72" y="476672"/>
            <a:ext cx="8712968" cy="4764381"/>
          </a:xfrm>
          <a:prstGeom prst="rect">
            <a:avLst/>
          </a:prstGeom>
        </p:spPr>
        <p:txBody>
          <a:bodyPr wrap="square">
            <a:spAutoFit/>
          </a:bodyPr>
          <a:lstStyle/>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1 : </a:t>
            </a:r>
            <a:r>
              <a:rPr lang="fr-FR" sz="2400" dirty="0">
                <a:latin typeface="Calibri" panose="020F0502020204030204" pitchFamily="34" charset="0"/>
                <a:ea typeface="Calibri" panose="020F0502020204030204" pitchFamily="34" charset="0"/>
                <a:cs typeface="Calibri" panose="020F0502020204030204" pitchFamily="34" charset="0"/>
              </a:rPr>
              <a:t>insensible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2 </a:t>
            </a:r>
            <a:r>
              <a:rPr lang="fr-FR" sz="2400" dirty="0">
                <a:latin typeface="Calibri" panose="020F0502020204030204" pitchFamily="34" charset="0"/>
                <a:ea typeface="Calibri" panose="020F0502020204030204" pitchFamily="34" charset="0"/>
                <a:cs typeface="Calibri" panose="020F0502020204030204" pitchFamily="34" charset="0"/>
              </a:rPr>
              <a:t>: Ressenti aux étages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3 </a:t>
            </a:r>
            <a:r>
              <a:rPr lang="fr-FR" sz="2400" dirty="0">
                <a:latin typeface="Calibri" panose="020F0502020204030204" pitchFamily="34" charset="0"/>
                <a:ea typeface="Calibri" panose="020F0502020204030204" pitchFamily="34" charset="0"/>
                <a:cs typeface="Calibri" panose="020F0502020204030204" pitchFamily="34" charset="0"/>
              </a:rPr>
              <a:t>: Balancement d’objets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4 : </a:t>
            </a:r>
            <a:r>
              <a:rPr lang="fr-FR" sz="2400" dirty="0">
                <a:latin typeface="Calibri" panose="020F0502020204030204" pitchFamily="34" charset="0"/>
                <a:ea typeface="Calibri" panose="020F0502020204030204" pitchFamily="34" charset="0"/>
                <a:cs typeface="Calibri" panose="020F0502020204030204" pitchFamily="34" charset="0"/>
              </a:rPr>
              <a:t>Ressenti par tous avec craquement</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5 : </a:t>
            </a:r>
            <a:r>
              <a:rPr lang="fr-FR" sz="2400" dirty="0">
                <a:latin typeface="Calibri" panose="020F0502020204030204" pitchFamily="34" charset="0"/>
                <a:ea typeface="Calibri" panose="020F0502020204030204" pitchFamily="34" charset="0"/>
                <a:cs typeface="Calibri" panose="020F0502020204030204" pitchFamily="34" charset="0"/>
              </a:rPr>
              <a:t>Ressenti par tous avec projection d’objets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6 : </a:t>
            </a:r>
            <a:r>
              <a:rPr lang="fr-FR" sz="2400" dirty="0">
                <a:latin typeface="Calibri" panose="020F0502020204030204" pitchFamily="34" charset="0"/>
                <a:ea typeface="Calibri" panose="020F0502020204030204" pitchFamily="34" charset="0"/>
                <a:cs typeface="Calibri" panose="020F0502020204030204" pitchFamily="34" charset="0"/>
              </a:rPr>
              <a:t>Lézarde de construction</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7 et 8</a:t>
            </a:r>
            <a:r>
              <a:rPr lang="fr-FR" sz="2400" dirty="0">
                <a:latin typeface="Calibri" panose="020F0502020204030204" pitchFamily="34" charset="0"/>
                <a:ea typeface="Calibri" panose="020F0502020204030204" pitchFamily="34" charset="0"/>
                <a:cs typeface="Calibri" panose="020F0502020204030204" pitchFamily="34" charset="0"/>
              </a:rPr>
              <a:t> : Routes fissurées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9 : </a:t>
            </a:r>
            <a:r>
              <a:rPr lang="fr-FR" sz="2400" dirty="0">
                <a:latin typeface="Calibri" panose="020F0502020204030204" pitchFamily="34" charset="0"/>
                <a:ea typeface="Calibri" panose="020F0502020204030204" pitchFamily="34" charset="0"/>
                <a:cs typeface="Calibri" panose="020F0502020204030204" pitchFamily="34" charset="0"/>
              </a:rPr>
              <a:t>Glissement des terrains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10 </a:t>
            </a:r>
            <a:r>
              <a:rPr lang="fr-FR" sz="2400" dirty="0">
                <a:latin typeface="Calibri" panose="020F0502020204030204" pitchFamily="34" charset="0"/>
                <a:ea typeface="Calibri" panose="020F0502020204030204" pitchFamily="34" charset="0"/>
                <a:cs typeface="Calibri" panose="020F0502020204030204" pitchFamily="34" charset="0"/>
              </a:rPr>
              <a:t>: Ouvrages d’arts endommagés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11 : </a:t>
            </a:r>
            <a:r>
              <a:rPr lang="fr-FR" sz="2400" dirty="0">
                <a:latin typeface="Calibri" panose="020F0502020204030204" pitchFamily="34" charset="0"/>
                <a:ea typeface="Calibri" panose="020F0502020204030204" pitchFamily="34" charset="0"/>
                <a:cs typeface="Calibri" panose="020F0502020204030204" pitchFamily="34" charset="0"/>
              </a:rPr>
              <a:t>Très gros dommage aux ouvrages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Degré 12 : </a:t>
            </a:r>
            <a:r>
              <a:rPr lang="fr-FR" sz="2400" dirty="0">
                <a:latin typeface="Calibri" panose="020F0502020204030204" pitchFamily="34" charset="0"/>
                <a:ea typeface="Calibri" panose="020F0502020204030204" pitchFamily="34" charset="0"/>
                <a:cs typeface="Calibri" panose="020F0502020204030204" pitchFamily="34" charset="0"/>
              </a:rPr>
              <a:t>Bouleversement de la morphologie du terrain</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6767072"/>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632"/>
            <a:ext cx="9144000" cy="4552015"/>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fr-FR" sz="2800" b="1" i="1" dirty="0">
                <a:latin typeface="Calibri" panose="020F0502020204030204" pitchFamily="34" charset="0"/>
                <a:ea typeface="Calibri" panose="020F0502020204030204" pitchFamily="34" charset="0"/>
                <a:cs typeface="Calibri" panose="020F0502020204030204" pitchFamily="34" charset="0"/>
              </a:rPr>
              <a:t>Magnitude et énergie</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La magnitude d’un séisme est définie par le lobe de l’amplitude d’un séisme A de l’inscription sur le sismographe étalonné compte tenu de sa distance D à l’épicentre. Si A= 1 mm et D= 100 km par définition M= 1. La forte magnitude connue dans cette échelle dite de Richter est de 8,6, elle correspond au 11</a:t>
            </a:r>
            <a:r>
              <a:rPr lang="fr-FR" sz="2800" baseline="30000" dirty="0">
                <a:latin typeface="Calibri" panose="020F0502020204030204" pitchFamily="34" charset="0"/>
                <a:ea typeface="Calibri" panose="020F0502020204030204" pitchFamily="34" charset="0"/>
                <a:cs typeface="Calibri" panose="020F0502020204030204" pitchFamily="34" charset="0"/>
              </a:rPr>
              <a:t>ème</a:t>
            </a:r>
            <a:r>
              <a:rPr lang="fr-FR" sz="2800" dirty="0">
                <a:latin typeface="Calibri" panose="020F0502020204030204" pitchFamily="34" charset="0"/>
                <a:ea typeface="Calibri" panose="020F0502020204030204" pitchFamily="34" charset="0"/>
                <a:cs typeface="Calibri" panose="020F0502020204030204" pitchFamily="34" charset="0"/>
              </a:rPr>
              <a:t> degré sur l’échelle MKS.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4139486"/>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0" y="692696"/>
            <a:ext cx="8964488" cy="3323987"/>
          </a:xfrm>
          <a:prstGeom prst="rect">
            <a:avLst/>
          </a:prstGeom>
        </p:spPr>
        <p:txBody>
          <a:bodyPr wrap="square">
            <a:spAutoFit/>
          </a:bodyPr>
          <a:lstStyle/>
          <a:p>
            <a:pPr algn="just">
              <a:lnSpc>
                <a:spcPct val="150000"/>
              </a:lnSpc>
            </a:pPr>
            <a:r>
              <a:rPr lang="fr-FR" sz="2800" dirty="0">
                <a:solidFill>
                  <a:srgbClr val="7030A0"/>
                </a:solidFill>
                <a:latin typeface="Calibri" panose="020F0502020204030204" pitchFamily="34" charset="0"/>
                <a:ea typeface="Calibri" panose="020F0502020204030204" pitchFamily="34" charset="0"/>
                <a:cs typeface="Calibri" panose="020F0502020204030204" pitchFamily="34" charset="0"/>
              </a:rPr>
              <a:t>La magnitude </a:t>
            </a:r>
            <a:r>
              <a:rPr lang="fr-FR" sz="2800" dirty="0">
                <a:latin typeface="Calibri" panose="020F0502020204030204" pitchFamily="34" charset="0"/>
                <a:ea typeface="Calibri" panose="020F0502020204030204" pitchFamily="34" charset="0"/>
                <a:cs typeface="Calibri" panose="020F0502020204030204" pitchFamily="34" charset="0"/>
              </a:rPr>
              <a:t>est liée à l’énergie dissipée par le séisme. Cette énergie est en partie (20 à 50%) propagée au loin sous forme d’ondes élastiques. Le reste est dissipé sur place sous forme de chaleur. L’énergie fournie annuellement par le séisme tectonique est de l’ordre de plus de 1O</a:t>
            </a:r>
            <a:r>
              <a:rPr lang="fr-FR" sz="2800" baseline="30000" dirty="0">
                <a:latin typeface="Calibri" panose="020F0502020204030204" pitchFamily="34" charset="0"/>
                <a:ea typeface="Calibri" panose="020F0502020204030204" pitchFamily="34" charset="0"/>
                <a:cs typeface="Calibri" panose="020F0502020204030204" pitchFamily="34" charset="0"/>
              </a:rPr>
              <a:t>18</a:t>
            </a:r>
            <a:r>
              <a:rPr lang="fr-FR" sz="2800" dirty="0">
                <a:latin typeface="Calibri" panose="020F0502020204030204" pitchFamily="34" charset="0"/>
                <a:ea typeface="Calibri" panose="020F0502020204030204" pitchFamily="34" charset="0"/>
                <a:cs typeface="Calibri" panose="020F0502020204030204" pitchFamily="34" charset="0"/>
              </a:rPr>
              <a:t> Joules.</a:t>
            </a:r>
            <a:endParaRPr lang="fr-FR" sz="2800" dirty="0"/>
          </a:p>
        </p:txBody>
      </p:sp>
    </p:spTree>
    <p:extLst>
      <p:ext uri="{BB962C8B-B14F-4D97-AF65-F5344CB8AC3E}">
        <p14:creationId xmlns:p14="http://schemas.microsoft.com/office/powerpoint/2010/main" val="24770911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620688"/>
            <a:ext cx="8784976" cy="4525963"/>
          </a:xfrm>
        </p:spPr>
        <p:txBody>
          <a:bodyPr/>
          <a:lstStyle/>
          <a:p>
            <a:pPr>
              <a:buNone/>
            </a:pPr>
            <a:endParaRPr lang="fr-FR" dirty="0" smtClean="0"/>
          </a:p>
          <a:p>
            <a:pPr algn="just">
              <a:lnSpc>
                <a:spcPct val="150000"/>
              </a:lnSpc>
              <a:buNone/>
            </a:pPr>
            <a:r>
              <a:rPr lang="fr-FR" dirty="0" smtClean="0">
                <a:solidFill>
                  <a:srgbClr val="C00000"/>
                </a:solidFill>
              </a:rPr>
              <a:t>L’apparition et le développement de la vie </a:t>
            </a:r>
            <a:r>
              <a:rPr lang="fr-FR" dirty="0" smtClean="0"/>
              <a:t>sur Terre vont faire de notre planète une exception </a:t>
            </a:r>
          </a:p>
          <a:p>
            <a:pPr algn="just">
              <a:lnSpc>
                <a:spcPct val="150000"/>
              </a:lnSpc>
              <a:buNone/>
            </a:pPr>
            <a:r>
              <a:rPr lang="fr-FR" dirty="0" smtClean="0"/>
              <a:t>du Système solaire, </a:t>
            </a:r>
            <a:r>
              <a:rPr lang="fr-FR" b="1" dirty="0" smtClean="0">
                <a:solidFill>
                  <a:srgbClr val="00B050"/>
                </a:solidFill>
              </a:rPr>
              <a:t>une  Planète Miracle.</a:t>
            </a:r>
            <a:endParaRPr lang="fr-FR" b="1" dirty="0">
              <a:solidFill>
                <a:srgbClr val="00B050"/>
              </a:solidFill>
            </a:endParaRPr>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04664"/>
            <a:ext cx="8856984" cy="3913059"/>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fr-FR" sz="2400" b="1" i="1" dirty="0">
                <a:latin typeface="Calibri" panose="020F0502020204030204" pitchFamily="34" charset="0"/>
                <a:ea typeface="Calibri" panose="020F0502020204030204" pitchFamily="34" charset="0"/>
                <a:cs typeface="Calibri" panose="020F0502020204030204" pitchFamily="34" charset="0"/>
              </a:rPr>
              <a:t>Distribution géographique des séismes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Le plus profond connu se situe vers 700 km. Ceux-ci sont presque situées dans l’océan pacifique. Les épicentres des tremblements de terre se concentrent dans deux zones déterminées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Calibri" panose="020F0502020204030204" pitchFamily="34" charset="0"/>
              <a:buChar char="‒"/>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La première </a:t>
            </a:r>
            <a:r>
              <a:rPr lang="fr-FR" sz="2400" dirty="0">
                <a:latin typeface="Calibri" panose="020F0502020204030204" pitchFamily="34" charset="0"/>
                <a:ea typeface="Calibri" panose="020F0502020204030204" pitchFamily="34" charset="0"/>
                <a:cs typeface="Calibri" panose="020F0502020204030204" pitchFamily="34" charset="0"/>
              </a:rPr>
              <a:t>est la </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ceinture du pacifique </a:t>
            </a:r>
            <a:r>
              <a:rPr lang="fr-FR" sz="2400" dirty="0">
                <a:latin typeface="Calibri" panose="020F0502020204030204" pitchFamily="34" charset="0"/>
                <a:ea typeface="Calibri" panose="020F0502020204030204" pitchFamily="34" charset="0"/>
                <a:cs typeface="Calibri" panose="020F0502020204030204" pitchFamily="34" charset="0"/>
              </a:rPr>
              <a:t>ou se produisent 68% des séismes. C’est dans cette zone que se situe le séisme d’origine profond environ 700 </a:t>
            </a:r>
            <a:r>
              <a:rPr lang="fr-FR" sz="2400" dirty="0" smtClean="0">
                <a:latin typeface="Calibri" panose="020F0502020204030204" pitchFamily="34" charset="0"/>
                <a:ea typeface="Calibri" panose="020F0502020204030204" pitchFamily="34" charset="0"/>
                <a:cs typeface="Calibri" panose="020F0502020204030204" pitchFamily="34" charset="0"/>
              </a:rPr>
              <a:t>km</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8869549"/>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71379" y="548680"/>
            <a:ext cx="9540000" cy="6101690"/>
          </a:xfrm>
          <a:prstGeom prst="rect">
            <a:avLst/>
          </a:prstGeom>
        </p:spPr>
      </p:pic>
    </p:spTree>
    <p:extLst>
      <p:ext uri="{BB962C8B-B14F-4D97-AF65-F5344CB8AC3E}">
        <p14:creationId xmlns:p14="http://schemas.microsoft.com/office/powerpoint/2010/main" val="107984801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008" y="404664"/>
            <a:ext cx="8928992" cy="4027385"/>
          </a:xfrm>
          <a:prstGeom prst="rect">
            <a:avLst/>
          </a:prstGeom>
        </p:spPr>
        <p:txBody>
          <a:bodyPr wrap="square">
            <a:spAutoFit/>
          </a:bodyPr>
          <a:lstStyle/>
          <a:p>
            <a:pPr marL="342900" lvl="0" indent="-342900" algn="just">
              <a:lnSpc>
                <a:spcPct val="115000"/>
              </a:lnSpc>
              <a:spcAft>
                <a:spcPts val="0"/>
              </a:spcAft>
              <a:buFont typeface="Calibri" panose="020F0502020204030204" pitchFamily="34" charset="0"/>
              <a:buChar char="‒"/>
            </a:pPr>
            <a:r>
              <a:rPr lang="fr-FR" sz="2800" dirty="0">
                <a:solidFill>
                  <a:srgbClr val="7030A0"/>
                </a:solidFill>
                <a:latin typeface="Calibri" panose="020F0502020204030204" pitchFamily="34" charset="0"/>
                <a:ea typeface="Calibri" panose="020F0502020204030204" pitchFamily="34" charset="0"/>
                <a:cs typeface="Calibri" panose="020F0502020204030204" pitchFamily="34" charset="0"/>
              </a:rPr>
              <a:t>La deuxième </a:t>
            </a:r>
            <a:r>
              <a:rPr lang="fr-FR" sz="2800" dirty="0">
                <a:latin typeface="Calibri" panose="020F0502020204030204" pitchFamily="34" charset="0"/>
                <a:ea typeface="Calibri" panose="020F0502020204030204" pitchFamily="34" charset="0"/>
                <a:cs typeface="Calibri" panose="020F0502020204030204" pitchFamily="34" charset="0"/>
              </a:rPr>
              <a:t>va de la méditerranée aux iles de la sonde c'est-à-dire aux confins de la dorsale medio atlantique avec 21% des séismes.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L’étude des propagations d’ondes générées par les séismes est sans doute la source des renseignements la plus utilisée pour la compréhension de la structure interne du globe.</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4883200"/>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108" y="0"/>
            <a:ext cx="9036496" cy="3970318"/>
          </a:xfrm>
          <a:prstGeom prst="rect">
            <a:avLst/>
          </a:prstGeom>
        </p:spPr>
        <p:txBody>
          <a:bodyPr wrap="square">
            <a:spAutoFit/>
          </a:bodyPr>
          <a:lstStyle/>
          <a:p>
            <a:pPr algn="ctr">
              <a:lnSpc>
                <a:spcPct val="150000"/>
              </a:lnSpc>
            </a:pPr>
            <a:r>
              <a:rPr lang="fr-FR" sz="2800" dirty="0" smtClean="0">
                <a:solidFill>
                  <a:srgbClr val="FF0000"/>
                </a:solidFill>
              </a:rPr>
              <a:t>Magmatisme</a:t>
            </a:r>
          </a:p>
          <a:p>
            <a:pPr>
              <a:lnSpc>
                <a:spcPct val="150000"/>
              </a:lnSpc>
            </a:pPr>
            <a:r>
              <a:rPr lang="fr-FR" sz="2800" dirty="0" err="1" smtClean="0"/>
              <a:t>Magmatogénèse</a:t>
            </a:r>
            <a:endParaRPr lang="fr-FR" sz="2800" dirty="0" smtClean="0"/>
          </a:p>
          <a:p>
            <a:pPr>
              <a:lnSpc>
                <a:spcPct val="150000"/>
              </a:lnSpc>
            </a:pPr>
            <a:r>
              <a:rPr lang="fr-FR" sz="2800" dirty="0" smtClean="0"/>
              <a:t>3 Zones  </a:t>
            </a:r>
            <a:r>
              <a:rPr lang="fr-FR" sz="2800" dirty="0"/>
              <a:t>de </a:t>
            </a:r>
            <a:r>
              <a:rPr lang="fr-FR" sz="2800" dirty="0" smtClean="0"/>
              <a:t>production d’ un magma </a:t>
            </a:r>
            <a:endParaRPr lang="fr-FR" sz="2800" dirty="0"/>
          </a:p>
          <a:p>
            <a:pPr>
              <a:lnSpc>
                <a:spcPct val="150000"/>
              </a:lnSpc>
            </a:pPr>
            <a:r>
              <a:rPr lang="fr-FR" sz="2800" u="sng" dirty="0"/>
              <a:t>La matière est constituée d’atomes plus ou moins liés entre - eux. S’ils sont liés  solidement</a:t>
            </a:r>
            <a:r>
              <a:rPr lang="fr-FR" sz="2800" dirty="0"/>
              <a:t>, la </a:t>
            </a:r>
            <a:r>
              <a:rPr lang="fr-FR" sz="2800" dirty="0">
                <a:solidFill>
                  <a:srgbClr val="00B0F0"/>
                </a:solidFill>
              </a:rPr>
              <a:t>matière est solide</a:t>
            </a:r>
            <a:r>
              <a:rPr lang="fr-FR" sz="2800" dirty="0"/>
              <a:t>, s’ils sont </a:t>
            </a:r>
            <a:r>
              <a:rPr lang="fr-FR" sz="2800" u="sng" dirty="0"/>
              <a:t>liés faiblement</a:t>
            </a:r>
            <a:r>
              <a:rPr lang="fr-FR" sz="2800" dirty="0"/>
              <a:t>, </a:t>
            </a:r>
            <a:r>
              <a:rPr lang="fr-FR" sz="2800" dirty="0">
                <a:solidFill>
                  <a:srgbClr val="00B0F0"/>
                </a:solidFill>
              </a:rPr>
              <a:t>la matière est liquide</a:t>
            </a:r>
            <a:r>
              <a:rPr lang="fr-FR" sz="2800" dirty="0" smtClean="0">
                <a:solidFill>
                  <a:srgbClr val="00B0F0"/>
                </a:solidFill>
              </a:rPr>
              <a:t>.</a:t>
            </a:r>
            <a:endParaRPr lang="fr-FR" sz="2800" dirty="0">
              <a:solidFill>
                <a:srgbClr val="00B0F0"/>
              </a:solidFill>
            </a:endParaRPr>
          </a:p>
        </p:txBody>
      </p:sp>
    </p:spTree>
    <p:extLst>
      <p:ext uri="{BB962C8B-B14F-4D97-AF65-F5344CB8AC3E}">
        <p14:creationId xmlns:p14="http://schemas.microsoft.com/office/powerpoint/2010/main" val="2263348345"/>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680" y="908720"/>
            <a:ext cx="8928992" cy="2677656"/>
          </a:xfrm>
          <a:prstGeom prst="rect">
            <a:avLst/>
          </a:prstGeom>
        </p:spPr>
        <p:txBody>
          <a:bodyPr wrap="square">
            <a:spAutoFit/>
          </a:bodyPr>
          <a:lstStyle/>
          <a:p>
            <a:pPr>
              <a:lnSpc>
                <a:spcPct val="150000"/>
              </a:lnSpc>
            </a:pPr>
            <a:r>
              <a:rPr lang="fr-FR" sz="2800" dirty="0">
                <a:solidFill>
                  <a:srgbClr val="00B050"/>
                </a:solidFill>
              </a:rPr>
              <a:t>La pression </a:t>
            </a:r>
            <a:r>
              <a:rPr lang="fr-FR" sz="2800" dirty="0"/>
              <a:t>pousse les atomes les uns contre les autres et tend à rendre la matière solide, </a:t>
            </a:r>
            <a:r>
              <a:rPr lang="fr-FR" sz="2800" dirty="0" smtClean="0">
                <a:solidFill>
                  <a:srgbClr val="00B050"/>
                </a:solidFill>
              </a:rPr>
              <a:t>la température</a:t>
            </a:r>
            <a:r>
              <a:rPr lang="fr-FR" sz="2800" dirty="0">
                <a:solidFill>
                  <a:srgbClr val="00B050"/>
                </a:solidFill>
              </a:rPr>
              <a:t>, </a:t>
            </a:r>
            <a:r>
              <a:rPr lang="fr-FR" sz="2800" dirty="0"/>
              <a:t>qui agite les atomes, tend à les écarter les uns des autres et pour rendre la matière </a:t>
            </a:r>
            <a:r>
              <a:rPr lang="fr-FR" sz="2800" dirty="0">
                <a:solidFill>
                  <a:srgbClr val="00B0F0"/>
                </a:solidFill>
              </a:rPr>
              <a:t>liquide.</a:t>
            </a:r>
          </a:p>
        </p:txBody>
      </p:sp>
    </p:spTree>
    <p:extLst>
      <p:ext uri="{BB962C8B-B14F-4D97-AF65-F5344CB8AC3E}">
        <p14:creationId xmlns:p14="http://schemas.microsoft.com/office/powerpoint/2010/main" val="446510158"/>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656" y="476672"/>
            <a:ext cx="8928992" cy="4549835"/>
          </a:xfrm>
          <a:prstGeom prst="rect">
            <a:avLst/>
          </a:prstGeom>
        </p:spPr>
        <p:txBody>
          <a:bodyPr wrap="square">
            <a:spAutoFit/>
          </a:bodyPr>
          <a:lstStyle/>
          <a:p>
            <a:pPr>
              <a:lnSpc>
                <a:spcPct val="150000"/>
              </a:lnSpc>
            </a:pPr>
            <a:r>
              <a:rPr lang="fr-FR" sz="2800" dirty="0"/>
              <a:t>A l’ intérieur du globe terrestre, </a:t>
            </a:r>
            <a:r>
              <a:rPr lang="fr-FR" sz="2800" dirty="0">
                <a:solidFill>
                  <a:srgbClr val="00B050"/>
                </a:solidFill>
              </a:rPr>
              <a:t>la pression </a:t>
            </a:r>
            <a:r>
              <a:rPr lang="fr-FR" sz="2800" dirty="0"/>
              <a:t>qui solidifie et </a:t>
            </a:r>
            <a:r>
              <a:rPr lang="fr-FR" sz="2800" dirty="0">
                <a:solidFill>
                  <a:srgbClr val="00B050"/>
                </a:solidFill>
              </a:rPr>
              <a:t>la température </a:t>
            </a:r>
            <a:r>
              <a:rPr lang="fr-FR" sz="2800" dirty="0"/>
              <a:t>qui liquéfie se livre à une lutte formidable. Partout, </a:t>
            </a:r>
            <a:r>
              <a:rPr lang="fr-FR" sz="2800" dirty="0">
                <a:solidFill>
                  <a:srgbClr val="00B050"/>
                </a:solidFill>
              </a:rPr>
              <a:t>la pression </a:t>
            </a:r>
            <a:r>
              <a:rPr lang="fr-FR" sz="2800" dirty="0"/>
              <a:t>qui l’emporte.</a:t>
            </a:r>
          </a:p>
          <a:p>
            <a:pPr>
              <a:lnSpc>
                <a:spcPct val="150000"/>
              </a:lnSpc>
            </a:pPr>
            <a:r>
              <a:rPr lang="fr-FR" sz="2800" dirty="0"/>
              <a:t>Il n’existe qu’une petite zone entre 100 et 700 Km, où </a:t>
            </a:r>
            <a:r>
              <a:rPr lang="fr-FR" sz="2800" dirty="0">
                <a:solidFill>
                  <a:srgbClr val="00B050"/>
                </a:solidFill>
              </a:rPr>
              <a:t>la température </a:t>
            </a:r>
            <a:r>
              <a:rPr lang="fr-FR" sz="2800" dirty="0"/>
              <a:t>l’emporte: Le manteau fond partiellement presque, c’est l’ asthénosphère moins rigide que le reste.</a:t>
            </a:r>
          </a:p>
          <a:p>
            <a:pPr>
              <a:lnSpc>
                <a:spcPct val="150000"/>
              </a:lnSpc>
            </a:pPr>
            <a:r>
              <a:rPr lang="fr-FR" sz="2800" dirty="0"/>
              <a:t>Alors comment fabriquer un magma?</a:t>
            </a:r>
          </a:p>
        </p:txBody>
      </p:sp>
    </p:spTree>
    <p:extLst>
      <p:ext uri="{BB962C8B-B14F-4D97-AF65-F5344CB8AC3E}">
        <p14:creationId xmlns:p14="http://schemas.microsoft.com/office/powerpoint/2010/main" val="1020188391"/>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04664"/>
            <a:ext cx="8856984" cy="2169825"/>
          </a:xfrm>
          <a:prstGeom prst="rect">
            <a:avLst/>
          </a:prstGeom>
        </p:spPr>
        <p:txBody>
          <a:bodyPr wrap="square">
            <a:spAutoFit/>
          </a:bodyPr>
          <a:lstStyle/>
          <a:p>
            <a:pPr>
              <a:lnSpc>
                <a:spcPct val="150000"/>
              </a:lnSpc>
              <a:buFont typeface="Arial" pitchFamily="34" charset="0"/>
              <a:buChar char="•"/>
            </a:pPr>
            <a:r>
              <a:rPr lang="fr-FR" sz="2400" b="1" dirty="0">
                <a:solidFill>
                  <a:srgbClr val="00B050"/>
                </a:solidFill>
              </a:rPr>
              <a:t>Au niveau d’ une dorsale, </a:t>
            </a:r>
            <a:r>
              <a:rPr lang="fr-FR" sz="2400" dirty="0"/>
              <a:t>les roches sont remontées vers la surface. La pression qu’elles subissent diminue et la température l’emporte: le manteau  fond partiellement en donnant </a:t>
            </a:r>
            <a:r>
              <a:rPr lang="fr-FR" sz="2400" dirty="0">
                <a:solidFill>
                  <a:srgbClr val="00B0F0"/>
                </a:solidFill>
              </a:rPr>
              <a:t>un magma basaltique;</a:t>
            </a:r>
          </a:p>
          <a:p>
            <a:pPr>
              <a:lnSpc>
                <a:spcPct val="150000"/>
              </a:lnSpc>
              <a:buFont typeface="Arial" pitchFamily="34" charset="0"/>
              <a:buChar char="•"/>
            </a:pPr>
            <a:endParaRPr lang="fr-FR" dirty="0">
              <a:solidFill>
                <a:srgbClr val="00B0F0"/>
              </a:solidFill>
            </a:endParaRPr>
          </a:p>
        </p:txBody>
      </p:sp>
    </p:spTree>
    <p:extLst>
      <p:ext uri="{BB962C8B-B14F-4D97-AF65-F5344CB8AC3E}">
        <p14:creationId xmlns:p14="http://schemas.microsoft.com/office/powerpoint/2010/main" val="1300204495"/>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008" y="476672"/>
            <a:ext cx="8928992" cy="2169825"/>
          </a:xfrm>
          <a:prstGeom prst="rect">
            <a:avLst/>
          </a:prstGeom>
        </p:spPr>
        <p:txBody>
          <a:bodyPr wrap="square">
            <a:spAutoFit/>
          </a:bodyPr>
          <a:lstStyle/>
          <a:p>
            <a:pPr algn="just">
              <a:lnSpc>
                <a:spcPct val="150000"/>
              </a:lnSpc>
              <a:buFont typeface="Arial" pitchFamily="34" charset="0"/>
              <a:buChar char="•"/>
            </a:pPr>
            <a:r>
              <a:rPr lang="fr-FR" sz="2400" b="1" dirty="0">
                <a:solidFill>
                  <a:srgbClr val="00B050"/>
                </a:solidFill>
              </a:rPr>
              <a:t>Au niveau de la zone de subduction, </a:t>
            </a:r>
            <a:r>
              <a:rPr lang="fr-FR" sz="2400" dirty="0"/>
              <a:t>de l’eau s’introduit dans le manteau chaud mais solide: le manteau fond et donne un</a:t>
            </a:r>
            <a:r>
              <a:rPr lang="fr-FR" sz="2400" dirty="0">
                <a:solidFill>
                  <a:srgbClr val="00B0F0"/>
                </a:solidFill>
              </a:rPr>
              <a:t> magma </a:t>
            </a:r>
            <a:r>
              <a:rPr lang="fr-FR" sz="2400" b="1" dirty="0">
                <a:solidFill>
                  <a:srgbClr val="00B0F0"/>
                </a:solidFill>
              </a:rPr>
              <a:t>andésitique;</a:t>
            </a:r>
          </a:p>
          <a:p>
            <a:pPr>
              <a:lnSpc>
                <a:spcPct val="150000"/>
              </a:lnSpc>
              <a:buFont typeface="Arial" pitchFamily="34" charset="0"/>
              <a:buChar char="•"/>
            </a:pPr>
            <a:r>
              <a:rPr lang="fr-FR" b="1" dirty="0">
                <a:solidFill>
                  <a:srgbClr val="00B050"/>
                </a:solidFill>
              </a:rPr>
              <a:t> </a:t>
            </a:r>
            <a:endParaRPr lang="fr-FR" dirty="0">
              <a:solidFill>
                <a:srgbClr val="00B0F0"/>
              </a:solidFill>
            </a:endParaRPr>
          </a:p>
        </p:txBody>
      </p:sp>
    </p:spTree>
    <p:extLst>
      <p:ext uri="{BB962C8B-B14F-4D97-AF65-F5344CB8AC3E}">
        <p14:creationId xmlns:p14="http://schemas.microsoft.com/office/powerpoint/2010/main" val="126423748"/>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6632"/>
            <a:ext cx="8856984" cy="2862322"/>
          </a:xfrm>
          <a:prstGeom prst="rect">
            <a:avLst/>
          </a:prstGeom>
        </p:spPr>
        <p:txBody>
          <a:bodyPr wrap="square">
            <a:spAutoFit/>
          </a:bodyPr>
          <a:lstStyle/>
          <a:p>
            <a:pPr algn="just">
              <a:lnSpc>
                <a:spcPct val="150000"/>
              </a:lnSpc>
              <a:buFont typeface="Arial" pitchFamily="34" charset="0"/>
              <a:buChar char="•"/>
            </a:pPr>
            <a:r>
              <a:rPr lang="fr-FR" sz="2400" b="1" dirty="0">
                <a:solidFill>
                  <a:srgbClr val="00B050"/>
                </a:solidFill>
              </a:rPr>
              <a:t>Dans les zones de collision, </a:t>
            </a:r>
            <a:r>
              <a:rPr lang="fr-FR" sz="2400" dirty="0"/>
              <a:t>c’est encore plus complexe. La base de la croute continentale est chaude mais solide car elle ne contient pas d’eau. L’ épaississement du à la collision enfonce en profondeur le haut de cette croute, plus riche en eau, elle se réchauffe, fond partiellement et donne </a:t>
            </a:r>
            <a:r>
              <a:rPr lang="fr-FR" sz="2400" dirty="0">
                <a:solidFill>
                  <a:srgbClr val="00B0F0"/>
                </a:solidFill>
              </a:rPr>
              <a:t>un magma granitique.</a:t>
            </a:r>
          </a:p>
        </p:txBody>
      </p:sp>
    </p:spTree>
    <p:extLst>
      <p:ext uri="{BB962C8B-B14F-4D97-AF65-F5344CB8AC3E}">
        <p14:creationId xmlns:p14="http://schemas.microsoft.com/office/powerpoint/2010/main" val="929160469"/>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28" y="548680"/>
            <a:ext cx="8928992" cy="4098558"/>
          </a:xfrm>
          <a:prstGeom prst="rect">
            <a:avLst/>
          </a:prstGeom>
        </p:spPr>
        <p:txBody>
          <a:bodyPr wrap="square">
            <a:spAutoFit/>
          </a:bodyPr>
          <a:lstStyle/>
          <a:p>
            <a:pPr marL="450215">
              <a:lnSpc>
                <a:spcPct val="150000"/>
              </a:lnSpc>
              <a:spcAft>
                <a:spcPts val="1000"/>
              </a:spcAft>
            </a:pPr>
            <a:r>
              <a:rPr lang="fr-FR" sz="2800" b="1" i="1"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Volcanisme</a:t>
            </a:r>
            <a:endParaRPr lang="fr-FR" sz="28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 terme volcan évoque habituellement l’idée d’une montagne conique au sommet de la quelle s’ouvre un entonnoir qu’on appelle cratère duquel s’échappe normalement un panache de fumée. Ceci constitue en effet l’aspect général d’un volcan actif en période d’émission</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64961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2004_Indonesia_Tsunami"/>
          <p:cNvPicPr>
            <a:picLocks noChangeAspect="1" noChangeArrowheads="1" noCrop="1"/>
          </p:cNvPicPr>
          <p:nvPr/>
        </p:nvPicPr>
        <p:blipFill>
          <a:blip r:embed="rId3" cstate="print"/>
          <a:srcRect/>
          <a:stretch>
            <a:fillRect/>
          </a:stretch>
        </p:blipFill>
        <p:spPr bwMode="auto">
          <a:xfrm>
            <a:off x="1763713" y="476250"/>
            <a:ext cx="6121400"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630816"/>
            <a:ext cx="8928992" cy="558743"/>
          </a:xfrm>
          <a:prstGeom prst="rect">
            <a:avLst/>
          </a:prstGeom>
        </p:spPr>
        <p:txBody>
          <a:bodyPr wrap="square">
            <a:spAutoFit/>
          </a:bodyPr>
          <a:lstStyle/>
          <a:p>
            <a:pPr algn="just">
              <a:lnSpc>
                <a:spcPct val="115000"/>
              </a:lnSpc>
              <a:spcAft>
                <a:spcPts val="0"/>
              </a:spcAft>
            </a:pP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07504" y="620688"/>
            <a:ext cx="8928992" cy="4522905"/>
          </a:xfrm>
          <a:prstGeom prst="rect">
            <a:avLst/>
          </a:prstGeom>
        </p:spPr>
        <p:txBody>
          <a:bodyPr wrap="square">
            <a:spAutoFit/>
          </a:bodyPr>
          <a:lstStyle/>
          <a:p>
            <a:pPr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Les volcans sont des appareils qui mettent en relation la surface du globe avec les zones profondes où les roches sont en fusion. Celles- ci viennent s’épancher à la surface du globe en créant des reliefs particuliers à structure varié. Ce phénomène est intermittent car les phases d’émission alternent avec les phases de repos plus ou moins longues, les volcans sont alors dits éteints mais on ne peut jamais dire que cet arrêt est définitif. Depuis longtemps les géologues distinguent 2 types des volcans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7621627"/>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008" y="620688"/>
            <a:ext cx="8928992" cy="5018425"/>
          </a:xfrm>
          <a:prstGeom prst="rect">
            <a:avLst/>
          </a:prstGeom>
        </p:spPr>
        <p:txBody>
          <a:bodyPr wrap="square">
            <a:spAutoFit/>
          </a:bodyPr>
          <a:lstStyle/>
          <a:p>
            <a:pPr marL="342900" lvl="0" indent="-342900" algn="just">
              <a:lnSpc>
                <a:spcPct val="115000"/>
              </a:lnSpc>
              <a:spcAft>
                <a:spcPts val="0"/>
              </a:spcAft>
              <a:buFont typeface="Calibri" panose="020F0502020204030204" pitchFamily="34" charset="0"/>
              <a:buChar char="‒"/>
            </a:pPr>
            <a:r>
              <a:rPr lang="fr-FR" sz="2800" dirty="0">
                <a:solidFill>
                  <a:srgbClr val="7030A0"/>
                </a:solidFill>
                <a:latin typeface="Calibri" panose="020F0502020204030204" pitchFamily="34" charset="0"/>
                <a:ea typeface="Calibri" panose="020F0502020204030204" pitchFamily="34" charset="0"/>
                <a:cs typeface="Calibri" panose="020F0502020204030204" pitchFamily="34" charset="0"/>
              </a:rPr>
              <a:t>Ceux</a:t>
            </a:r>
            <a:r>
              <a:rPr lang="fr-FR" sz="2800" dirty="0">
                <a:latin typeface="Calibri" panose="020F0502020204030204" pitchFamily="34" charset="0"/>
                <a:ea typeface="Calibri" panose="020F0502020204030204" pitchFamily="34" charset="0"/>
                <a:cs typeface="Calibri" panose="020F0502020204030204" pitchFamily="34" charset="0"/>
              </a:rPr>
              <a:t> qui sont caractérisés par les éruptions volcaniques calmes des matériaux basaltiques Ex volcan en Island</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fr-FR" sz="2800" dirty="0">
                <a:solidFill>
                  <a:srgbClr val="7030A0"/>
                </a:solidFill>
                <a:latin typeface="Calibri" panose="020F0502020204030204" pitchFamily="34" charset="0"/>
                <a:ea typeface="Calibri" panose="020F0502020204030204" pitchFamily="34" charset="0"/>
                <a:cs typeface="Calibri" panose="020F0502020204030204" pitchFamily="34" charset="0"/>
              </a:rPr>
              <a:t>Ceux</a:t>
            </a:r>
            <a:r>
              <a:rPr lang="fr-FR" sz="2800" dirty="0">
                <a:latin typeface="Calibri" panose="020F0502020204030204" pitchFamily="34" charset="0"/>
                <a:ea typeface="Calibri" panose="020F0502020204030204" pitchFamily="34" charset="0"/>
                <a:cs typeface="Calibri" panose="020F0502020204030204" pitchFamily="34" charset="0"/>
              </a:rPr>
              <a:t> qui sont caractérisés par des éruptions généralement violentes des matériaux andésitiques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Les volcans basaltiques sont alimentés par des roches du manteau provenant de 50 à 60 km de profondeur alors que les autres sont alimentés par des gaz et de liquides qui s’échappent de la croute océanique lorsque celle-ci est entrainée vers les zones profondes plus chaudes du manteau (figure 22).</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180240"/>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srcRect l="1" r="-698" b="54835"/>
          <a:stretch/>
        </p:blipFill>
        <p:spPr bwMode="auto">
          <a:xfrm>
            <a:off x="18787" y="836712"/>
            <a:ext cx="5956144" cy="2926678"/>
          </a:xfrm>
          <a:prstGeom prst="rect">
            <a:avLst/>
          </a:prstGeom>
          <a:noFill/>
          <a:ln w="9525">
            <a:noFill/>
            <a:miter lim="800000"/>
            <a:headEnd/>
            <a:tailEnd/>
          </a:ln>
          <a:effectLst/>
        </p:spPr>
      </p:pic>
    </p:spTree>
    <p:extLst>
      <p:ext uri="{BB962C8B-B14F-4D97-AF65-F5344CB8AC3E}">
        <p14:creationId xmlns:p14="http://schemas.microsoft.com/office/powerpoint/2010/main" val="625997796"/>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srcRect l="-871" t="-201" r="19132" b="-911"/>
          <a:stretch/>
        </p:blipFill>
        <p:spPr bwMode="auto">
          <a:xfrm>
            <a:off x="4284215" y="116632"/>
            <a:ext cx="4834745" cy="6552008"/>
          </a:xfrm>
          <a:prstGeom prst="rect">
            <a:avLst/>
          </a:prstGeom>
          <a:noFill/>
          <a:ln w="9525">
            <a:noFill/>
            <a:miter lim="800000"/>
            <a:headEnd/>
            <a:tailEnd/>
          </a:ln>
          <a:effectLst/>
        </p:spPr>
      </p:pic>
    </p:spTree>
    <p:extLst>
      <p:ext uri="{BB962C8B-B14F-4D97-AF65-F5344CB8AC3E}">
        <p14:creationId xmlns:p14="http://schemas.microsoft.com/office/powerpoint/2010/main" val="3646531855"/>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a:stretch>
            <a:fillRect/>
          </a:stretch>
        </p:blipFill>
        <p:spPr bwMode="auto">
          <a:xfrm>
            <a:off x="1115616" y="908720"/>
            <a:ext cx="6840000" cy="3816000"/>
          </a:xfrm>
          <a:prstGeom prst="rect">
            <a:avLst/>
          </a:prstGeom>
          <a:noFill/>
          <a:ln w="9525">
            <a:noFill/>
            <a:miter lim="800000"/>
            <a:headEnd/>
            <a:tailEnd/>
          </a:ln>
        </p:spPr>
      </p:pic>
    </p:spTree>
    <p:extLst>
      <p:ext uri="{BB962C8B-B14F-4D97-AF65-F5344CB8AC3E}">
        <p14:creationId xmlns:p14="http://schemas.microsoft.com/office/powerpoint/2010/main" val="2434670505"/>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92696"/>
            <a:ext cx="8928992" cy="3164584"/>
          </a:xfrm>
          <a:prstGeom prst="rect">
            <a:avLst/>
          </a:prstGeom>
        </p:spPr>
        <p:txBody>
          <a:bodyPr wrap="square">
            <a:spAutoFit/>
          </a:bodyPr>
          <a:lstStyle/>
          <a:p>
            <a:pPr marL="450215">
              <a:lnSpc>
                <a:spcPct val="115000"/>
              </a:lnSpc>
              <a:spcAft>
                <a:spcPts val="1000"/>
              </a:spcAft>
            </a:pPr>
            <a:r>
              <a:rPr lang="fr-FR" sz="2800" b="1" i="1" dirty="0" smtClean="0">
                <a:latin typeface="Calibri" panose="020F0502020204030204" pitchFamily="34" charset="0"/>
                <a:ea typeface="Calibri" panose="020F0502020204030204" pitchFamily="34" charset="0"/>
                <a:cs typeface="Calibri" panose="020F0502020204030204" pitchFamily="34" charset="0"/>
              </a:rPr>
              <a:t>Les </a:t>
            </a:r>
            <a:r>
              <a:rPr lang="fr-FR" sz="2800" b="1" i="1" dirty="0">
                <a:latin typeface="Calibri" panose="020F0502020204030204" pitchFamily="34" charset="0"/>
                <a:ea typeface="Calibri" panose="020F0502020204030204" pitchFamily="34" charset="0"/>
                <a:cs typeface="Calibri" panose="020F0502020204030204" pitchFamily="34" charset="0"/>
              </a:rPr>
              <a:t>émissions volcaniques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L’aspect des volcans diffère selon la nature ou les propriétés des produits qu’ils ont émis. On distingue classiquement 3 pôles d’activité correspondant aux émissions des </a:t>
            </a:r>
            <a:r>
              <a:rPr lang="fr-FR" sz="2800" dirty="0">
                <a:solidFill>
                  <a:srgbClr val="7030A0"/>
                </a:solidFill>
                <a:latin typeface="Calibri" panose="020F0502020204030204" pitchFamily="34" charset="0"/>
                <a:ea typeface="Calibri" panose="020F0502020204030204" pitchFamily="34" charset="0"/>
                <a:cs typeface="Calibri" panose="020F0502020204030204" pitchFamily="34" charset="0"/>
              </a:rPr>
              <a:t>gaz</a:t>
            </a:r>
            <a:r>
              <a:rPr lang="fr-FR" sz="2800" dirty="0">
                <a:latin typeface="Calibri" panose="020F0502020204030204" pitchFamily="34" charset="0"/>
                <a:ea typeface="Calibri" panose="020F0502020204030204" pitchFamily="34" charset="0"/>
                <a:cs typeface="Calibri" panose="020F0502020204030204" pitchFamily="34" charset="0"/>
              </a:rPr>
              <a:t>, des </a:t>
            </a:r>
            <a:r>
              <a:rPr lang="fr-FR" sz="2800" dirty="0">
                <a:solidFill>
                  <a:srgbClr val="7030A0"/>
                </a:solidFill>
                <a:latin typeface="Calibri" panose="020F0502020204030204" pitchFamily="34" charset="0"/>
                <a:ea typeface="Calibri" panose="020F0502020204030204" pitchFamily="34" charset="0"/>
                <a:cs typeface="Calibri" panose="020F0502020204030204" pitchFamily="34" charset="0"/>
              </a:rPr>
              <a:t>laves fluides </a:t>
            </a:r>
            <a:r>
              <a:rPr lang="fr-FR" sz="2800" dirty="0">
                <a:latin typeface="Calibri" panose="020F0502020204030204" pitchFamily="34" charset="0"/>
                <a:ea typeface="Calibri" panose="020F0502020204030204" pitchFamily="34" charset="0"/>
                <a:cs typeface="Calibri" panose="020F0502020204030204" pitchFamily="34" charset="0"/>
              </a:rPr>
              <a:t>formant des </a:t>
            </a:r>
            <a:r>
              <a:rPr lang="fr-FR" sz="2800" dirty="0">
                <a:solidFill>
                  <a:srgbClr val="7030A0"/>
                </a:solidFill>
                <a:latin typeface="Calibri" panose="020F0502020204030204" pitchFamily="34" charset="0"/>
                <a:ea typeface="Calibri" panose="020F0502020204030204" pitchFamily="34" charset="0"/>
                <a:cs typeface="Calibri" panose="020F0502020204030204" pitchFamily="34" charset="0"/>
              </a:rPr>
              <a:t>coulées</a:t>
            </a:r>
            <a:r>
              <a:rPr lang="fr-FR" sz="2800" dirty="0">
                <a:latin typeface="Calibri" panose="020F0502020204030204" pitchFamily="34" charset="0"/>
                <a:ea typeface="Calibri" panose="020F0502020204030204" pitchFamily="34" charset="0"/>
                <a:cs typeface="Calibri" panose="020F0502020204030204" pitchFamily="34" charset="0"/>
              </a:rPr>
              <a:t> et des </a:t>
            </a:r>
            <a:r>
              <a:rPr lang="fr-FR" sz="2800" dirty="0">
                <a:solidFill>
                  <a:srgbClr val="7030A0"/>
                </a:solidFill>
                <a:latin typeface="Calibri" panose="020F0502020204030204" pitchFamily="34" charset="0"/>
                <a:ea typeface="Calibri" panose="020F0502020204030204" pitchFamily="34" charset="0"/>
                <a:cs typeface="Calibri" panose="020F0502020204030204" pitchFamily="34" charset="0"/>
              </a:rPr>
              <a:t>laves visqueuses </a:t>
            </a:r>
            <a:r>
              <a:rPr lang="fr-FR" sz="2800" dirty="0">
                <a:latin typeface="Calibri" panose="020F0502020204030204" pitchFamily="34" charset="0"/>
                <a:ea typeface="Calibri" panose="020F0502020204030204" pitchFamily="34" charset="0"/>
                <a:cs typeface="Calibri" panose="020F0502020204030204" pitchFamily="34" charset="0"/>
              </a:rPr>
              <a:t>formant des extrusions</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6724550"/>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323535"/>
            <a:ext cx="9036496" cy="3385414"/>
          </a:xfrm>
          <a:prstGeom prst="rect">
            <a:avLst/>
          </a:prstGeom>
        </p:spPr>
        <p:txBody>
          <a:bodyPr wrap="square">
            <a:spAutoFit/>
          </a:bodyPr>
          <a:lstStyle/>
          <a:p>
            <a:pPr marL="540385">
              <a:lnSpc>
                <a:spcPct val="150000"/>
              </a:lnSpc>
              <a:spcAft>
                <a:spcPts val="1000"/>
              </a:spcAft>
            </a:pPr>
            <a:r>
              <a:rPr lang="fr-FR" sz="2800" b="1" i="1" dirty="0" smtClean="0">
                <a:latin typeface="Calibri" panose="020F0502020204030204" pitchFamily="34" charset="0"/>
                <a:ea typeface="Calibri" panose="020F0502020204030204" pitchFamily="34" charset="0"/>
                <a:cs typeface="Calibri" panose="020F0502020204030204" pitchFamily="34" charset="0"/>
              </a:rPr>
              <a:t> </a:t>
            </a:r>
            <a:r>
              <a:rPr lang="fr-FR" sz="2800" b="1" i="1" dirty="0">
                <a:latin typeface="Calibri" panose="020F0502020204030204" pitchFamily="34" charset="0"/>
                <a:ea typeface="Calibri" panose="020F0502020204030204" pitchFamily="34" charset="0"/>
                <a:cs typeface="Calibri" panose="020F0502020204030204" pitchFamily="34" charset="0"/>
              </a:rPr>
              <a:t>Les gaz</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Emis par millions ou milliards des m</a:t>
            </a:r>
            <a:r>
              <a:rPr lang="fr-FR" sz="2800" baseline="30000" dirty="0">
                <a:latin typeface="Calibri" panose="020F0502020204030204" pitchFamily="34" charset="0"/>
                <a:ea typeface="Calibri" panose="020F0502020204030204" pitchFamily="34" charset="0"/>
                <a:cs typeface="Calibri" panose="020F0502020204030204" pitchFamily="34" charset="0"/>
              </a:rPr>
              <a:t>3</a:t>
            </a:r>
            <a:r>
              <a:rPr lang="fr-FR" sz="2800" dirty="0">
                <a:latin typeface="Calibri" panose="020F0502020204030204" pitchFamily="34" charset="0"/>
                <a:ea typeface="Calibri" panose="020F0502020204030204" pitchFamily="34" charset="0"/>
                <a:cs typeface="Calibri" panose="020F0502020204030204" pitchFamily="34" charset="0"/>
              </a:rPr>
              <a:t> au sommet des éruptions ; ils déterminent les nuages qui empanachent l’image classique d’un volcan. Dans leur composition, l’H2O vapeur domine largement suivi du CO2</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145929"/>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76672"/>
            <a:ext cx="8856984" cy="4651145"/>
          </a:xfrm>
          <a:prstGeom prst="rect">
            <a:avLst/>
          </a:prstGeom>
        </p:spPr>
        <p:txBody>
          <a:bodyPr wrap="square">
            <a:spAutoFit/>
          </a:bodyPr>
          <a:lstStyle/>
          <a:p>
            <a:pPr marL="540385">
              <a:lnSpc>
                <a:spcPct val="115000"/>
              </a:lnSpc>
              <a:spcAft>
                <a:spcPts val="1000"/>
              </a:spcAft>
            </a:pPr>
            <a:r>
              <a:rPr lang="fr-FR" sz="2800" b="1" i="1" dirty="0" smtClean="0">
                <a:latin typeface="Calibri" panose="020F0502020204030204" pitchFamily="34" charset="0"/>
                <a:ea typeface="Calibri" panose="020F0502020204030204" pitchFamily="34" charset="0"/>
                <a:cs typeface="Calibri" panose="020F0502020204030204" pitchFamily="34" charset="0"/>
              </a:rPr>
              <a:t>Les </a:t>
            </a:r>
            <a:r>
              <a:rPr lang="fr-FR" sz="2800" b="1" i="1" dirty="0">
                <a:latin typeface="Calibri" panose="020F0502020204030204" pitchFamily="34" charset="0"/>
                <a:ea typeface="Calibri" panose="020F0502020204030204" pitchFamily="34" charset="0"/>
                <a:cs typeface="Calibri" panose="020F0502020204030204" pitchFamily="34" charset="0"/>
              </a:rPr>
              <a:t>laves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La viscosité des laves est fonction de la teneur en silice, de la température et de la teneur en gaz. Elles déterminent en grande partie la dynamique de leur sortie sous forme des projections des coulées ; ou d’extrusions. Si les gaz peuvent s’échapper d’une lave fluide l’émission est relativement tranquille ; Si au contraire, ils se trouvent bloqués par un bouchon résistant ou comprimés dans une lave visqueuse, les émissions prennent alors un caractère explosif.</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4513015"/>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lstStyle/>
          <a:p>
            <a:pPr>
              <a:buNone/>
            </a:pPr>
            <a:endParaRPr lang="fr-FR" dirty="0" smtClean="0"/>
          </a:p>
          <a:p>
            <a:pPr>
              <a:buNone/>
            </a:pPr>
            <a:r>
              <a:rPr lang="fr-FR" dirty="0" smtClean="0"/>
              <a:t>Elles forment des </a:t>
            </a:r>
            <a:r>
              <a:rPr lang="fr-FR" dirty="0" smtClean="0">
                <a:solidFill>
                  <a:srgbClr val="00B0F0"/>
                </a:solidFill>
              </a:rPr>
              <a:t>coulées de laves </a:t>
            </a:r>
            <a:r>
              <a:rPr lang="fr-FR" dirty="0" smtClean="0"/>
              <a:t>ou des </a:t>
            </a:r>
          </a:p>
          <a:p>
            <a:pPr>
              <a:buNone/>
            </a:pPr>
            <a:r>
              <a:rPr lang="fr-FR" dirty="0" smtClean="0">
                <a:solidFill>
                  <a:srgbClr val="00B0F0"/>
                </a:solidFill>
              </a:rPr>
              <a:t>projections de pyroclastites.</a:t>
            </a:r>
            <a:r>
              <a:rPr lang="fr-FR" b="1" dirty="0" smtClean="0">
                <a:solidFill>
                  <a:srgbClr val="00B0F0"/>
                </a:solidFill>
              </a:rPr>
              <a:t> (figure 3- 4)</a:t>
            </a:r>
            <a:r>
              <a:rPr lang="fr-FR" dirty="0" smtClean="0">
                <a:solidFill>
                  <a:srgbClr val="00B0F0"/>
                </a:solidFill>
              </a:rPr>
              <a:t>.</a:t>
            </a:r>
            <a:endParaRPr lang="fr-FR" dirty="0" smtClean="0"/>
          </a:p>
          <a:p>
            <a:pPr>
              <a:buNone/>
            </a:pPr>
            <a:endParaRPr lang="fr-FR" dirty="0" smtClean="0"/>
          </a:p>
          <a:p>
            <a:pPr>
              <a:buNone/>
            </a:pPr>
            <a:r>
              <a:rPr lang="fr-FR" dirty="0" smtClean="0"/>
              <a:t>En fonction de la viscosité, de la composition chimique  et de la teneur en gaz dissous, on observe </a:t>
            </a:r>
            <a:r>
              <a:rPr lang="fr-FR" dirty="0" smtClean="0">
                <a:solidFill>
                  <a:srgbClr val="00B0F0"/>
                </a:solidFill>
              </a:rPr>
              <a:t>4 types principaux d’activité volcanique </a:t>
            </a:r>
            <a:r>
              <a:rPr lang="fr-FR" dirty="0" smtClean="0">
                <a:solidFill>
                  <a:srgbClr val="FF0000"/>
                </a:solidFill>
              </a:rPr>
              <a:t> Figure 3</a:t>
            </a:r>
            <a:endParaRPr lang="fr-FR" dirty="0" smtClean="0">
              <a:solidFill>
                <a:srgbClr val="00B0F0"/>
              </a:solidFill>
            </a:endParaRPr>
          </a:p>
          <a:p>
            <a:endParaRPr lang="fr-FR" dirty="0"/>
          </a:p>
        </p:txBody>
      </p:sp>
    </p:spTree>
    <p:extLst>
      <p:ext uri="{BB962C8B-B14F-4D97-AF65-F5344CB8AC3E}">
        <p14:creationId xmlns:p14="http://schemas.microsoft.com/office/powerpoint/2010/main" val="2995559273"/>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 1"/>
          <p:cNvPicPr>
            <a:picLocks noChangeAspect="1" noChangeArrowheads="1"/>
          </p:cNvPicPr>
          <p:nvPr/>
        </p:nvPicPr>
        <p:blipFill>
          <a:blip r:embed="rId2" cstate="print"/>
          <a:srcRect/>
          <a:stretch>
            <a:fillRect/>
          </a:stretch>
        </p:blipFill>
        <p:spPr bwMode="auto">
          <a:xfrm>
            <a:off x="755576" y="620688"/>
            <a:ext cx="7992888" cy="5256584"/>
          </a:xfrm>
          <a:prstGeom prst="rect">
            <a:avLst/>
          </a:prstGeom>
          <a:noFill/>
          <a:ln w="9525">
            <a:noFill/>
            <a:miter lim="800000"/>
            <a:headEnd/>
            <a:tailEnd/>
          </a:ln>
        </p:spPr>
      </p:pic>
    </p:spTree>
    <p:extLst>
      <p:ext uri="{BB962C8B-B14F-4D97-AF65-F5344CB8AC3E}">
        <p14:creationId xmlns:p14="http://schemas.microsoft.com/office/powerpoint/2010/main" val="2101453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sz="3600" dirty="0" smtClean="0">
                <a:solidFill>
                  <a:srgbClr val="C00000"/>
                </a:solidFill>
              </a:rPr>
              <a:t>II- BUTS DE LA GEOLOGIE</a:t>
            </a:r>
            <a:r>
              <a:rPr lang="fr-FR" b="1" dirty="0" smtClean="0"/>
              <a:t> :</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a:bodyPr>
          <a:lstStyle/>
          <a:p>
            <a:pPr lvl="0"/>
            <a:r>
              <a:rPr lang="fr-FR" dirty="0" smtClean="0"/>
              <a:t>1- Avoir </a:t>
            </a:r>
            <a:r>
              <a:rPr lang="fr-FR" dirty="0"/>
              <a:t>une vision globale du fonctionnement de la Terre (mouvements tectoniques, activités magmatiques, phénomènes sédimentaires), car la planète Terre est un  système actif et dynamique qui suit une ligne d'évolution dans le temps,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224" y="2143116"/>
            <a:ext cx="6999545" cy="646331"/>
          </a:xfrm>
          <a:prstGeom prst="rect">
            <a:avLst/>
          </a:prstGeom>
        </p:spPr>
        <p:txBody>
          <a:bodyPr wrap="none">
            <a:spAutoFit/>
          </a:bodyPr>
          <a:lstStyle/>
          <a:p>
            <a:r>
              <a:rPr lang="fr-FR" sz="3600" dirty="0" smtClean="0">
                <a:solidFill>
                  <a:srgbClr val="FF0000"/>
                </a:solidFill>
              </a:rPr>
              <a:t>CH3-CARACTERISTIQUES PHYSIQUES</a:t>
            </a:r>
            <a:endParaRPr lang="fr-FR" sz="3600" dirty="0"/>
          </a:p>
        </p:txBody>
      </p:sp>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normAutofit/>
          </a:bodyPr>
          <a:lstStyle/>
          <a:p>
            <a:pPr>
              <a:buNone/>
            </a:pPr>
            <a:endParaRPr lang="fr-FR" dirty="0" smtClean="0">
              <a:solidFill>
                <a:srgbClr val="00B050"/>
              </a:solidFill>
            </a:endParaRPr>
          </a:p>
          <a:p>
            <a:pPr>
              <a:buNone/>
            </a:pPr>
            <a:endParaRPr lang="fr-FR" dirty="0" smtClean="0">
              <a:solidFill>
                <a:srgbClr val="00B050"/>
              </a:solidFill>
            </a:endParaRPr>
          </a:p>
          <a:p>
            <a:pPr>
              <a:buNone/>
            </a:pPr>
            <a:r>
              <a:rPr lang="fr-FR" dirty="0" smtClean="0">
                <a:solidFill>
                  <a:srgbClr val="00B050"/>
                </a:solidFill>
              </a:rPr>
              <a:t>1-1 </a:t>
            </a:r>
            <a:r>
              <a:rPr lang="fr-FR" u="sng" dirty="0" smtClean="0">
                <a:solidFill>
                  <a:srgbClr val="00B050"/>
                </a:solidFill>
              </a:rPr>
              <a:t>volcanisme </a:t>
            </a:r>
            <a:r>
              <a:rPr lang="fr-FR" u="sng" dirty="0">
                <a:solidFill>
                  <a:srgbClr val="00B050"/>
                </a:solidFill>
              </a:rPr>
              <a:t>de type vulcanien</a:t>
            </a:r>
            <a:r>
              <a:rPr lang="fr-FR" dirty="0">
                <a:solidFill>
                  <a:srgbClr val="00B050"/>
                </a:solidFill>
              </a:rPr>
              <a:t> </a:t>
            </a:r>
            <a:r>
              <a:rPr lang="fr-FR" dirty="0"/>
              <a:t>: la lave </a:t>
            </a:r>
            <a:r>
              <a:rPr lang="fr-FR" dirty="0" smtClean="0"/>
              <a:t>est</a:t>
            </a:r>
          </a:p>
          <a:p>
            <a:pPr>
              <a:buNone/>
            </a:pPr>
            <a:r>
              <a:rPr lang="fr-FR" dirty="0" smtClean="0"/>
              <a:t>très riche </a:t>
            </a:r>
            <a:r>
              <a:rPr lang="fr-FR" dirty="0"/>
              <a:t>en </a:t>
            </a:r>
            <a:r>
              <a:rPr lang="fr-FR" dirty="0" smtClean="0"/>
              <a:t>gaz.</a:t>
            </a:r>
          </a:p>
          <a:p>
            <a:pPr>
              <a:buNone/>
            </a:pPr>
            <a:r>
              <a:rPr lang="fr-FR" dirty="0" smtClean="0"/>
              <a:t> Alors l’éruption </a:t>
            </a:r>
            <a:r>
              <a:rPr lang="fr-FR" dirty="0"/>
              <a:t>très explosive </a:t>
            </a:r>
            <a:r>
              <a:rPr lang="fr-FR" dirty="0" smtClean="0"/>
              <a:t>et dangereuse,</a:t>
            </a:r>
          </a:p>
          <a:p>
            <a:pPr>
              <a:buNone/>
            </a:pPr>
            <a:r>
              <a:rPr lang="fr-FR" dirty="0" smtClean="0"/>
              <a:t>(</a:t>
            </a:r>
            <a:r>
              <a:rPr lang="fr-FR" dirty="0" err="1"/>
              <a:t>Vulcano</a:t>
            </a:r>
            <a:r>
              <a:rPr lang="fr-FR" dirty="0"/>
              <a:t> des îles éoliennes</a:t>
            </a:r>
            <a:r>
              <a:rPr lang="fr-FR" dirty="0" smtClean="0"/>
              <a:t>) pulvérise </a:t>
            </a:r>
            <a:r>
              <a:rPr lang="fr-FR" dirty="0"/>
              <a:t>le cône </a:t>
            </a:r>
            <a:endParaRPr lang="fr-FR" dirty="0" smtClean="0"/>
          </a:p>
          <a:p>
            <a:pPr>
              <a:buNone/>
            </a:pPr>
            <a:r>
              <a:rPr lang="fr-FR" dirty="0" smtClean="0"/>
              <a:t>volcanique </a:t>
            </a:r>
            <a:r>
              <a:rPr lang="fr-FR" dirty="0"/>
              <a:t>pour laisser place à </a:t>
            </a:r>
            <a:r>
              <a:rPr lang="fr-FR" dirty="0" smtClean="0"/>
              <a:t>un  cratère</a:t>
            </a:r>
          </a:p>
          <a:p>
            <a:pPr>
              <a:buNone/>
            </a:pPr>
            <a:r>
              <a:rPr lang="fr-FR" dirty="0" smtClean="0"/>
              <a:t>d'explosion </a:t>
            </a:r>
            <a:r>
              <a:rPr lang="fr-FR" dirty="0" smtClean="0">
                <a:solidFill>
                  <a:srgbClr val="00B050"/>
                </a:solidFill>
              </a:rPr>
              <a:t>(caldeira). </a:t>
            </a:r>
          </a:p>
          <a:p>
            <a:pPr>
              <a:buNone/>
            </a:pPr>
            <a:endParaRPr lang="fr-FR" dirty="0" smtClean="0"/>
          </a:p>
        </p:txBody>
      </p:sp>
    </p:spTree>
    <p:extLst>
      <p:ext uri="{BB962C8B-B14F-4D97-AF65-F5344CB8AC3E}">
        <p14:creationId xmlns:p14="http://schemas.microsoft.com/office/powerpoint/2010/main" val="1349503529"/>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85937" y="2438400"/>
            <a:ext cx="5572125" cy="1981200"/>
          </a:xfrm>
          <a:prstGeom prst="rect">
            <a:avLst/>
          </a:prstGeom>
        </p:spPr>
      </p:pic>
    </p:spTree>
    <p:extLst>
      <p:ext uri="{BB962C8B-B14F-4D97-AF65-F5344CB8AC3E}">
        <p14:creationId xmlns:p14="http://schemas.microsoft.com/office/powerpoint/2010/main" val="3217227732"/>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lstStyle/>
          <a:p>
            <a:pPr>
              <a:buNone/>
            </a:pPr>
            <a:endParaRPr lang="fr-FR" dirty="0" smtClean="0"/>
          </a:p>
          <a:p>
            <a:pPr>
              <a:buNone/>
            </a:pPr>
            <a:endParaRPr lang="fr-FR" dirty="0" smtClean="0"/>
          </a:p>
          <a:p>
            <a:pPr>
              <a:buNone/>
            </a:pPr>
            <a:r>
              <a:rPr lang="fr-FR" dirty="0" smtClean="0"/>
              <a:t>Si le magma est riche en eau, ou s’il traverse une </a:t>
            </a:r>
          </a:p>
          <a:p>
            <a:pPr>
              <a:buNone/>
            </a:pPr>
            <a:r>
              <a:rPr lang="fr-FR" dirty="0" smtClean="0"/>
              <a:t>nappe phréatique,  il se produit </a:t>
            </a:r>
          </a:p>
          <a:p>
            <a:pPr>
              <a:buNone/>
            </a:pPr>
            <a:r>
              <a:rPr lang="fr-FR" dirty="0" smtClean="0">
                <a:solidFill>
                  <a:srgbClr val="C00000"/>
                </a:solidFill>
              </a:rPr>
              <a:t>un </a:t>
            </a:r>
            <a:r>
              <a:rPr lang="fr-FR" dirty="0" err="1" smtClean="0">
                <a:solidFill>
                  <a:srgbClr val="C00000"/>
                </a:solidFill>
              </a:rPr>
              <a:t>phréato</a:t>
            </a:r>
            <a:r>
              <a:rPr lang="fr-FR" dirty="0" smtClean="0">
                <a:solidFill>
                  <a:srgbClr val="C00000"/>
                </a:solidFill>
              </a:rPr>
              <a:t>-magmatisme </a:t>
            </a:r>
            <a:r>
              <a:rPr lang="fr-FR" dirty="0" smtClean="0"/>
              <a:t>: pulvérisation totale </a:t>
            </a:r>
          </a:p>
          <a:p>
            <a:pPr>
              <a:buNone/>
            </a:pPr>
            <a:r>
              <a:rPr lang="fr-FR" dirty="0" smtClean="0"/>
              <a:t>de la chambre magmatique profonde qui laisse </a:t>
            </a:r>
          </a:p>
          <a:p>
            <a:pPr>
              <a:buNone/>
            </a:pPr>
            <a:r>
              <a:rPr lang="fr-FR" dirty="0" smtClean="0"/>
              <a:t>place à un </a:t>
            </a:r>
            <a:r>
              <a:rPr lang="fr-FR" dirty="0" smtClean="0">
                <a:solidFill>
                  <a:srgbClr val="00B050"/>
                </a:solidFill>
              </a:rPr>
              <a:t>« pipe », </a:t>
            </a:r>
            <a:r>
              <a:rPr lang="fr-FR" dirty="0" smtClean="0"/>
              <a:t>espèce de cône renversé.</a:t>
            </a:r>
            <a:endParaRPr lang="fr-FR" dirty="0"/>
          </a:p>
        </p:txBody>
      </p:sp>
    </p:spTree>
    <p:extLst>
      <p:ext uri="{BB962C8B-B14F-4D97-AF65-F5344CB8AC3E}">
        <p14:creationId xmlns:p14="http://schemas.microsoft.com/office/powerpoint/2010/main" val="1900893777"/>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normAutofit/>
          </a:bodyPr>
          <a:lstStyle/>
          <a:p>
            <a:pPr>
              <a:buNone/>
            </a:pPr>
            <a:endParaRPr lang="fr-FR" dirty="0" smtClean="0"/>
          </a:p>
          <a:p>
            <a:pPr>
              <a:buNone/>
            </a:pPr>
            <a:r>
              <a:rPr lang="fr-FR" dirty="0" smtClean="0"/>
              <a:t>Parmi les produits vulcaniens, il faut citer:</a:t>
            </a:r>
          </a:p>
          <a:p>
            <a:pPr>
              <a:buFontTx/>
              <a:buChar char="-"/>
            </a:pPr>
            <a:r>
              <a:rPr lang="fr-FR" dirty="0" smtClean="0">
                <a:solidFill>
                  <a:srgbClr val="00B050"/>
                </a:solidFill>
              </a:rPr>
              <a:t>les ponces</a:t>
            </a:r>
            <a:r>
              <a:rPr lang="fr-FR" dirty="0" smtClean="0"/>
              <a:t>, roches très légères obtenues par</a:t>
            </a:r>
          </a:p>
          <a:p>
            <a:pPr>
              <a:buNone/>
            </a:pPr>
            <a:r>
              <a:rPr lang="fr-FR" dirty="0" smtClean="0"/>
              <a:t>dégazage de la lave,</a:t>
            </a:r>
          </a:p>
          <a:p>
            <a:pPr>
              <a:buFontTx/>
              <a:buChar char="-"/>
            </a:pPr>
            <a:r>
              <a:rPr lang="fr-FR" dirty="0" smtClean="0">
                <a:solidFill>
                  <a:srgbClr val="00B050"/>
                </a:solidFill>
              </a:rPr>
              <a:t>les pyroclastites, </a:t>
            </a:r>
            <a:r>
              <a:rPr lang="fr-FR" dirty="0" smtClean="0"/>
              <a:t>fragments de laves ou de </a:t>
            </a:r>
          </a:p>
          <a:p>
            <a:pPr>
              <a:buNone/>
            </a:pPr>
            <a:r>
              <a:rPr lang="fr-FR" dirty="0" smtClean="0"/>
              <a:t>cristaux  projetés et formant les cônes:</a:t>
            </a:r>
            <a:endParaRPr lang="fr-FR" dirty="0"/>
          </a:p>
        </p:txBody>
      </p:sp>
    </p:spTree>
    <p:extLst>
      <p:ext uri="{BB962C8B-B14F-4D97-AF65-F5344CB8AC3E}">
        <p14:creationId xmlns:p14="http://schemas.microsoft.com/office/powerpoint/2010/main" val="1520500611"/>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solidFill>
                  <a:srgbClr val="FF0000"/>
                </a:solidFill>
              </a:rPr>
              <a:t>blocs (&gt; 64 mm), </a:t>
            </a:r>
          </a:p>
          <a:p>
            <a:pPr>
              <a:buNone/>
            </a:pPr>
            <a:r>
              <a:rPr lang="fr-FR" dirty="0" smtClean="0">
                <a:solidFill>
                  <a:srgbClr val="FF0000"/>
                </a:solidFill>
              </a:rPr>
              <a:t>lapillis (64-2 mm), </a:t>
            </a:r>
          </a:p>
          <a:p>
            <a:pPr>
              <a:buNone/>
            </a:pPr>
            <a:r>
              <a:rPr lang="fr-FR" dirty="0" smtClean="0">
                <a:solidFill>
                  <a:srgbClr val="FF0000"/>
                </a:solidFill>
              </a:rPr>
              <a:t>des cendres (&lt; 2mm)</a:t>
            </a:r>
          </a:p>
          <a:p>
            <a:endParaRPr lang="fr-FR" b="1" dirty="0" smtClean="0"/>
          </a:p>
          <a:p>
            <a:pPr>
              <a:buNone/>
            </a:pPr>
            <a:r>
              <a:rPr lang="fr-FR" b="1" dirty="0" smtClean="0"/>
              <a:t>- </a:t>
            </a:r>
            <a:r>
              <a:rPr lang="fr-FR" dirty="0" smtClean="0">
                <a:solidFill>
                  <a:srgbClr val="00B050"/>
                </a:solidFill>
              </a:rPr>
              <a:t>les scories: </a:t>
            </a:r>
            <a:r>
              <a:rPr lang="fr-FR" dirty="0" smtClean="0"/>
              <a:t>débris solides vacuolaires. </a:t>
            </a:r>
          </a:p>
          <a:p>
            <a:endParaRPr lang="fr-FR" dirty="0"/>
          </a:p>
        </p:txBody>
      </p:sp>
    </p:spTree>
    <p:extLst>
      <p:ext uri="{BB962C8B-B14F-4D97-AF65-F5344CB8AC3E}">
        <p14:creationId xmlns:p14="http://schemas.microsoft.com/office/powerpoint/2010/main" val="574830580"/>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548680"/>
            <a:ext cx="8229600" cy="4525963"/>
          </a:xfrm>
        </p:spPr>
        <p:txBody>
          <a:bodyPr/>
          <a:lstStyle/>
          <a:p>
            <a:pPr>
              <a:buNone/>
            </a:pPr>
            <a:endParaRPr lang="fr-FR" dirty="0" smtClean="0">
              <a:solidFill>
                <a:srgbClr val="00B0F0"/>
              </a:solidFill>
            </a:endParaRPr>
          </a:p>
          <a:p>
            <a:pPr>
              <a:buNone/>
            </a:pPr>
            <a:r>
              <a:rPr lang="fr-FR" dirty="0" smtClean="0">
                <a:solidFill>
                  <a:srgbClr val="00B0F0"/>
                </a:solidFill>
              </a:rPr>
              <a:t>1-2 </a:t>
            </a:r>
            <a:r>
              <a:rPr lang="fr-FR" u="sng" dirty="0" smtClean="0">
                <a:solidFill>
                  <a:srgbClr val="00B0F0"/>
                </a:solidFill>
              </a:rPr>
              <a:t>volcanisme </a:t>
            </a:r>
            <a:r>
              <a:rPr lang="fr-FR" u="sng" dirty="0">
                <a:solidFill>
                  <a:srgbClr val="00B0F0"/>
                </a:solidFill>
              </a:rPr>
              <a:t>de type péléen</a:t>
            </a:r>
            <a:r>
              <a:rPr lang="fr-FR" dirty="0">
                <a:solidFill>
                  <a:srgbClr val="00B0F0"/>
                </a:solidFill>
              </a:rPr>
              <a:t> </a:t>
            </a:r>
            <a:r>
              <a:rPr lang="fr-FR" dirty="0"/>
              <a:t>: </a:t>
            </a:r>
            <a:endParaRPr lang="fr-FR" dirty="0" smtClean="0"/>
          </a:p>
          <a:p>
            <a:pPr>
              <a:buNone/>
            </a:pPr>
            <a:endParaRPr lang="fr-FR" dirty="0" smtClean="0"/>
          </a:p>
          <a:p>
            <a:pPr>
              <a:buNone/>
            </a:pPr>
            <a:r>
              <a:rPr lang="fr-FR" dirty="0" smtClean="0"/>
              <a:t>la lave </a:t>
            </a:r>
            <a:r>
              <a:rPr lang="fr-FR" dirty="0"/>
              <a:t>pâteuse, </a:t>
            </a:r>
            <a:r>
              <a:rPr lang="fr-FR" dirty="0" smtClean="0"/>
              <a:t>hautement </a:t>
            </a:r>
            <a:r>
              <a:rPr lang="fr-FR" dirty="0"/>
              <a:t>visqueuse, </a:t>
            </a:r>
            <a:r>
              <a:rPr lang="fr-FR" dirty="0" smtClean="0"/>
              <a:t>forme </a:t>
            </a:r>
          </a:p>
          <a:p>
            <a:pPr>
              <a:buNone/>
            </a:pPr>
            <a:r>
              <a:rPr lang="fr-FR" dirty="0" smtClean="0"/>
              <a:t>des </a:t>
            </a:r>
            <a:r>
              <a:rPr lang="fr-FR" dirty="0">
                <a:solidFill>
                  <a:srgbClr val="00B0F0"/>
                </a:solidFill>
              </a:rPr>
              <a:t>dômes</a:t>
            </a:r>
            <a:r>
              <a:rPr lang="fr-FR" dirty="0"/>
              <a:t>, </a:t>
            </a:r>
            <a:r>
              <a:rPr lang="fr-FR" dirty="0" smtClean="0">
                <a:solidFill>
                  <a:srgbClr val="00B0F0"/>
                </a:solidFill>
              </a:rPr>
              <a:t>coulées-dômes</a:t>
            </a:r>
            <a:r>
              <a:rPr lang="fr-FR" dirty="0"/>
              <a:t>, </a:t>
            </a:r>
            <a:r>
              <a:rPr lang="fr-FR" dirty="0">
                <a:solidFill>
                  <a:srgbClr val="00B0F0"/>
                </a:solidFill>
              </a:rPr>
              <a:t>aiguilles solides </a:t>
            </a:r>
            <a:r>
              <a:rPr lang="fr-FR" dirty="0"/>
              <a:t>: </a:t>
            </a:r>
            <a:r>
              <a:rPr lang="fr-FR" dirty="0" smtClean="0"/>
              <a:t>ce</a:t>
            </a:r>
          </a:p>
          <a:p>
            <a:pPr>
              <a:buNone/>
            </a:pPr>
            <a:r>
              <a:rPr lang="fr-FR" dirty="0" smtClean="0"/>
              <a:t>sont </a:t>
            </a:r>
            <a:r>
              <a:rPr lang="fr-FR" dirty="0"/>
              <a:t>des </a:t>
            </a:r>
            <a:r>
              <a:rPr lang="fr-FR" dirty="0" smtClean="0"/>
              <a:t>extrusions </a:t>
            </a:r>
            <a:r>
              <a:rPr lang="fr-FR" dirty="0"/>
              <a:t>et protrusions. </a:t>
            </a:r>
            <a:endParaRPr lang="fr-FR" dirty="0" smtClean="0"/>
          </a:p>
          <a:p>
            <a:endParaRPr lang="fr-FR" dirty="0"/>
          </a:p>
        </p:txBody>
      </p:sp>
    </p:spTree>
    <p:extLst>
      <p:ext uri="{BB962C8B-B14F-4D97-AF65-F5344CB8AC3E}">
        <p14:creationId xmlns:p14="http://schemas.microsoft.com/office/powerpoint/2010/main" val="2899549497"/>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endParaRPr lang="fr-FR" dirty="0" smtClean="0"/>
          </a:p>
          <a:p>
            <a:pPr>
              <a:buNone/>
            </a:pPr>
            <a:r>
              <a:rPr lang="fr-FR" dirty="0" smtClean="0"/>
              <a:t>Parfois, des explosions des gaz comprimés </a:t>
            </a:r>
          </a:p>
          <a:p>
            <a:pPr>
              <a:buNone/>
            </a:pPr>
            <a:r>
              <a:rPr lang="fr-FR" dirty="0" smtClean="0"/>
              <a:t>peuvent détruire l'édifice volcanique et causer </a:t>
            </a:r>
          </a:p>
          <a:p>
            <a:pPr>
              <a:buNone/>
            </a:pPr>
            <a:r>
              <a:rPr lang="fr-FR" dirty="0" smtClean="0"/>
              <a:t>des dégâts importants. </a:t>
            </a:r>
          </a:p>
          <a:p>
            <a:pPr>
              <a:buNone/>
            </a:pPr>
            <a:r>
              <a:rPr lang="fr-FR" dirty="0" smtClean="0">
                <a:solidFill>
                  <a:srgbClr val="FF0000"/>
                </a:solidFill>
              </a:rPr>
              <a:t>Ex de la Montagne Pelée </a:t>
            </a:r>
            <a:r>
              <a:rPr lang="fr-FR" dirty="0" smtClean="0"/>
              <a:t>de la Martinique en </a:t>
            </a:r>
          </a:p>
          <a:p>
            <a:pPr>
              <a:buNone/>
            </a:pPr>
            <a:r>
              <a:rPr lang="fr-FR" dirty="0" smtClean="0"/>
              <a:t>1902.</a:t>
            </a:r>
          </a:p>
          <a:p>
            <a:endParaRPr lang="fr-FR" dirty="0"/>
          </a:p>
        </p:txBody>
      </p:sp>
    </p:spTree>
    <p:extLst>
      <p:ext uri="{BB962C8B-B14F-4D97-AF65-F5344CB8AC3E}">
        <p14:creationId xmlns:p14="http://schemas.microsoft.com/office/powerpoint/2010/main" val="676569292"/>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85720" y="5143512"/>
            <a:ext cx="8547532" cy="923330"/>
          </a:xfrm>
          <a:prstGeom prst="rect">
            <a:avLst/>
          </a:prstGeom>
          <a:noFill/>
        </p:spPr>
        <p:txBody>
          <a:bodyPr wrap="square" rtlCol="0">
            <a:spAutoFit/>
          </a:bodyPr>
          <a:lstStyle/>
          <a:p>
            <a:r>
              <a:rPr lang="fr-FR" dirty="0" smtClean="0"/>
              <a:t>Morphologie des appareils volcaniques selon la viscosité ƞ du magma (les échelles verticales et horizontales sont identiques. </a:t>
            </a:r>
            <a:r>
              <a:rPr lang="fr-FR" b="1" dirty="0" smtClean="0"/>
              <a:t>1: Aiguille; 2: dôme</a:t>
            </a:r>
            <a:r>
              <a:rPr lang="fr-FR" dirty="0" smtClean="0"/>
              <a:t>; </a:t>
            </a:r>
            <a:r>
              <a:rPr lang="fr-FR" b="1" dirty="0" smtClean="0"/>
              <a:t>3: </a:t>
            </a:r>
            <a:r>
              <a:rPr lang="fr-FR" dirty="0" smtClean="0"/>
              <a:t>coulées des laves (pouvant atteindre plusieurs dizaine des Km de longueur)</a:t>
            </a:r>
            <a:endParaRPr lang="fr-FR" dirty="0"/>
          </a:p>
        </p:txBody>
      </p:sp>
      <p:pic>
        <p:nvPicPr>
          <p:cNvPr id="17410" name="Picture 2"/>
          <p:cNvPicPr>
            <a:picLocks noChangeAspect="1" noChangeArrowheads="1"/>
          </p:cNvPicPr>
          <p:nvPr/>
        </p:nvPicPr>
        <p:blipFill>
          <a:blip r:embed="rId3"/>
          <a:srcRect/>
          <a:stretch>
            <a:fillRect/>
          </a:stretch>
        </p:blipFill>
        <p:spPr bwMode="auto">
          <a:xfrm>
            <a:off x="1214414" y="1357298"/>
            <a:ext cx="6820748" cy="3744000"/>
          </a:xfrm>
          <a:prstGeom prst="rect">
            <a:avLst/>
          </a:prstGeom>
          <a:noFill/>
          <a:ln w="9525">
            <a:noFill/>
            <a:miter lim="800000"/>
            <a:headEnd/>
            <a:tailEnd/>
          </a:ln>
          <a:effectLst/>
        </p:spPr>
      </p:pic>
    </p:spTree>
    <p:extLst>
      <p:ext uri="{BB962C8B-B14F-4D97-AF65-F5344CB8AC3E}">
        <p14:creationId xmlns:p14="http://schemas.microsoft.com/office/powerpoint/2010/main" val="2164446720"/>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normAutofit/>
          </a:bodyPr>
          <a:lstStyle/>
          <a:p>
            <a:pPr>
              <a:buNone/>
            </a:pPr>
            <a:endParaRPr lang="fr-FR" dirty="0" smtClean="0"/>
          </a:p>
          <a:p>
            <a:pPr>
              <a:buNone/>
            </a:pPr>
            <a:endParaRPr lang="fr-FR" dirty="0" smtClean="0"/>
          </a:p>
          <a:p>
            <a:pPr>
              <a:buNone/>
            </a:pPr>
            <a:r>
              <a:rPr lang="fr-FR" dirty="0" smtClean="0"/>
              <a:t>1-3 </a:t>
            </a:r>
            <a:r>
              <a:rPr lang="fr-FR" u="sng" dirty="0" smtClean="0">
                <a:solidFill>
                  <a:srgbClr val="C00000"/>
                </a:solidFill>
              </a:rPr>
              <a:t>volcanisme </a:t>
            </a:r>
            <a:r>
              <a:rPr lang="fr-FR" u="sng" dirty="0">
                <a:solidFill>
                  <a:srgbClr val="C00000"/>
                </a:solidFill>
              </a:rPr>
              <a:t>de type hawaiien</a:t>
            </a:r>
            <a:r>
              <a:rPr lang="fr-FR" dirty="0">
                <a:solidFill>
                  <a:srgbClr val="C00000"/>
                </a:solidFill>
              </a:rPr>
              <a:t> </a:t>
            </a:r>
            <a:r>
              <a:rPr lang="fr-FR" dirty="0" smtClean="0"/>
              <a:t>:</a:t>
            </a:r>
          </a:p>
          <a:p>
            <a:pPr>
              <a:buNone/>
            </a:pPr>
            <a:r>
              <a:rPr lang="fr-FR" dirty="0" smtClean="0"/>
              <a:t> </a:t>
            </a:r>
          </a:p>
          <a:p>
            <a:pPr>
              <a:buNone/>
            </a:pPr>
            <a:r>
              <a:rPr lang="fr-FR" dirty="0" smtClean="0"/>
              <a:t>la </a:t>
            </a:r>
            <a:r>
              <a:rPr lang="fr-FR" dirty="0"/>
              <a:t>lave liquide très pauvre en gaz s'écoule </a:t>
            </a:r>
            <a:endParaRPr lang="fr-FR" dirty="0" smtClean="0"/>
          </a:p>
          <a:p>
            <a:pPr>
              <a:buNone/>
            </a:pPr>
            <a:r>
              <a:rPr lang="fr-FR" dirty="0" smtClean="0"/>
              <a:t>paisiblement pour former </a:t>
            </a:r>
            <a:r>
              <a:rPr lang="fr-FR" dirty="0"/>
              <a:t>un volcan  </a:t>
            </a:r>
            <a:r>
              <a:rPr lang="fr-FR" dirty="0">
                <a:solidFill>
                  <a:srgbClr val="FF0000"/>
                </a:solidFill>
              </a:rPr>
              <a:t>en </a:t>
            </a:r>
            <a:r>
              <a:rPr lang="fr-FR" dirty="0" smtClean="0">
                <a:solidFill>
                  <a:srgbClr val="FF0000"/>
                </a:solidFill>
              </a:rPr>
              <a:t>forme</a:t>
            </a:r>
          </a:p>
          <a:p>
            <a:pPr>
              <a:buNone/>
            </a:pPr>
            <a:r>
              <a:rPr lang="fr-FR" dirty="0" smtClean="0">
                <a:solidFill>
                  <a:srgbClr val="FF0000"/>
                </a:solidFill>
              </a:rPr>
              <a:t>de bouclier </a:t>
            </a:r>
            <a:r>
              <a:rPr lang="fr-FR" dirty="0">
                <a:solidFill>
                  <a:srgbClr val="FF0000"/>
                </a:solidFill>
              </a:rPr>
              <a:t>renversé. </a:t>
            </a:r>
            <a:endParaRPr lang="fr-FR" dirty="0" smtClean="0">
              <a:solidFill>
                <a:srgbClr val="FF0000"/>
              </a:solidFill>
            </a:endParaRPr>
          </a:p>
        </p:txBody>
      </p:sp>
    </p:spTree>
    <p:extLst>
      <p:ext uri="{BB962C8B-B14F-4D97-AF65-F5344CB8AC3E}">
        <p14:creationId xmlns:p14="http://schemas.microsoft.com/office/powerpoint/2010/main" val="1954362821"/>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Picture 3" descr="2"/>
          <p:cNvPicPr>
            <a:picLocks noChangeAspect="1" noChangeArrowheads="1"/>
          </p:cNvPicPr>
          <p:nvPr/>
        </p:nvPicPr>
        <p:blipFill>
          <a:blip r:embed="rId3" cstate="print"/>
          <a:srcRect/>
          <a:stretch>
            <a:fillRect/>
          </a:stretch>
        </p:blipFill>
        <p:spPr bwMode="auto">
          <a:xfrm>
            <a:off x="227091" y="980728"/>
            <a:ext cx="8507723" cy="4464496"/>
          </a:xfrm>
          <a:prstGeom prst="rect">
            <a:avLst/>
          </a:prstGeom>
          <a:noFill/>
          <a:ln w="9525">
            <a:noFill/>
            <a:miter lim="800000"/>
            <a:headEnd/>
            <a:tailEnd/>
          </a:ln>
        </p:spPr>
      </p:pic>
    </p:spTree>
    <p:extLst>
      <p:ext uri="{BB962C8B-B14F-4D97-AF65-F5344CB8AC3E}">
        <p14:creationId xmlns:p14="http://schemas.microsoft.com/office/powerpoint/2010/main" val="4282699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7504" y="-2559"/>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fr-FR" sz="36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III.2.1.M</a:t>
            </a:r>
            <a:r>
              <a:rPr kumimoji="0" lang="fr-FR" sz="3600" b="1" i="1" u="none" strike="noStrike" cap="none" normalizeH="0" baseline="0" dirty="0" smtClean="0">
                <a:ln>
                  <a:noFill/>
                </a:ln>
                <a:solidFill>
                  <a:srgbClr val="FF0000"/>
                </a:solidFill>
                <a:effectLst/>
                <a:latin typeface="Calibri"/>
                <a:ea typeface="Calibri" pitchFamily="34" charset="0"/>
                <a:cs typeface="Times New Roman" pitchFamily="18" charset="0"/>
              </a:rPr>
              <a:t>é</a:t>
            </a:r>
            <a:r>
              <a:rPr kumimoji="0" lang="fr-FR" sz="36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thodes g</a:t>
            </a:r>
            <a:r>
              <a:rPr kumimoji="0" lang="fr-FR" sz="3600" b="1" i="1" u="none" strike="noStrike" cap="none" normalizeH="0" baseline="0" dirty="0" smtClean="0">
                <a:ln>
                  <a:noFill/>
                </a:ln>
                <a:solidFill>
                  <a:srgbClr val="FF0000"/>
                </a:solidFill>
                <a:effectLst/>
                <a:latin typeface="Calibri"/>
                <a:ea typeface="Calibri" pitchFamily="34" charset="0"/>
                <a:cs typeface="Times New Roman" pitchFamily="18" charset="0"/>
              </a:rPr>
              <a:t>é</a:t>
            </a:r>
            <a:r>
              <a:rPr kumimoji="0" lang="fr-FR" sz="36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ophysiques</a:t>
            </a:r>
            <a:endParaRPr kumimoji="0" lang="fr-FR" sz="36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fr-FR" sz="28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Gravim</a:t>
            </a:r>
            <a:r>
              <a:rPr kumimoji="0" lang="fr-FR" sz="2800" b="1" i="1" u="none" strike="noStrike" cap="none" normalizeH="0" baseline="0" dirty="0" smtClean="0">
                <a:ln>
                  <a:noFill/>
                </a:ln>
                <a:solidFill>
                  <a:srgbClr val="00B0F0"/>
                </a:solidFill>
                <a:effectLst/>
                <a:latin typeface="Calibri"/>
                <a:ea typeface="Calibri" pitchFamily="34" charset="0"/>
                <a:cs typeface="Times New Roman" pitchFamily="18" charset="0"/>
              </a:rPr>
              <a:t>é</a:t>
            </a:r>
            <a:r>
              <a:rPr kumimoji="0" lang="fr-FR" sz="28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trie</a:t>
            </a:r>
            <a:endParaRPr kumimoji="0" lang="fr-FR" sz="28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 appelle pesanteur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attraction qu</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exerce la terre  sur tout corps. La gravit</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est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intensit</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 la pesanteur. Cette attraction est li</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une part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 gravitation universelle dite newtonienne qui r</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git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interaction des masses.</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buNone/>
            </a:pPr>
            <a:r>
              <a:rPr lang="fr-FR" dirty="0" smtClean="0"/>
              <a:t>Les laves se présentent  sous forme de:</a:t>
            </a:r>
          </a:p>
          <a:p>
            <a:pPr>
              <a:buNone/>
            </a:pPr>
            <a:r>
              <a:rPr lang="fr-FR" dirty="0" smtClean="0">
                <a:solidFill>
                  <a:srgbClr val="C00000"/>
                </a:solidFill>
              </a:rPr>
              <a:t>Coulées</a:t>
            </a:r>
            <a:r>
              <a:rPr lang="fr-FR" dirty="0" smtClean="0"/>
              <a:t>  </a:t>
            </a:r>
            <a:r>
              <a:rPr lang="fr-FR" dirty="0" smtClean="0">
                <a:solidFill>
                  <a:srgbClr val="C00000"/>
                </a:solidFill>
              </a:rPr>
              <a:t>chaotiques </a:t>
            </a:r>
            <a:r>
              <a:rPr lang="fr-FR" dirty="0" smtClean="0"/>
              <a:t>(surface  débitée en blocs</a:t>
            </a:r>
          </a:p>
          <a:p>
            <a:pPr>
              <a:buNone/>
            </a:pPr>
            <a:r>
              <a:rPr lang="fr-FR" dirty="0" smtClean="0"/>
              <a:t>chaotiques);</a:t>
            </a:r>
          </a:p>
          <a:p>
            <a:pPr>
              <a:buNone/>
            </a:pPr>
            <a:r>
              <a:rPr lang="fr-FR" dirty="0" smtClean="0"/>
              <a:t> de </a:t>
            </a:r>
            <a:r>
              <a:rPr lang="fr-FR" dirty="0" smtClean="0">
                <a:solidFill>
                  <a:srgbClr val="FF0000"/>
                </a:solidFill>
              </a:rPr>
              <a:t>coulées</a:t>
            </a:r>
            <a:r>
              <a:rPr lang="fr-FR" dirty="0" smtClean="0"/>
              <a:t> </a:t>
            </a:r>
            <a:r>
              <a:rPr lang="fr-FR" dirty="0" smtClean="0">
                <a:solidFill>
                  <a:srgbClr val="C00000"/>
                </a:solidFill>
              </a:rPr>
              <a:t>cordées</a:t>
            </a:r>
            <a:r>
              <a:rPr lang="fr-FR" dirty="0" smtClean="0"/>
              <a:t> (surface portant des rides),</a:t>
            </a:r>
          </a:p>
          <a:p>
            <a:pPr>
              <a:buNone/>
            </a:pPr>
            <a:r>
              <a:rPr lang="fr-FR" dirty="0" smtClean="0"/>
              <a:t>de </a:t>
            </a:r>
            <a:r>
              <a:rPr lang="fr-FR" dirty="0" smtClean="0">
                <a:solidFill>
                  <a:srgbClr val="FF0000"/>
                </a:solidFill>
              </a:rPr>
              <a:t>coulées</a:t>
            </a:r>
            <a:r>
              <a:rPr lang="fr-FR" dirty="0" smtClean="0"/>
              <a:t> </a:t>
            </a:r>
            <a:r>
              <a:rPr lang="fr-FR" b="1" dirty="0" smtClean="0"/>
              <a:t> </a:t>
            </a:r>
            <a:r>
              <a:rPr lang="fr-FR" dirty="0" smtClean="0">
                <a:solidFill>
                  <a:srgbClr val="C00000"/>
                </a:solidFill>
              </a:rPr>
              <a:t>prismées</a:t>
            </a:r>
            <a:r>
              <a:rPr lang="fr-FR" dirty="0" smtClean="0"/>
              <a:t> (débit en colonnes ou </a:t>
            </a:r>
          </a:p>
          <a:p>
            <a:pPr>
              <a:buNone/>
            </a:pPr>
            <a:r>
              <a:rPr lang="fr-FR" dirty="0" smtClean="0"/>
              <a:t>prismes) ou </a:t>
            </a:r>
          </a:p>
          <a:p>
            <a:pPr>
              <a:buNone/>
            </a:pPr>
            <a:r>
              <a:rPr lang="fr-FR" dirty="0" smtClean="0"/>
              <a:t>des  </a:t>
            </a:r>
            <a:r>
              <a:rPr lang="fr-FR" dirty="0" smtClean="0">
                <a:solidFill>
                  <a:srgbClr val="C00000"/>
                </a:solidFill>
              </a:rPr>
              <a:t>laves en coussin </a:t>
            </a:r>
            <a:r>
              <a:rPr lang="fr-FR" dirty="0" smtClean="0"/>
              <a:t>ou Pillow-lava (émission</a:t>
            </a:r>
          </a:p>
          <a:p>
            <a:pPr>
              <a:buNone/>
            </a:pPr>
            <a:r>
              <a:rPr lang="fr-FR" dirty="0" smtClean="0"/>
              <a:t>volcanique sous-marine). </a:t>
            </a:r>
            <a:r>
              <a:rPr lang="fr-FR" b="1" dirty="0" smtClean="0"/>
              <a:t>(Figure 4)</a:t>
            </a:r>
            <a:r>
              <a:rPr lang="fr-FR" dirty="0" smtClean="0"/>
              <a:t>.</a:t>
            </a:r>
          </a:p>
          <a:p>
            <a:endParaRPr lang="fr-FR" dirty="0"/>
          </a:p>
        </p:txBody>
      </p:sp>
    </p:spTree>
    <p:extLst>
      <p:ext uri="{BB962C8B-B14F-4D97-AF65-F5344CB8AC3E}">
        <p14:creationId xmlns:p14="http://schemas.microsoft.com/office/powerpoint/2010/main" val="1281299098"/>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3" name="Object 3"/>
          <p:cNvGraphicFramePr>
            <a:graphicFrameLocks noChangeAspect="1"/>
          </p:cNvGraphicFramePr>
          <p:nvPr>
            <p:extLst>
              <p:ext uri="{D42A27DB-BD31-4B8C-83A1-F6EECF244321}">
                <p14:modId xmlns:p14="http://schemas.microsoft.com/office/powerpoint/2010/main" val="2804488044"/>
              </p:ext>
            </p:extLst>
          </p:nvPr>
        </p:nvGraphicFramePr>
        <p:xfrm>
          <a:off x="1" y="0"/>
          <a:ext cx="9144000" cy="7605464"/>
        </p:xfrm>
        <a:graphic>
          <a:graphicData uri="http://schemas.openxmlformats.org/presentationml/2006/ole">
            <mc:AlternateContent xmlns:mc="http://schemas.openxmlformats.org/markup-compatibility/2006">
              <mc:Choice xmlns:v="urn:schemas-microsoft-com:vml" Requires="v">
                <p:oleObj spid="_x0000_s1052" name="Drawing" r:id="rId3" imgW="7271280" imgH="10722960" progId="Canvas.Drawing.7">
                  <p:link updateAutomatic="1"/>
                </p:oleObj>
              </mc:Choice>
              <mc:Fallback>
                <p:oleObj name="Drawing" r:id="rId3" imgW="7271280" imgH="10722960" progId="Canvas.Drawing.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760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35606853"/>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857224" y="571480"/>
            <a:ext cx="7143750" cy="4810125"/>
          </a:xfrm>
          <a:prstGeom prst="rect">
            <a:avLst/>
          </a:prstGeom>
          <a:noFill/>
          <a:ln w="9525">
            <a:noFill/>
            <a:miter lim="800000"/>
            <a:headEnd/>
            <a:tailEnd/>
          </a:ln>
          <a:effectLst/>
        </p:spPr>
      </p:pic>
      <p:sp>
        <p:nvSpPr>
          <p:cNvPr id="3" name="ZoneTexte 2"/>
          <p:cNvSpPr txBox="1"/>
          <p:nvPr/>
        </p:nvSpPr>
        <p:spPr>
          <a:xfrm>
            <a:off x="2000232" y="5786454"/>
            <a:ext cx="4819268" cy="400110"/>
          </a:xfrm>
          <a:prstGeom prst="rect">
            <a:avLst/>
          </a:prstGeom>
          <a:noFill/>
        </p:spPr>
        <p:txBody>
          <a:bodyPr wrap="none" rtlCol="0">
            <a:spAutoFit/>
          </a:bodyPr>
          <a:lstStyle/>
          <a:p>
            <a:r>
              <a:rPr lang="fr-FR" sz="2000" b="1" dirty="0" smtClean="0"/>
              <a:t>Prismes volcaniques de l’ile de Milos, Grèce</a:t>
            </a:r>
            <a:endParaRPr lang="fr-FR" sz="2000" b="1" dirty="0"/>
          </a:p>
        </p:txBody>
      </p:sp>
    </p:spTree>
    <p:extLst>
      <p:ext uri="{BB962C8B-B14F-4D97-AF65-F5344CB8AC3E}">
        <p14:creationId xmlns:p14="http://schemas.microsoft.com/office/powerpoint/2010/main" val="3970250502"/>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857356" y="1285860"/>
            <a:ext cx="5276850" cy="3419475"/>
          </a:xfrm>
          <a:prstGeom prst="rect">
            <a:avLst/>
          </a:prstGeom>
          <a:noFill/>
          <a:ln w="9525">
            <a:noFill/>
            <a:miter lim="800000"/>
            <a:headEnd/>
            <a:tailEnd/>
          </a:ln>
          <a:effectLst/>
        </p:spPr>
      </p:pic>
      <p:sp>
        <p:nvSpPr>
          <p:cNvPr id="3" name="ZoneTexte 2"/>
          <p:cNvSpPr txBox="1"/>
          <p:nvPr/>
        </p:nvSpPr>
        <p:spPr>
          <a:xfrm>
            <a:off x="1714480" y="5572140"/>
            <a:ext cx="4952061" cy="369332"/>
          </a:xfrm>
          <a:prstGeom prst="rect">
            <a:avLst/>
          </a:prstGeom>
          <a:noFill/>
        </p:spPr>
        <p:txBody>
          <a:bodyPr wrap="none" rtlCol="0">
            <a:spAutoFit/>
          </a:bodyPr>
          <a:lstStyle/>
          <a:p>
            <a:r>
              <a:rPr lang="fr-FR" dirty="0" smtClean="0"/>
              <a:t>Eruption du piton de la fournaise, ile de la réunion</a:t>
            </a:r>
            <a:endParaRPr lang="fr-FR" dirty="0"/>
          </a:p>
        </p:txBody>
      </p:sp>
    </p:spTree>
    <p:extLst>
      <p:ext uri="{BB962C8B-B14F-4D97-AF65-F5344CB8AC3E}">
        <p14:creationId xmlns:p14="http://schemas.microsoft.com/office/powerpoint/2010/main" val="1936273439"/>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rmAutofit/>
          </a:bodyPr>
          <a:lstStyle/>
          <a:p>
            <a:pPr>
              <a:buNone/>
            </a:pPr>
            <a:endParaRPr lang="fr-FR" dirty="0" smtClean="0">
              <a:solidFill>
                <a:schemeClr val="accent2"/>
              </a:solidFill>
            </a:endParaRPr>
          </a:p>
          <a:p>
            <a:pPr>
              <a:buNone/>
            </a:pPr>
            <a:endParaRPr lang="fr-FR" dirty="0" smtClean="0">
              <a:solidFill>
                <a:schemeClr val="accent2"/>
              </a:solidFill>
            </a:endParaRPr>
          </a:p>
          <a:p>
            <a:pPr>
              <a:buNone/>
            </a:pPr>
            <a:r>
              <a:rPr lang="fr-FR" dirty="0" smtClean="0">
                <a:solidFill>
                  <a:schemeClr val="accent2"/>
                </a:solidFill>
              </a:rPr>
              <a:t>1-4 </a:t>
            </a:r>
            <a:r>
              <a:rPr lang="fr-FR" u="sng" dirty="0" smtClean="0">
                <a:solidFill>
                  <a:schemeClr val="accent2"/>
                </a:solidFill>
              </a:rPr>
              <a:t>volcanisme </a:t>
            </a:r>
            <a:r>
              <a:rPr lang="fr-FR" u="sng" dirty="0">
                <a:solidFill>
                  <a:schemeClr val="accent2"/>
                </a:solidFill>
              </a:rPr>
              <a:t>de type strombolien</a:t>
            </a:r>
            <a:r>
              <a:rPr lang="fr-FR" dirty="0">
                <a:solidFill>
                  <a:schemeClr val="accent2"/>
                </a:solidFill>
              </a:rPr>
              <a:t> </a:t>
            </a:r>
            <a:r>
              <a:rPr lang="fr-FR" dirty="0"/>
              <a:t>: </a:t>
            </a:r>
            <a:endParaRPr lang="fr-FR" dirty="0" smtClean="0"/>
          </a:p>
          <a:p>
            <a:pPr>
              <a:buNone/>
            </a:pPr>
            <a:r>
              <a:rPr lang="fr-FR" dirty="0" smtClean="0"/>
              <a:t> </a:t>
            </a:r>
          </a:p>
          <a:p>
            <a:pPr>
              <a:buNone/>
            </a:pPr>
            <a:r>
              <a:rPr lang="fr-FR" dirty="0" smtClean="0"/>
              <a:t>la lave est  intermédiaire</a:t>
            </a:r>
            <a:r>
              <a:rPr lang="fr-FR" dirty="0"/>
              <a:t>, mi-fluide, </a:t>
            </a:r>
            <a:r>
              <a:rPr lang="fr-FR" dirty="0" smtClean="0"/>
              <a:t>mi-</a:t>
            </a:r>
          </a:p>
          <a:p>
            <a:pPr>
              <a:buNone/>
            </a:pPr>
            <a:r>
              <a:rPr lang="fr-FR" dirty="0" smtClean="0"/>
              <a:t>visqueuse</a:t>
            </a:r>
            <a:r>
              <a:rPr lang="fr-FR" dirty="0"/>
              <a:t>. On </a:t>
            </a:r>
            <a:r>
              <a:rPr lang="fr-FR" dirty="0" smtClean="0"/>
              <a:t>observe </a:t>
            </a:r>
            <a:r>
              <a:rPr lang="fr-FR" dirty="0"/>
              <a:t>une alternance </a:t>
            </a:r>
            <a:endParaRPr lang="fr-FR" dirty="0" smtClean="0"/>
          </a:p>
          <a:p>
            <a:pPr>
              <a:buNone/>
            </a:pPr>
            <a:r>
              <a:rPr lang="fr-FR" dirty="0" smtClean="0"/>
              <a:t>d’émissions de  </a:t>
            </a:r>
            <a:r>
              <a:rPr lang="fr-FR" dirty="0" smtClean="0">
                <a:solidFill>
                  <a:schemeClr val="accent2"/>
                </a:solidFill>
              </a:rPr>
              <a:t>projections </a:t>
            </a:r>
            <a:r>
              <a:rPr lang="fr-FR" dirty="0">
                <a:solidFill>
                  <a:schemeClr val="accent2"/>
                </a:solidFill>
              </a:rPr>
              <a:t>solides </a:t>
            </a:r>
            <a:r>
              <a:rPr lang="fr-FR" dirty="0"/>
              <a:t>et </a:t>
            </a:r>
            <a:r>
              <a:rPr lang="fr-FR" dirty="0" smtClean="0"/>
              <a:t>de </a:t>
            </a:r>
            <a:r>
              <a:rPr lang="fr-FR" dirty="0" smtClean="0">
                <a:solidFill>
                  <a:schemeClr val="accent2"/>
                </a:solidFill>
              </a:rPr>
              <a:t>coulées </a:t>
            </a:r>
          </a:p>
          <a:p>
            <a:pPr>
              <a:buNone/>
            </a:pPr>
            <a:r>
              <a:rPr lang="fr-FR" dirty="0" smtClean="0">
                <a:solidFill>
                  <a:schemeClr val="accent2"/>
                </a:solidFill>
              </a:rPr>
              <a:t>liquides</a:t>
            </a:r>
            <a:r>
              <a:rPr lang="fr-FR" dirty="0" smtClean="0"/>
              <a:t>, </a:t>
            </a:r>
            <a:endParaRPr lang="fr-FR" dirty="0"/>
          </a:p>
        </p:txBody>
      </p:sp>
    </p:spTree>
    <p:extLst>
      <p:ext uri="{BB962C8B-B14F-4D97-AF65-F5344CB8AC3E}">
        <p14:creationId xmlns:p14="http://schemas.microsoft.com/office/powerpoint/2010/main" val="2843557979"/>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lstStyle/>
          <a:p>
            <a:pPr>
              <a:buNone/>
            </a:pPr>
            <a:endParaRPr lang="fr-FR" dirty="0" smtClean="0"/>
          </a:p>
          <a:p>
            <a:pPr>
              <a:buNone/>
            </a:pPr>
            <a:r>
              <a:rPr lang="fr-FR" dirty="0" smtClean="0"/>
              <a:t>Ce qui donne finalement naissance à un </a:t>
            </a:r>
          </a:p>
          <a:p>
            <a:pPr>
              <a:buNone/>
            </a:pPr>
            <a:r>
              <a:rPr lang="fr-FR" dirty="0" smtClean="0"/>
              <a:t>volcan stratifié ou </a:t>
            </a:r>
            <a:r>
              <a:rPr lang="fr-FR" dirty="0" smtClean="0">
                <a:solidFill>
                  <a:schemeClr val="accent2"/>
                </a:solidFill>
              </a:rPr>
              <a:t>stratovolcan</a:t>
            </a:r>
            <a:r>
              <a:rPr lang="fr-FR" dirty="0" smtClean="0"/>
              <a:t>. </a:t>
            </a:r>
          </a:p>
          <a:p>
            <a:pPr>
              <a:buNone/>
            </a:pPr>
            <a:endParaRPr lang="fr-FR" dirty="0" smtClean="0"/>
          </a:p>
          <a:p>
            <a:pPr>
              <a:buNone/>
            </a:pPr>
            <a:r>
              <a:rPr lang="fr-FR" dirty="0" smtClean="0"/>
              <a:t>Ex: Le Stromboli des îles Lipari et le Vésuve(Italie </a:t>
            </a:r>
          </a:p>
          <a:p>
            <a:pPr>
              <a:buNone/>
            </a:pPr>
            <a:r>
              <a:rPr lang="fr-FR" dirty="0" smtClean="0"/>
              <a:t>qui détruisit la ville de Pompéi en l’an 72).</a:t>
            </a:r>
          </a:p>
          <a:p>
            <a:endParaRPr lang="fr-FR" dirty="0"/>
          </a:p>
        </p:txBody>
      </p:sp>
    </p:spTree>
    <p:extLst>
      <p:ext uri="{BB962C8B-B14F-4D97-AF65-F5344CB8AC3E}">
        <p14:creationId xmlns:p14="http://schemas.microsoft.com/office/powerpoint/2010/main" val="1846782721"/>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2"/>
          <p:cNvPicPr>
            <a:picLocks noChangeAspect="1" noChangeArrowheads="1"/>
          </p:cNvPicPr>
          <p:nvPr/>
        </p:nvPicPr>
        <p:blipFill>
          <a:blip r:embed="rId3" cstate="print"/>
          <a:srcRect/>
          <a:stretch>
            <a:fillRect/>
          </a:stretch>
        </p:blipFill>
        <p:spPr bwMode="auto">
          <a:xfrm>
            <a:off x="323528" y="980728"/>
            <a:ext cx="8424936" cy="4968552"/>
          </a:xfrm>
          <a:prstGeom prst="rect">
            <a:avLst/>
          </a:prstGeom>
          <a:noFill/>
          <a:ln w="9525">
            <a:noFill/>
            <a:miter lim="800000"/>
            <a:headEnd/>
            <a:tailEnd/>
          </a:ln>
        </p:spPr>
      </p:pic>
    </p:spTree>
    <p:extLst>
      <p:ext uri="{BB962C8B-B14F-4D97-AF65-F5344CB8AC3E}">
        <p14:creationId xmlns:p14="http://schemas.microsoft.com/office/powerpoint/2010/main" val="942034100"/>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a:bodyPr>
          <a:lstStyle/>
          <a:p>
            <a:r>
              <a:rPr lang="fr-FR" dirty="0" smtClean="0">
                <a:solidFill>
                  <a:srgbClr val="FF0000"/>
                </a:solidFill>
              </a:rPr>
              <a:t>5- PLUTONISME</a:t>
            </a:r>
            <a:endParaRPr lang="fr-FR" dirty="0">
              <a:solidFill>
                <a:srgbClr val="FF0000"/>
              </a:solidFill>
            </a:endParaRPr>
          </a:p>
        </p:txBody>
      </p:sp>
      <p:sp>
        <p:nvSpPr>
          <p:cNvPr id="3" name="Espace réservé du contenu 2"/>
          <p:cNvSpPr>
            <a:spLocks noGrp="1"/>
          </p:cNvSpPr>
          <p:nvPr>
            <p:ph idx="1"/>
          </p:nvPr>
        </p:nvSpPr>
        <p:spPr>
          <a:xfrm>
            <a:off x="179512" y="908720"/>
            <a:ext cx="8784976" cy="4525963"/>
          </a:xfrm>
        </p:spPr>
        <p:txBody>
          <a:bodyPr>
            <a:normAutofit/>
          </a:bodyPr>
          <a:lstStyle/>
          <a:p>
            <a:pPr algn="just">
              <a:lnSpc>
                <a:spcPct val="150000"/>
              </a:lnSpc>
              <a:buNone/>
            </a:pPr>
            <a:r>
              <a:rPr lang="fr-FR" sz="2800" b="1" dirty="0" smtClean="0"/>
              <a:t>Il se produit que </a:t>
            </a:r>
            <a:r>
              <a:rPr lang="fr-FR" sz="2800" dirty="0"/>
              <a:t>l</a:t>
            </a:r>
            <a:r>
              <a:rPr lang="fr-FR" sz="2800" dirty="0" smtClean="0"/>
              <a:t>orsque le magma émis est très visqueux, il  se </a:t>
            </a:r>
            <a:r>
              <a:rPr lang="fr-FR" sz="2800" dirty="0" smtClean="0">
                <a:solidFill>
                  <a:srgbClr val="FF0000"/>
                </a:solidFill>
              </a:rPr>
              <a:t>refroidit alors lentement </a:t>
            </a:r>
            <a:r>
              <a:rPr lang="fr-FR" sz="2800" dirty="0" smtClean="0"/>
              <a:t>en profondeur </a:t>
            </a:r>
            <a:r>
              <a:rPr lang="fr-FR" sz="2800" dirty="0">
                <a:solidFill>
                  <a:srgbClr val="FF0000"/>
                </a:solidFill>
              </a:rPr>
              <a:t>dans l'écorce terrestre </a:t>
            </a:r>
            <a:r>
              <a:rPr lang="fr-FR" sz="2800" dirty="0"/>
              <a:t>(2 à 50 km</a:t>
            </a:r>
            <a:r>
              <a:rPr lang="fr-FR" sz="2800" dirty="0" smtClean="0"/>
              <a:t>) pour des masses rocheuses entièrement cristallisées</a:t>
            </a:r>
            <a:r>
              <a:rPr lang="fr-FR" sz="2800" dirty="0"/>
              <a:t>. En profondeur, </a:t>
            </a:r>
            <a:r>
              <a:rPr lang="fr-FR" sz="2800" dirty="0">
                <a:solidFill>
                  <a:srgbClr val="00B0F0"/>
                </a:solidFill>
              </a:rPr>
              <a:t>les corps plutoniques </a:t>
            </a:r>
            <a:r>
              <a:rPr lang="fr-FR" sz="2800" dirty="0"/>
              <a:t>se mettent en place sous forme </a:t>
            </a:r>
            <a:r>
              <a:rPr lang="fr-FR" sz="2800" dirty="0">
                <a:solidFill>
                  <a:schemeClr val="tx2"/>
                </a:solidFill>
              </a:rPr>
              <a:t>d’intrusions</a:t>
            </a:r>
            <a:r>
              <a:rPr lang="fr-FR" sz="2800" dirty="0"/>
              <a:t>  concordantes </a:t>
            </a:r>
            <a:r>
              <a:rPr lang="fr-FR" sz="2800" dirty="0" smtClean="0"/>
              <a:t>ou </a:t>
            </a:r>
            <a:r>
              <a:rPr lang="fr-FR" sz="2800" dirty="0"/>
              <a:t>discordantes: </a:t>
            </a:r>
          </a:p>
          <a:p>
            <a:pPr algn="just">
              <a:lnSpc>
                <a:spcPct val="150000"/>
              </a:lnSpc>
              <a:buNone/>
            </a:pPr>
            <a:endParaRPr lang="fr-FR" dirty="0" smtClean="0"/>
          </a:p>
          <a:p>
            <a:endParaRPr lang="fr-FR" dirty="0"/>
          </a:p>
        </p:txBody>
      </p:sp>
    </p:spTree>
    <p:extLst>
      <p:ext uri="{BB962C8B-B14F-4D97-AF65-F5344CB8AC3E}">
        <p14:creationId xmlns:p14="http://schemas.microsoft.com/office/powerpoint/2010/main" val="939995695"/>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4" y="332656"/>
            <a:ext cx="5773429" cy="4428000"/>
          </a:xfrm>
          <a:prstGeom prst="rect">
            <a:avLst/>
          </a:prstGeom>
        </p:spPr>
      </p:pic>
      <p:sp>
        <p:nvSpPr>
          <p:cNvPr id="5" name="ZoneTexte 4"/>
          <p:cNvSpPr txBox="1"/>
          <p:nvPr/>
        </p:nvSpPr>
        <p:spPr>
          <a:xfrm>
            <a:off x="5799336" y="404664"/>
            <a:ext cx="3344664" cy="707886"/>
          </a:xfrm>
          <a:prstGeom prst="rect">
            <a:avLst/>
          </a:prstGeom>
          <a:noFill/>
        </p:spPr>
        <p:txBody>
          <a:bodyPr wrap="square" rtlCol="0">
            <a:spAutoFit/>
          </a:bodyPr>
          <a:lstStyle/>
          <a:p>
            <a:r>
              <a:rPr lang="fr-FR" sz="2000" b="1" dirty="0" smtClean="0">
                <a:solidFill>
                  <a:srgbClr val="FF0000"/>
                </a:solidFill>
              </a:rPr>
              <a:t>Evolution du magma selon sa composition chimique</a:t>
            </a:r>
            <a:endParaRPr lang="fr-FR" sz="2000" b="1" dirty="0">
              <a:solidFill>
                <a:srgbClr val="FF0000"/>
              </a:solidFill>
            </a:endParaRPr>
          </a:p>
        </p:txBody>
      </p:sp>
    </p:spTree>
    <p:extLst>
      <p:ext uri="{BB962C8B-B14F-4D97-AF65-F5344CB8AC3E}">
        <p14:creationId xmlns:p14="http://schemas.microsoft.com/office/powerpoint/2010/main" val="3505322276"/>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435280" cy="5577483"/>
          </a:xfrm>
        </p:spPr>
        <p:txBody>
          <a:bodyPr>
            <a:normAutofit/>
          </a:bodyPr>
          <a:lstStyle/>
          <a:p>
            <a:pPr>
              <a:buNone/>
            </a:pPr>
            <a:r>
              <a:rPr lang="fr-FR" u="sng" dirty="0" smtClean="0">
                <a:solidFill>
                  <a:srgbClr val="FF0000"/>
                </a:solidFill>
              </a:rPr>
              <a:t>- Intrusions concordantes </a:t>
            </a:r>
            <a:r>
              <a:rPr lang="fr-FR" dirty="0" smtClean="0"/>
              <a:t>:</a:t>
            </a:r>
          </a:p>
          <a:p>
            <a:pPr>
              <a:buNone/>
            </a:pPr>
            <a:r>
              <a:rPr lang="fr-FR" dirty="0" smtClean="0"/>
              <a:t> * </a:t>
            </a:r>
            <a:r>
              <a:rPr lang="fr-FR" dirty="0" smtClean="0">
                <a:solidFill>
                  <a:srgbClr val="0070C0"/>
                </a:solidFill>
              </a:rPr>
              <a:t>filon-couches ou </a:t>
            </a:r>
            <a:r>
              <a:rPr lang="fr-FR" dirty="0" err="1" smtClean="0">
                <a:solidFill>
                  <a:srgbClr val="0070C0"/>
                </a:solidFill>
              </a:rPr>
              <a:t>sills</a:t>
            </a:r>
            <a:r>
              <a:rPr lang="fr-FR" dirty="0" smtClean="0">
                <a:solidFill>
                  <a:srgbClr val="0070C0"/>
                </a:solidFill>
              </a:rPr>
              <a:t>  </a:t>
            </a:r>
            <a:r>
              <a:rPr lang="fr-FR" dirty="0" smtClean="0"/>
              <a:t>parallèles à la </a:t>
            </a:r>
          </a:p>
          <a:p>
            <a:pPr>
              <a:buNone/>
            </a:pPr>
            <a:r>
              <a:rPr lang="fr-FR" dirty="0" smtClean="0"/>
              <a:t>stratification des séries sédimentaires; </a:t>
            </a:r>
          </a:p>
          <a:p>
            <a:pPr>
              <a:buNone/>
            </a:pPr>
            <a:endParaRPr lang="fr-FR" b="1" dirty="0" smtClean="0"/>
          </a:p>
          <a:p>
            <a:pPr>
              <a:buNone/>
            </a:pPr>
            <a:r>
              <a:rPr lang="fr-FR" dirty="0" smtClean="0">
                <a:solidFill>
                  <a:srgbClr val="0070C0"/>
                </a:solidFill>
              </a:rPr>
              <a:t>* laccolites</a:t>
            </a:r>
            <a:r>
              <a:rPr lang="fr-FR" b="1" dirty="0" smtClean="0"/>
              <a:t>, </a:t>
            </a:r>
            <a:r>
              <a:rPr lang="fr-FR" dirty="0" smtClean="0"/>
              <a:t>poches à</a:t>
            </a:r>
            <a:r>
              <a:rPr lang="fr-FR" b="1" dirty="0" smtClean="0"/>
              <a:t> </a:t>
            </a:r>
            <a:r>
              <a:rPr lang="fr-FR" dirty="0" smtClean="0"/>
              <a:t>structure anticlinale, (exemple: granite);</a:t>
            </a:r>
          </a:p>
          <a:p>
            <a:endParaRPr lang="fr-FR" dirty="0" smtClean="0"/>
          </a:p>
          <a:p>
            <a:pPr>
              <a:buNone/>
            </a:pPr>
            <a:r>
              <a:rPr lang="fr-FR" dirty="0" smtClean="0"/>
              <a:t>* </a:t>
            </a:r>
            <a:r>
              <a:rPr lang="fr-FR" dirty="0" smtClean="0">
                <a:solidFill>
                  <a:srgbClr val="0070C0"/>
                </a:solidFill>
              </a:rPr>
              <a:t>lopolites</a:t>
            </a:r>
            <a:r>
              <a:rPr lang="fr-FR" b="1" dirty="0" smtClean="0"/>
              <a:t>, </a:t>
            </a:r>
            <a:r>
              <a:rPr lang="fr-FR" dirty="0" smtClean="0"/>
              <a:t>poches à</a:t>
            </a:r>
            <a:r>
              <a:rPr lang="fr-FR" b="1" dirty="0" smtClean="0"/>
              <a:t> </a:t>
            </a:r>
            <a:r>
              <a:rPr lang="fr-FR" dirty="0" smtClean="0"/>
              <a:t>structure synclinale</a:t>
            </a:r>
            <a:r>
              <a:rPr lang="fr-FR" b="1" dirty="0" smtClean="0"/>
              <a:t> </a:t>
            </a:r>
            <a:r>
              <a:rPr lang="fr-FR" dirty="0" smtClean="0"/>
              <a:t>(exemple: gabbro et diorite);</a:t>
            </a:r>
          </a:p>
          <a:p>
            <a:endParaRPr lang="fr-FR" dirty="0"/>
          </a:p>
        </p:txBody>
      </p:sp>
    </p:spTree>
    <p:extLst>
      <p:ext uri="{BB962C8B-B14F-4D97-AF65-F5344CB8AC3E}">
        <p14:creationId xmlns:p14="http://schemas.microsoft.com/office/powerpoint/2010/main" val="30073084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764704"/>
            <a:ext cx="8928992" cy="3970318"/>
          </a:xfrm>
          <a:prstGeom prst="rect">
            <a:avLst/>
          </a:prstGeom>
        </p:spPr>
        <p:txBody>
          <a:bodyPr wrap="square">
            <a:spAutoFit/>
          </a:bodyPr>
          <a:lstStyle/>
          <a:p>
            <a:pPr lvl="0" algn="just" eaLnBrk="0" fontAlgn="base" hangingPunct="0">
              <a:lnSpc>
                <a:spcPct val="150000"/>
              </a:lnSpc>
              <a:spcBef>
                <a:spcPct val="0"/>
              </a:spcBef>
              <a:spcAft>
                <a:spcPct val="0"/>
              </a:spcAft>
              <a:buFontTx/>
              <a:buChar char="•"/>
            </a:pPr>
            <a:r>
              <a:rPr lang="fr-FR" sz="2800" dirty="0">
                <a:latin typeface="Times New Roman" pitchFamily="18" charset="0"/>
                <a:ea typeface="Calibri" pitchFamily="34" charset="0"/>
                <a:cs typeface="Times New Roman" pitchFamily="18" charset="0"/>
              </a:rPr>
              <a:t>D</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autre part </a:t>
            </a:r>
            <a:r>
              <a:rPr lang="fr-FR" sz="2800" dirty="0">
                <a:ea typeface="Calibri" pitchFamily="34" charset="0"/>
                <a:cs typeface="Times New Roman" pitchFamily="18" charset="0"/>
              </a:rPr>
              <a:t>à</a:t>
            </a:r>
            <a:r>
              <a:rPr lang="fr-FR" sz="2800" dirty="0">
                <a:latin typeface="Times New Roman" pitchFamily="18" charset="0"/>
                <a:ea typeface="Calibri" pitchFamily="34" charset="0"/>
                <a:cs typeface="Times New Roman" pitchFamily="18" charset="0"/>
              </a:rPr>
              <a:t> la rotation de la terre dont l</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influence sur l</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attraction est de 0,3%.</a:t>
            </a:r>
            <a:endParaRPr lang="fr-FR" sz="2800" dirty="0">
              <a:latin typeface="Arial" pitchFamily="34" charset="0"/>
              <a:cs typeface="Arial" pitchFamily="34" charset="0"/>
            </a:endParaRPr>
          </a:p>
          <a:p>
            <a:pPr lvl="0" algn="just" eaLnBrk="0" fontAlgn="base" hangingPunct="0">
              <a:lnSpc>
                <a:spcPct val="150000"/>
              </a:lnSpc>
              <a:spcBef>
                <a:spcPct val="0"/>
              </a:spcBef>
              <a:spcAft>
                <a:spcPct val="0"/>
              </a:spcAft>
            </a:pPr>
            <a:r>
              <a:rPr lang="fr-FR" sz="2800" dirty="0">
                <a:latin typeface="Times New Roman" pitchFamily="18" charset="0"/>
                <a:ea typeface="Calibri" pitchFamily="34" charset="0"/>
                <a:cs typeface="Times New Roman" pitchFamily="18" charset="0"/>
              </a:rPr>
              <a:t>En tout point de la terre la masse </a:t>
            </a:r>
            <a:r>
              <a:rPr lang="fr-FR" sz="2800" b="1" dirty="0">
                <a:latin typeface="Times New Roman" pitchFamily="18" charset="0"/>
                <a:ea typeface="Calibri" pitchFamily="34" charset="0"/>
                <a:cs typeface="Times New Roman" pitchFamily="18" charset="0"/>
              </a:rPr>
              <a:t>m</a:t>
            </a:r>
            <a:r>
              <a:rPr lang="fr-FR" sz="2800" dirty="0">
                <a:latin typeface="Times New Roman" pitchFamily="18" charset="0"/>
                <a:ea typeface="Calibri" pitchFamily="34" charset="0"/>
                <a:cs typeface="Times New Roman" pitchFamily="18" charset="0"/>
              </a:rPr>
              <a:t> d</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un objet en chute libre et la force </a:t>
            </a:r>
            <a:r>
              <a:rPr lang="fr-FR" sz="2800" b="1" dirty="0">
                <a:latin typeface="Times New Roman" pitchFamily="18" charset="0"/>
                <a:ea typeface="Calibri" pitchFamily="34" charset="0"/>
                <a:cs typeface="Times New Roman" pitchFamily="18" charset="0"/>
              </a:rPr>
              <a:t>F</a:t>
            </a:r>
            <a:r>
              <a:rPr lang="fr-FR" sz="2800" dirty="0">
                <a:latin typeface="Times New Roman" pitchFamily="18" charset="0"/>
                <a:ea typeface="Calibri" pitchFamily="34" charset="0"/>
                <a:cs typeface="Times New Roman" pitchFamily="18" charset="0"/>
              </a:rPr>
              <a:t> qui lui est appliqu</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e sont li</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es par l</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intensit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 de la pesanteur ou gravit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 qu</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on nomme </a:t>
            </a:r>
            <a:r>
              <a:rPr lang="fr-FR" sz="2800" b="1" dirty="0">
                <a:latin typeface="Times New Roman" pitchFamily="18" charset="0"/>
                <a:ea typeface="Calibri" pitchFamily="34" charset="0"/>
                <a:cs typeface="Times New Roman" pitchFamily="18" charset="0"/>
              </a:rPr>
              <a:t>g</a:t>
            </a:r>
            <a:r>
              <a:rPr lang="fr-FR" sz="2800" dirty="0">
                <a:latin typeface="Times New Roman" pitchFamily="18" charset="0"/>
                <a:ea typeface="Calibri" pitchFamily="34" charset="0"/>
                <a:cs typeface="Times New Roman" pitchFamily="18" charset="0"/>
              </a:rPr>
              <a:t>. La valeur de</a:t>
            </a:r>
            <a:r>
              <a:rPr lang="fr-FR" sz="2800" b="1" dirty="0">
                <a:latin typeface="Times New Roman" pitchFamily="18" charset="0"/>
                <a:ea typeface="Calibri" pitchFamily="34" charset="0"/>
                <a:cs typeface="Times New Roman" pitchFamily="18" charset="0"/>
              </a:rPr>
              <a:t> g</a:t>
            </a:r>
            <a:r>
              <a:rPr lang="fr-FR" sz="2800" dirty="0">
                <a:latin typeface="Times New Roman" pitchFamily="18" charset="0"/>
                <a:ea typeface="Calibri" pitchFamily="34" charset="0"/>
                <a:cs typeface="Times New Roman" pitchFamily="18" charset="0"/>
              </a:rPr>
              <a:t> varie </a:t>
            </a:r>
            <a:r>
              <a:rPr lang="fr-FR" sz="2800" dirty="0">
                <a:ea typeface="Calibri" pitchFamily="34" charset="0"/>
                <a:cs typeface="Times New Roman" pitchFamily="18" charset="0"/>
              </a:rPr>
              <a:t>à</a:t>
            </a:r>
            <a:r>
              <a:rPr lang="fr-FR" sz="2800" dirty="0">
                <a:latin typeface="Times New Roman" pitchFamily="18" charset="0"/>
                <a:ea typeface="Calibri" pitchFamily="34" charset="0"/>
                <a:cs typeface="Times New Roman" pitchFamily="18" charset="0"/>
              </a:rPr>
              <a:t> la surface du globe en fonction de:</a:t>
            </a:r>
            <a:endParaRPr lang="fr-FR" sz="2800" dirty="0">
              <a:latin typeface="Arial" pitchFamily="34" charset="0"/>
              <a:cs typeface="Arial" pitchFamily="34" charset="0"/>
            </a:endParaRPr>
          </a:p>
        </p:txBody>
      </p:sp>
    </p:spTree>
    <p:extLst>
      <p:ext uri="{BB962C8B-B14F-4D97-AF65-F5344CB8AC3E}">
        <p14:creationId xmlns:p14="http://schemas.microsoft.com/office/powerpoint/2010/main" val="2199695647"/>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500034" y="1571612"/>
            <a:ext cx="7920000" cy="3539309"/>
          </a:xfrm>
          <a:prstGeom prst="rect">
            <a:avLst/>
          </a:prstGeom>
          <a:noFill/>
          <a:ln w="9525">
            <a:noFill/>
            <a:miter lim="800000"/>
            <a:headEnd/>
            <a:tailEnd/>
          </a:ln>
          <a:effectLst/>
        </p:spPr>
      </p:pic>
    </p:spTree>
    <p:extLst>
      <p:ext uri="{BB962C8B-B14F-4D97-AF65-F5344CB8AC3E}">
        <p14:creationId xmlns:p14="http://schemas.microsoft.com/office/powerpoint/2010/main" val="540766042"/>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buNone/>
            </a:pPr>
            <a:r>
              <a:rPr lang="fr-FR" b="1" dirty="0">
                <a:solidFill>
                  <a:srgbClr val="FF0000"/>
                </a:solidFill>
              </a:rPr>
              <a:t>- </a:t>
            </a:r>
            <a:r>
              <a:rPr lang="fr-FR" u="sng" dirty="0">
                <a:solidFill>
                  <a:srgbClr val="FF0000"/>
                </a:solidFill>
              </a:rPr>
              <a:t>discordantes : </a:t>
            </a:r>
            <a:r>
              <a:rPr lang="fr-FR" b="1" dirty="0">
                <a:solidFill>
                  <a:srgbClr val="FF0000"/>
                </a:solidFill>
              </a:rPr>
              <a:t> </a:t>
            </a:r>
            <a:endParaRPr lang="fr-FR" b="1" dirty="0" smtClean="0">
              <a:solidFill>
                <a:srgbClr val="FF0000"/>
              </a:solidFill>
            </a:endParaRPr>
          </a:p>
          <a:p>
            <a:endParaRPr lang="fr-FR" b="1" dirty="0" smtClean="0"/>
          </a:p>
          <a:p>
            <a:pPr>
              <a:buNone/>
            </a:pPr>
            <a:r>
              <a:rPr lang="fr-FR" b="1" dirty="0" smtClean="0"/>
              <a:t>* </a:t>
            </a:r>
            <a:r>
              <a:rPr lang="fr-FR" b="1" dirty="0" smtClean="0">
                <a:solidFill>
                  <a:srgbClr val="00B0F0"/>
                </a:solidFill>
              </a:rPr>
              <a:t>filons</a:t>
            </a:r>
            <a:r>
              <a:rPr lang="fr-FR" b="1" dirty="0">
                <a:solidFill>
                  <a:srgbClr val="00B0F0"/>
                </a:solidFill>
              </a:rPr>
              <a:t>, plans </a:t>
            </a:r>
            <a:r>
              <a:rPr lang="fr-FR" dirty="0"/>
              <a:t>plus ou moins obliques de</a:t>
            </a:r>
            <a:r>
              <a:rPr lang="fr-FR" b="1" dirty="0"/>
              <a:t> </a:t>
            </a:r>
            <a:endParaRPr lang="fr-FR" b="1" dirty="0" smtClean="0"/>
          </a:p>
          <a:p>
            <a:pPr>
              <a:buNone/>
            </a:pPr>
            <a:r>
              <a:rPr lang="fr-FR" dirty="0" smtClean="0"/>
              <a:t>remplissage </a:t>
            </a:r>
            <a:r>
              <a:rPr lang="fr-FR" dirty="0"/>
              <a:t>des fractures ouvertes</a:t>
            </a:r>
            <a:r>
              <a:rPr lang="fr-FR" dirty="0" smtClean="0"/>
              <a:t>;</a:t>
            </a:r>
          </a:p>
          <a:p>
            <a:pPr>
              <a:buNone/>
            </a:pPr>
            <a:endParaRPr lang="fr-FR" dirty="0" smtClean="0"/>
          </a:p>
          <a:p>
            <a:pPr>
              <a:buNone/>
            </a:pPr>
            <a:r>
              <a:rPr lang="fr-FR" dirty="0" smtClean="0"/>
              <a:t> * </a:t>
            </a:r>
            <a:r>
              <a:rPr lang="fr-FR" b="1" dirty="0" smtClean="0">
                <a:solidFill>
                  <a:srgbClr val="00B0F0"/>
                </a:solidFill>
              </a:rPr>
              <a:t>filons </a:t>
            </a:r>
            <a:r>
              <a:rPr lang="fr-FR" b="1" dirty="0">
                <a:solidFill>
                  <a:srgbClr val="00B0F0"/>
                </a:solidFill>
              </a:rPr>
              <a:t>annulaires ou ring-dykes </a:t>
            </a:r>
            <a:r>
              <a:rPr lang="fr-FR" dirty="0"/>
              <a:t>de</a:t>
            </a:r>
            <a:r>
              <a:rPr lang="fr-FR" b="1" dirty="0"/>
              <a:t> </a:t>
            </a:r>
            <a:endParaRPr lang="fr-FR" b="1" dirty="0" smtClean="0"/>
          </a:p>
          <a:p>
            <a:pPr>
              <a:buNone/>
            </a:pPr>
            <a:r>
              <a:rPr lang="fr-FR" dirty="0" smtClean="0"/>
              <a:t>remplissage de </a:t>
            </a:r>
            <a:r>
              <a:rPr lang="fr-FR" dirty="0"/>
              <a:t>failles circulaires</a:t>
            </a:r>
            <a:r>
              <a:rPr lang="fr-FR" dirty="0" smtClean="0"/>
              <a:t>;</a:t>
            </a:r>
          </a:p>
          <a:p>
            <a:pPr>
              <a:buNone/>
            </a:pPr>
            <a:r>
              <a:rPr lang="fr-FR" dirty="0" smtClean="0"/>
              <a:t> </a:t>
            </a:r>
            <a:endParaRPr lang="fr-FR" dirty="0"/>
          </a:p>
          <a:p>
            <a:endParaRPr lang="fr-FR" dirty="0"/>
          </a:p>
        </p:txBody>
      </p:sp>
    </p:spTree>
    <p:extLst>
      <p:ext uri="{BB962C8B-B14F-4D97-AF65-F5344CB8AC3E}">
        <p14:creationId xmlns:p14="http://schemas.microsoft.com/office/powerpoint/2010/main" val="492972382"/>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buNone/>
            </a:pPr>
            <a:r>
              <a:rPr lang="fr-FR" b="1" dirty="0">
                <a:solidFill>
                  <a:srgbClr val="FF0000"/>
                </a:solidFill>
              </a:rPr>
              <a:t>- </a:t>
            </a:r>
            <a:r>
              <a:rPr lang="fr-FR" u="sng" dirty="0">
                <a:solidFill>
                  <a:srgbClr val="FF0000"/>
                </a:solidFill>
              </a:rPr>
              <a:t>discordantes : </a:t>
            </a:r>
            <a:r>
              <a:rPr lang="fr-FR" b="1" dirty="0">
                <a:solidFill>
                  <a:srgbClr val="FF0000"/>
                </a:solidFill>
              </a:rPr>
              <a:t> </a:t>
            </a:r>
            <a:endParaRPr lang="fr-FR" b="1" dirty="0" smtClean="0">
              <a:solidFill>
                <a:srgbClr val="FF0000"/>
              </a:solidFill>
            </a:endParaRPr>
          </a:p>
          <a:p>
            <a:endParaRPr lang="fr-FR" b="1" dirty="0" smtClean="0"/>
          </a:p>
          <a:p>
            <a:pPr>
              <a:buNone/>
            </a:pPr>
            <a:r>
              <a:rPr lang="fr-FR" b="1" dirty="0" smtClean="0"/>
              <a:t>* </a:t>
            </a:r>
            <a:r>
              <a:rPr lang="fr-FR" b="1" dirty="0" smtClean="0">
                <a:solidFill>
                  <a:srgbClr val="00B0F0"/>
                </a:solidFill>
              </a:rPr>
              <a:t>filons</a:t>
            </a:r>
            <a:r>
              <a:rPr lang="fr-FR" b="1" dirty="0">
                <a:solidFill>
                  <a:srgbClr val="00B0F0"/>
                </a:solidFill>
              </a:rPr>
              <a:t>, plans </a:t>
            </a:r>
            <a:r>
              <a:rPr lang="fr-FR" dirty="0"/>
              <a:t>plus ou moins obliques de</a:t>
            </a:r>
            <a:r>
              <a:rPr lang="fr-FR" b="1" dirty="0"/>
              <a:t> </a:t>
            </a:r>
            <a:endParaRPr lang="fr-FR" b="1" dirty="0" smtClean="0"/>
          </a:p>
          <a:p>
            <a:pPr>
              <a:buNone/>
            </a:pPr>
            <a:r>
              <a:rPr lang="fr-FR" dirty="0" smtClean="0"/>
              <a:t>remplissage </a:t>
            </a:r>
            <a:r>
              <a:rPr lang="fr-FR" dirty="0"/>
              <a:t>des fractures ouvertes</a:t>
            </a:r>
            <a:r>
              <a:rPr lang="fr-FR" dirty="0" smtClean="0"/>
              <a:t>;</a:t>
            </a:r>
          </a:p>
          <a:p>
            <a:pPr>
              <a:buNone/>
            </a:pPr>
            <a:endParaRPr lang="fr-FR" dirty="0" smtClean="0"/>
          </a:p>
          <a:p>
            <a:pPr>
              <a:buNone/>
            </a:pPr>
            <a:r>
              <a:rPr lang="fr-FR" dirty="0" smtClean="0"/>
              <a:t> * </a:t>
            </a:r>
            <a:r>
              <a:rPr lang="fr-FR" b="1" dirty="0" smtClean="0">
                <a:solidFill>
                  <a:srgbClr val="00B0F0"/>
                </a:solidFill>
              </a:rPr>
              <a:t>filons </a:t>
            </a:r>
            <a:r>
              <a:rPr lang="fr-FR" b="1" dirty="0">
                <a:solidFill>
                  <a:srgbClr val="00B0F0"/>
                </a:solidFill>
              </a:rPr>
              <a:t>annulaires ou ring-dykes </a:t>
            </a:r>
            <a:r>
              <a:rPr lang="fr-FR" dirty="0"/>
              <a:t>de</a:t>
            </a:r>
            <a:r>
              <a:rPr lang="fr-FR" b="1" dirty="0"/>
              <a:t> </a:t>
            </a:r>
            <a:endParaRPr lang="fr-FR" b="1" dirty="0" smtClean="0"/>
          </a:p>
          <a:p>
            <a:pPr>
              <a:buNone/>
            </a:pPr>
            <a:r>
              <a:rPr lang="fr-FR" dirty="0" smtClean="0"/>
              <a:t>remplissage de </a:t>
            </a:r>
            <a:r>
              <a:rPr lang="fr-FR" dirty="0"/>
              <a:t>failles circulaires</a:t>
            </a:r>
            <a:r>
              <a:rPr lang="fr-FR" dirty="0" smtClean="0"/>
              <a:t>;</a:t>
            </a:r>
          </a:p>
          <a:p>
            <a:pPr>
              <a:buNone/>
            </a:pPr>
            <a:r>
              <a:rPr lang="fr-FR" dirty="0" smtClean="0"/>
              <a:t> </a:t>
            </a:r>
            <a:endParaRPr lang="fr-FR" dirty="0"/>
          </a:p>
          <a:p>
            <a:endParaRPr lang="fr-FR" dirty="0"/>
          </a:p>
        </p:txBody>
      </p:sp>
    </p:spTree>
    <p:extLst>
      <p:ext uri="{BB962C8B-B14F-4D97-AF65-F5344CB8AC3E}">
        <p14:creationId xmlns:p14="http://schemas.microsoft.com/office/powerpoint/2010/main" val="877069278"/>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467544" y="332656"/>
            <a:ext cx="8424936" cy="5904656"/>
          </a:xfrm>
          <a:prstGeom prst="rect">
            <a:avLst/>
          </a:prstGeom>
          <a:noFill/>
          <a:ln w="9525">
            <a:noFill/>
            <a:miter lim="800000"/>
            <a:headEnd/>
            <a:tailEnd/>
          </a:ln>
        </p:spPr>
      </p:pic>
    </p:spTree>
    <p:extLst>
      <p:ext uri="{BB962C8B-B14F-4D97-AF65-F5344CB8AC3E}">
        <p14:creationId xmlns:p14="http://schemas.microsoft.com/office/powerpoint/2010/main" val="3522702409"/>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rcRect/>
          <a:stretch>
            <a:fillRect/>
          </a:stretch>
        </p:blipFill>
        <p:spPr bwMode="auto">
          <a:xfrm>
            <a:off x="1571604" y="2428868"/>
            <a:ext cx="6228000" cy="2484000"/>
          </a:xfrm>
          <a:prstGeom prst="rect">
            <a:avLst/>
          </a:prstGeom>
          <a:noFill/>
          <a:ln w="9525">
            <a:noFill/>
            <a:miter lim="800000"/>
            <a:headEnd/>
            <a:tailEnd/>
          </a:ln>
        </p:spPr>
      </p:pic>
    </p:spTree>
    <p:extLst>
      <p:ext uri="{BB962C8B-B14F-4D97-AF65-F5344CB8AC3E}">
        <p14:creationId xmlns:p14="http://schemas.microsoft.com/office/powerpoint/2010/main" val="2437477281"/>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a:stretch>
            <a:fillRect/>
          </a:stretch>
        </p:blipFill>
        <p:spPr bwMode="auto">
          <a:xfrm>
            <a:off x="1142976" y="2571744"/>
            <a:ext cx="6264000" cy="2016000"/>
          </a:xfrm>
          <a:prstGeom prst="rect">
            <a:avLst/>
          </a:prstGeom>
          <a:noFill/>
          <a:ln w="9525">
            <a:noFill/>
            <a:miter lim="800000"/>
            <a:headEnd/>
            <a:tailEnd/>
          </a:ln>
          <a:effectLst/>
        </p:spPr>
      </p:pic>
    </p:spTree>
    <p:extLst>
      <p:ext uri="{BB962C8B-B14F-4D97-AF65-F5344CB8AC3E}">
        <p14:creationId xmlns:p14="http://schemas.microsoft.com/office/powerpoint/2010/main" val="3774100992"/>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lstStyle/>
          <a:p>
            <a:endParaRPr lang="fr-FR" b="1" dirty="0" smtClean="0"/>
          </a:p>
          <a:p>
            <a:pPr>
              <a:buNone/>
            </a:pPr>
            <a:r>
              <a:rPr lang="fr-FR" b="1" dirty="0" smtClean="0"/>
              <a:t>* </a:t>
            </a:r>
            <a:r>
              <a:rPr lang="fr-FR" b="1" dirty="0" smtClean="0">
                <a:solidFill>
                  <a:srgbClr val="00B0F0"/>
                </a:solidFill>
              </a:rPr>
              <a:t>massifs ou plutons</a:t>
            </a:r>
            <a:r>
              <a:rPr lang="fr-FR" b="1" dirty="0" smtClean="0"/>
              <a:t>, </a:t>
            </a:r>
            <a:r>
              <a:rPr lang="fr-FR" dirty="0" smtClean="0"/>
              <a:t>corps plutoniques intrusifs </a:t>
            </a:r>
          </a:p>
          <a:p>
            <a:pPr>
              <a:buNone/>
            </a:pPr>
            <a:r>
              <a:rPr lang="fr-FR" dirty="0" smtClean="0">
                <a:solidFill>
                  <a:srgbClr val="FF0000"/>
                </a:solidFill>
              </a:rPr>
              <a:t>à flanc droit et généralement ovoïdes </a:t>
            </a:r>
            <a:r>
              <a:rPr lang="fr-FR" dirty="0" smtClean="0"/>
              <a:t>à </a:t>
            </a:r>
          </a:p>
          <a:p>
            <a:pPr>
              <a:buNone/>
            </a:pPr>
            <a:r>
              <a:rPr lang="fr-FR" dirty="0" smtClean="0"/>
              <a:t>circulaires dont la coalescence donne des </a:t>
            </a:r>
          </a:p>
          <a:p>
            <a:pPr>
              <a:buNone/>
            </a:pPr>
            <a:endParaRPr lang="fr-FR" b="1" dirty="0" smtClean="0"/>
          </a:p>
          <a:p>
            <a:pPr>
              <a:buNone/>
            </a:pPr>
            <a:r>
              <a:rPr lang="fr-FR" b="1" dirty="0" smtClean="0"/>
              <a:t>* </a:t>
            </a:r>
            <a:r>
              <a:rPr lang="fr-FR" b="1" dirty="0" smtClean="0">
                <a:solidFill>
                  <a:srgbClr val="00B0F0"/>
                </a:solidFill>
              </a:rPr>
              <a:t>batholites </a:t>
            </a:r>
            <a:r>
              <a:rPr lang="fr-FR" dirty="0" smtClean="0"/>
              <a:t>(granite ou granodiorite),</a:t>
            </a:r>
            <a:r>
              <a:rPr lang="fr-FR" b="1" dirty="0" smtClean="0"/>
              <a:t> </a:t>
            </a:r>
            <a:r>
              <a:rPr lang="fr-FR" dirty="0" smtClean="0"/>
              <a:t>pouvant </a:t>
            </a:r>
          </a:p>
          <a:p>
            <a:pPr>
              <a:buNone/>
            </a:pPr>
            <a:r>
              <a:rPr lang="fr-FR" dirty="0" smtClean="0"/>
              <a:t>atteindre plusieurs centaines de km de long et </a:t>
            </a:r>
          </a:p>
          <a:p>
            <a:pPr>
              <a:buNone/>
            </a:pPr>
            <a:r>
              <a:rPr lang="fr-FR" dirty="0" smtClean="0"/>
              <a:t>quelques dizaines de km de large.</a:t>
            </a:r>
            <a:endParaRPr lang="fr-FR" dirty="0"/>
          </a:p>
        </p:txBody>
      </p:sp>
    </p:spTree>
    <p:extLst>
      <p:ext uri="{BB962C8B-B14F-4D97-AF65-F5344CB8AC3E}">
        <p14:creationId xmlns:p14="http://schemas.microsoft.com/office/powerpoint/2010/main" val="3122760416"/>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extLst>
              <p:ext uri="{D42A27DB-BD31-4B8C-83A1-F6EECF244321}">
                <p14:modId xmlns:p14="http://schemas.microsoft.com/office/powerpoint/2010/main" val="367329741"/>
              </p:ext>
            </p:extLst>
          </p:nvPr>
        </p:nvGraphicFramePr>
        <p:xfrm>
          <a:off x="467544" y="476672"/>
          <a:ext cx="7920880" cy="5328592"/>
        </p:xfrm>
        <a:graphic>
          <a:graphicData uri="http://schemas.openxmlformats.org/presentationml/2006/ole">
            <mc:AlternateContent xmlns:mc="http://schemas.openxmlformats.org/markup-compatibility/2006">
              <mc:Choice xmlns:v="urn:schemas-microsoft-com:vml" Requires="v">
                <p:oleObj spid="_x0000_s2076" name="Drawing" r:id="rId3" imgW="6483240" imgH="4225680" progId="Canvas.Drawing.7">
                  <p:link updateAutomatic="1"/>
                </p:oleObj>
              </mc:Choice>
              <mc:Fallback>
                <p:oleObj name="Drawing" r:id="rId3" imgW="6483240" imgH="4225680" progId="Canvas.Drawing.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76672"/>
                        <a:ext cx="792088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92913979"/>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normAutofit fontScale="90000"/>
          </a:bodyPr>
          <a:lstStyle/>
          <a:p>
            <a:r>
              <a:rPr lang="fr-FR" b="1" dirty="0" smtClean="0"/>
              <a:t/>
            </a:r>
            <a:br>
              <a:rPr lang="fr-FR" b="1" dirty="0" smtClean="0"/>
            </a:br>
            <a:r>
              <a:rPr lang="fr-FR" sz="2700" dirty="0" smtClean="0"/>
              <a:t> </a:t>
            </a:r>
            <a:r>
              <a:rPr lang="fr-FR" sz="2700" dirty="0" smtClean="0">
                <a:solidFill>
                  <a:srgbClr val="FF0000"/>
                </a:solidFill>
              </a:rPr>
              <a:t>LE METAMORPHISME</a:t>
            </a:r>
            <a:r>
              <a:rPr lang="fr-FR" dirty="0" smtClean="0"/>
              <a:t/>
            </a:r>
            <a:br>
              <a:rPr lang="fr-FR" dirty="0" smtClean="0"/>
            </a:br>
            <a:endParaRPr lang="fr-FR" dirty="0"/>
          </a:p>
        </p:txBody>
      </p:sp>
      <p:sp>
        <p:nvSpPr>
          <p:cNvPr id="3" name="Espace réservé du contenu 2"/>
          <p:cNvSpPr>
            <a:spLocks noGrp="1"/>
          </p:cNvSpPr>
          <p:nvPr>
            <p:ph idx="1"/>
          </p:nvPr>
        </p:nvSpPr>
        <p:spPr>
          <a:xfrm>
            <a:off x="179512" y="928670"/>
            <a:ext cx="8964488" cy="4525963"/>
          </a:xfrm>
          <a:solidFill>
            <a:srgbClr val="FFFF00">
              <a:alpha val="16078"/>
            </a:srgbClr>
          </a:solidFill>
          <a:ln>
            <a:solidFill>
              <a:srgbClr val="FF0000"/>
            </a:solidFill>
          </a:ln>
        </p:spPr>
        <p:txBody>
          <a:bodyPr>
            <a:normAutofit/>
          </a:bodyPr>
          <a:lstStyle/>
          <a:p>
            <a:pPr algn="just">
              <a:lnSpc>
                <a:spcPct val="150000"/>
              </a:lnSpc>
              <a:buNone/>
            </a:pPr>
            <a:r>
              <a:rPr lang="fr-FR" sz="2800" dirty="0" smtClean="0"/>
              <a:t>On définit le </a:t>
            </a:r>
            <a:r>
              <a:rPr lang="fr-FR" sz="2800" dirty="0" smtClean="0">
                <a:solidFill>
                  <a:srgbClr val="FF0000"/>
                </a:solidFill>
              </a:rPr>
              <a:t>métamorphisme</a:t>
            </a:r>
            <a:r>
              <a:rPr lang="fr-FR" sz="2800" dirty="0" smtClean="0"/>
              <a:t> comme </a:t>
            </a:r>
            <a:r>
              <a:rPr lang="fr-FR" sz="2800" dirty="0" smtClean="0">
                <a:solidFill>
                  <a:srgbClr val="002060"/>
                </a:solidFill>
              </a:rPr>
              <a:t>l'ensemble des changements minéralogiques et structuraux q</a:t>
            </a:r>
            <a:r>
              <a:rPr lang="fr-FR" sz="2800" dirty="0" smtClean="0"/>
              <a:t>ui affectent une roche </a:t>
            </a:r>
            <a:r>
              <a:rPr lang="fr-FR" sz="2800" dirty="0" smtClean="0">
                <a:solidFill>
                  <a:srgbClr val="C00000"/>
                </a:solidFill>
              </a:rPr>
              <a:t>à l'état solide </a:t>
            </a:r>
            <a:r>
              <a:rPr lang="fr-FR" sz="2800" dirty="0" smtClean="0"/>
              <a:t>lorsqu'elle est soumise à des conditions thermodynamiques nouvelles</a:t>
            </a:r>
          </a:p>
          <a:p>
            <a:pPr algn="just">
              <a:lnSpc>
                <a:spcPct val="150000"/>
              </a:lnSpc>
              <a:buNone/>
            </a:pPr>
            <a:r>
              <a:rPr lang="fr-FR" sz="2800" dirty="0" smtClean="0"/>
              <a:t> C'est donc une </a:t>
            </a:r>
            <a:r>
              <a:rPr lang="fr-FR" sz="2800" dirty="0" smtClean="0">
                <a:solidFill>
                  <a:srgbClr val="7030A0"/>
                </a:solidFill>
              </a:rPr>
              <a:t>métamorphose, une transformation des roches préexistantes</a:t>
            </a:r>
            <a:r>
              <a:rPr lang="fr-FR" sz="2800" dirty="0" smtClean="0"/>
              <a:t>.</a:t>
            </a:r>
          </a:p>
          <a:p>
            <a:pPr>
              <a:lnSpc>
                <a:spcPct val="150000"/>
              </a:lnSpc>
              <a:buNone/>
            </a:pPr>
            <a:endParaRPr lang="fr-FR" sz="2400" dirty="0" smtClean="0"/>
          </a:p>
          <a:p>
            <a:pPr>
              <a:lnSpc>
                <a:spcPct val="150000"/>
              </a:lnSpc>
              <a:buNone/>
            </a:pPr>
            <a:endParaRPr lang="fr-FR" sz="2300" dirty="0" smtClean="0"/>
          </a:p>
          <a:p>
            <a:pPr>
              <a:buNone/>
            </a:pPr>
            <a:endParaRPr lang="fr-FR" dirty="0"/>
          </a:p>
        </p:txBody>
      </p:sp>
    </p:spTree>
    <p:extLst>
      <p:ext uri="{BB962C8B-B14F-4D97-AF65-F5344CB8AC3E}">
        <p14:creationId xmlns:p14="http://schemas.microsoft.com/office/powerpoint/2010/main" val="1109425467"/>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normAutofit fontScale="90000"/>
          </a:bodyPr>
          <a:lstStyle/>
          <a:p>
            <a:r>
              <a:rPr lang="fr-FR" b="1" dirty="0" smtClean="0"/>
              <a:t/>
            </a:r>
            <a:br>
              <a:rPr lang="fr-FR" b="1" dirty="0" smtClean="0"/>
            </a:br>
            <a:r>
              <a:rPr lang="fr-FR" sz="2700" dirty="0" smtClean="0"/>
              <a:t> </a:t>
            </a:r>
            <a:r>
              <a:rPr lang="fr-FR" sz="2700" dirty="0" smtClean="0">
                <a:solidFill>
                  <a:srgbClr val="FF0000"/>
                </a:solidFill>
              </a:rPr>
              <a:t>LE METAMORPHISME</a:t>
            </a:r>
            <a:r>
              <a:rPr lang="fr-FR" dirty="0" smtClean="0"/>
              <a:t/>
            </a:r>
            <a:br>
              <a:rPr lang="fr-FR" dirty="0" smtClean="0"/>
            </a:br>
            <a:endParaRPr lang="fr-FR" dirty="0"/>
          </a:p>
        </p:txBody>
      </p:sp>
      <p:sp>
        <p:nvSpPr>
          <p:cNvPr id="3" name="Espace réservé du contenu 2"/>
          <p:cNvSpPr>
            <a:spLocks noGrp="1"/>
          </p:cNvSpPr>
          <p:nvPr>
            <p:ph idx="1"/>
          </p:nvPr>
        </p:nvSpPr>
        <p:spPr>
          <a:xfrm>
            <a:off x="179512" y="928670"/>
            <a:ext cx="8964488" cy="4525963"/>
          </a:xfrm>
          <a:solidFill>
            <a:srgbClr val="FFFF00">
              <a:alpha val="16078"/>
            </a:srgbClr>
          </a:solidFill>
          <a:ln>
            <a:solidFill>
              <a:srgbClr val="FF0000"/>
            </a:solidFill>
          </a:ln>
        </p:spPr>
        <p:txBody>
          <a:bodyPr>
            <a:normAutofit/>
          </a:bodyPr>
          <a:lstStyle/>
          <a:p>
            <a:pPr algn="just">
              <a:lnSpc>
                <a:spcPct val="150000"/>
              </a:lnSpc>
              <a:buNone/>
            </a:pPr>
            <a:r>
              <a:rPr lang="fr-FR" sz="2800" dirty="0" smtClean="0"/>
              <a:t>Il se manifeste par </a:t>
            </a:r>
            <a:r>
              <a:rPr lang="fr-FR" sz="2800" dirty="0" smtClean="0">
                <a:solidFill>
                  <a:srgbClr val="C00000"/>
                </a:solidFill>
              </a:rPr>
              <a:t>des effets minéralogiques </a:t>
            </a:r>
            <a:r>
              <a:rPr lang="fr-FR" sz="2800" dirty="0" smtClean="0"/>
              <a:t>tels que les recristallisation qui implique des </a:t>
            </a:r>
            <a:r>
              <a:rPr lang="fr-FR" sz="2800" dirty="0"/>
              <a:t>disparitions </a:t>
            </a:r>
            <a:r>
              <a:rPr lang="fr-FR" sz="2800" dirty="0" smtClean="0"/>
              <a:t>et des apparitions d'espèces minérales nouvelles selon </a:t>
            </a:r>
            <a:r>
              <a:rPr lang="fr-FR" sz="2800" dirty="0"/>
              <a:t>les conditions de T° et de P°. </a:t>
            </a:r>
            <a:endParaRPr lang="fr-FR" sz="2800" dirty="0" smtClean="0"/>
          </a:p>
          <a:p>
            <a:pPr>
              <a:lnSpc>
                <a:spcPct val="150000"/>
              </a:lnSpc>
              <a:buNone/>
            </a:pPr>
            <a:endParaRPr lang="fr-FR" sz="2400" dirty="0" smtClean="0"/>
          </a:p>
          <a:p>
            <a:pPr>
              <a:lnSpc>
                <a:spcPct val="150000"/>
              </a:lnSpc>
              <a:buNone/>
            </a:pPr>
            <a:endParaRPr lang="fr-FR" sz="2300" dirty="0" smtClean="0"/>
          </a:p>
          <a:p>
            <a:pPr>
              <a:buNone/>
            </a:pPr>
            <a:endParaRPr lang="fr-FR" dirty="0"/>
          </a:p>
        </p:txBody>
      </p:sp>
    </p:spTree>
    <p:extLst>
      <p:ext uri="{BB962C8B-B14F-4D97-AF65-F5344CB8AC3E}">
        <p14:creationId xmlns:p14="http://schemas.microsoft.com/office/powerpoint/2010/main" val="33191900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1"/>
          <p:cNvSpPr>
            <a:spLocks noChangeArrowheads="1"/>
          </p:cNvSpPr>
          <p:nvPr/>
        </p:nvSpPr>
        <p:spPr bwMode="auto">
          <a:xfrm>
            <a:off x="0" y="260648"/>
            <a:ext cx="9144000" cy="5131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200000"/>
              </a:lnSpc>
              <a:spcBef>
                <a:spcPct val="0"/>
              </a:spcBef>
              <a:spcAft>
                <a:spcPct val="0"/>
              </a:spcAft>
              <a:buClrTx/>
              <a:buSzTx/>
              <a:buFontTx/>
              <a:buChar char="•"/>
              <a:tabLst/>
            </a:pPr>
            <a:r>
              <a:rPr kumimoji="0" lang="fr-FR" sz="28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La latitude </a:t>
            </a:r>
            <a:r>
              <a:rPr kumimoji="0" lang="fr-FR" sz="28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et l</a:t>
            </a:r>
            <a:r>
              <a:rPr kumimoji="0" lang="fr-FR" sz="2800" b="1" i="1" u="none" strike="noStrike" cap="none" normalizeH="0" baseline="0" dirty="0" smtClean="0">
                <a:ln>
                  <a:noFill/>
                </a:ln>
                <a:solidFill>
                  <a:srgbClr val="00B0F0"/>
                </a:solidFill>
                <a:effectLst/>
                <a:latin typeface="Calibri"/>
                <a:ea typeface="Calibri" pitchFamily="34" charset="0"/>
                <a:cs typeface="Times New Roman" pitchFamily="18" charset="0"/>
              </a:rPr>
              <a:t>’</a:t>
            </a:r>
            <a:r>
              <a:rPr kumimoji="0" lang="fr-FR" sz="28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altitude</a:t>
            </a:r>
            <a:endParaRPr kumimoji="0" lang="fr-FR" sz="2800" b="1"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vitesse et la rotation de la terre augmente au fur et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mesure que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 s</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loigne des pôles.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influence de celle-ci sur les champs de gravit</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sera maximum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quateur et minimum aux pôles et plus on s</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loigne du centre de la terre, plus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attraction newtonienne diminue.</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solidFill>
            <a:srgbClr val="FFFF00">
              <a:alpha val="16078"/>
            </a:srgbClr>
          </a:solidFill>
          <a:ln>
            <a:solidFill>
              <a:srgbClr val="FF0000"/>
            </a:solidFill>
          </a:ln>
        </p:spPr>
        <p:txBody>
          <a:bodyPr/>
          <a:lstStyle/>
          <a:p>
            <a:pPr>
              <a:buNone/>
            </a:pPr>
            <a:r>
              <a:rPr lang="fr-FR" dirty="0" smtClean="0"/>
              <a:t>				</a:t>
            </a:r>
            <a:r>
              <a:rPr lang="fr-FR" u="sng" dirty="0" smtClean="0"/>
              <a:t>Exemple:</a:t>
            </a:r>
            <a:r>
              <a:rPr lang="fr-FR" dirty="0" smtClean="0"/>
              <a:t> </a:t>
            </a:r>
          </a:p>
          <a:p>
            <a:pPr>
              <a:buNone/>
            </a:pPr>
            <a:endParaRPr lang="fr-FR" dirty="0" smtClean="0"/>
          </a:p>
          <a:p>
            <a:pPr>
              <a:buNone/>
            </a:pPr>
            <a:r>
              <a:rPr lang="fr-FR" dirty="0" smtClean="0"/>
              <a:t> A          P= 1 à 3 kb/ T= 570° à 700°</a:t>
            </a:r>
          </a:p>
          <a:p>
            <a:pPr>
              <a:buNone/>
            </a:pPr>
            <a:r>
              <a:rPr lang="fr-FR" dirty="0" smtClean="0">
                <a:solidFill>
                  <a:srgbClr val="0070C0"/>
                </a:solidFill>
              </a:rPr>
              <a:t>Muscovite + Quartz  </a:t>
            </a:r>
            <a:r>
              <a:rPr lang="fr-FR" dirty="0" smtClean="0"/>
              <a:t>---&gt; </a:t>
            </a:r>
            <a:r>
              <a:rPr lang="fr-FR" dirty="0" smtClean="0">
                <a:solidFill>
                  <a:srgbClr val="FF0000"/>
                </a:solidFill>
              </a:rPr>
              <a:t>Microcline + Sillimanite</a:t>
            </a:r>
          </a:p>
          <a:p>
            <a:pPr>
              <a:buNone/>
            </a:pPr>
            <a:r>
              <a:rPr lang="fr-FR" sz="2800" dirty="0" smtClean="0"/>
              <a:t>K Al2 Si3AlO10 (OH)2 + SiO2-&gt; K Si3AlO8  +  Al2O SiO4</a:t>
            </a:r>
          </a:p>
          <a:p>
            <a:endParaRPr lang="fr-FR" dirty="0"/>
          </a:p>
        </p:txBody>
      </p:sp>
    </p:spTree>
    <p:extLst>
      <p:ext uri="{BB962C8B-B14F-4D97-AF65-F5344CB8AC3E}">
        <p14:creationId xmlns:p14="http://schemas.microsoft.com/office/powerpoint/2010/main" val="2717661704"/>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692696"/>
            <a:ext cx="8856984" cy="2202654"/>
          </a:xfrm>
          <a:prstGeom prst="rect">
            <a:avLst/>
          </a:prstGeom>
        </p:spPr>
        <p:txBody>
          <a:bodyPr wrap="square">
            <a:spAutoFit/>
          </a:bodyPr>
          <a:lstStyle/>
          <a:p>
            <a:pPr>
              <a:lnSpc>
                <a:spcPct val="115000"/>
              </a:lnSpc>
              <a:spcAft>
                <a:spcPts val="1000"/>
              </a:spcAft>
            </a:pPr>
            <a:r>
              <a:rPr lang="fr-FR" sz="2800" b="1" i="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Facteurs </a:t>
            </a:r>
            <a:r>
              <a:rPr lang="fr-FR"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de métamorphisme</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Les facteurs dominant dans le métamorphisme sont la P°, la T° (le cas de métamorphisme par apport chimique étant très rare) et la contrainte</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3265016"/>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442" y="-8028"/>
            <a:ext cx="8928992" cy="5927777"/>
          </a:xfrm>
          <a:prstGeom prst="rect">
            <a:avLst/>
          </a:prstGeom>
        </p:spPr>
        <p:txBody>
          <a:bodyPr wrap="square">
            <a:spAutoFit/>
          </a:bodyPr>
          <a:lstStyle/>
          <a:p>
            <a:pPr marL="450215">
              <a:lnSpc>
                <a:spcPct val="115000"/>
              </a:lnSpc>
              <a:spcAft>
                <a:spcPts val="1000"/>
              </a:spcAft>
            </a:pPr>
            <a:r>
              <a:rPr lang="fr-FR" sz="2800" b="1" i="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pression</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C’est la pression générale qui augmente avec la profondeur, elle peut être renforcée par les pressions orientées ou latérales et par le poids spécifique des roches </a:t>
            </a:r>
            <a:r>
              <a:rPr lang="fr-FR" sz="2800" dirty="0" err="1">
                <a:latin typeface="Calibri" panose="020F0502020204030204" pitchFamily="34" charset="0"/>
                <a:ea typeface="Calibri" panose="020F0502020204030204" pitchFamily="34" charset="0"/>
                <a:cs typeface="Calibri" panose="020F0502020204030204" pitchFamily="34" charset="0"/>
              </a:rPr>
              <a:t>surincombantes</a:t>
            </a:r>
            <a:r>
              <a:rPr lang="fr-FR" sz="2800" dirty="0">
                <a:latin typeface="Calibri" panose="020F0502020204030204" pitchFamily="34" charset="0"/>
                <a:ea typeface="Calibri" panose="020F0502020204030204" pitchFamily="34" charset="0"/>
                <a:cs typeface="Calibri" panose="020F0502020204030204" pitchFamily="34" charset="0"/>
              </a:rPr>
              <a:t> (charge </a:t>
            </a:r>
            <a:r>
              <a:rPr lang="fr-FR" sz="2800" dirty="0" err="1">
                <a:latin typeface="Calibri" panose="020F0502020204030204" pitchFamily="34" charset="0"/>
                <a:ea typeface="Calibri" panose="020F0502020204030204" pitchFamily="34" charset="0"/>
                <a:cs typeface="Calibri" panose="020F0502020204030204" pitchFamily="34" charset="0"/>
              </a:rPr>
              <a:t>lithostatique</a:t>
            </a:r>
            <a:r>
              <a:rPr lang="fr-FR" sz="2800" dirty="0">
                <a:latin typeface="Calibri" panose="020F0502020204030204" pitchFamily="34" charset="0"/>
                <a:ea typeface="Calibri" panose="020F0502020204030204" pitchFamily="34" charset="0"/>
                <a:cs typeface="Calibri" panose="020F0502020204030204" pitchFamily="34" charset="0"/>
              </a:rPr>
              <a:t>).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                                                    </a:t>
            </a:r>
            <a:r>
              <a:rPr lang="fr-FR" sz="2800" b="1" dirty="0">
                <a:solidFill>
                  <a:srgbClr val="FF0000"/>
                </a:solidFill>
                <a:latin typeface="Calibri" panose="020F0502020204030204" pitchFamily="34" charset="0"/>
                <a:ea typeface="Calibri" panose="020F0502020204030204" pitchFamily="34" charset="0"/>
                <a:cs typeface="Calibri" panose="020F0502020204030204" pitchFamily="34" charset="0"/>
              </a:rPr>
              <a:t>P = d. g. h. </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 Une roche de densité d=2,7, située à 10Km de profondeur, subit une pression de 2700 bars (2,7Kbars).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Elle permet pour une température donnée la cristallisation de certains minéraux et très souvent leur orientation selon des plans définis. Elle augmente aussi avec la profondeur.</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3301819"/>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323535"/>
            <a:ext cx="8928992" cy="5146665"/>
          </a:xfrm>
          <a:prstGeom prst="rect">
            <a:avLst/>
          </a:prstGeom>
        </p:spPr>
        <p:txBody>
          <a:bodyPr wrap="square">
            <a:spAutoFit/>
          </a:bodyPr>
          <a:lstStyle/>
          <a:p>
            <a:pPr indent="450215">
              <a:lnSpc>
                <a:spcPct val="115000"/>
              </a:lnSpc>
              <a:spcAft>
                <a:spcPts val="1000"/>
              </a:spcAft>
            </a:pPr>
            <a:r>
              <a:rPr lang="fr-FR" sz="2800" b="1" i="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Température</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Elle est le facteur principal, elle augmente avec la profondeur à cause du gradient géothermique. Le degré géothermique normal est de 1°C pour 30 m. Dans les régions instables, il est de 1°C tous les 20 m. La température croit également avec la mise en place des roches plutoniques et surtout des roches volcaniques. Aussi les mouvements de 2 masses l’une contre l’autre produit le dégagement de chaleur dans les zones de friction et à son voisinage immédiat.</a:t>
            </a:r>
            <a:r>
              <a:rPr lang="fr-FR" sz="2800" b="1" dirty="0">
                <a:latin typeface="Calibri" panose="020F0502020204030204" pitchFamily="34" charset="0"/>
                <a:ea typeface="Calibri" panose="020F0502020204030204" pitchFamily="34" charset="0"/>
                <a:cs typeface="Calibri" panose="020F0502020204030204" pitchFamily="34" charset="0"/>
              </a:rPr>
              <a:t>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8044317"/>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20688"/>
            <a:ext cx="8784976" cy="2698175"/>
          </a:xfrm>
          <a:prstGeom prst="rect">
            <a:avLst/>
          </a:prstGeom>
        </p:spPr>
        <p:txBody>
          <a:bodyPr wrap="square">
            <a:spAutoFit/>
          </a:bodyPr>
          <a:lstStyle/>
          <a:p>
            <a:pPr marL="450215">
              <a:lnSpc>
                <a:spcPct val="115000"/>
              </a:lnSpc>
              <a:spcAft>
                <a:spcPts val="1000"/>
              </a:spcAft>
            </a:pPr>
            <a:r>
              <a:rPr lang="fr-FR" sz="2800" b="1" i="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Contrainte</a:t>
            </a:r>
            <a:r>
              <a:rPr lang="fr-FR" sz="2800" i="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C’est une pression orientée, triaxiale donc anisotrope.</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        C = </a:t>
            </a:r>
            <a:r>
              <a:rPr lang="fr-FR" sz="2800" dirty="0" err="1">
                <a:latin typeface="Calibri" panose="020F0502020204030204" pitchFamily="34" charset="0"/>
                <a:ea typeface="Calibri" panose="020F0502020204030204" pitchFamily="34" charset="0"/>
                <a:cs typeface="Calibri" panose="020F0502020204030204" pitchFamily="34" charset="0"/>
              </a:rPr>
              <a:t>lim</a:t>
            </a:r>
            <a:r>
              <a:rPr lang="fr-FR" sz="2800" dirty="0">
                <a:latin typeface="Calibri" panose="020F0502020204030204" pitchFamily="34" charset="0"/>
                <a:ea typeface="Calibri" panose="020F0502020204030204" pitchFamily="34" charset="0"/>
                <a:cs typeface="Calibri" panose="020F0502020204030204" pitchFamily="34" charset="0"/>
              </a:rPr>
              <a:t> </a:t>
            </a:r>
            <a:r>
              <a:rPr lang="fr-FR" sz="2800" baseline="-25000" dirty="0">
                <a:latin typeface="Calibri" panose="020F0502020204030204" pitchFamily="34" charset="0"/>
                <a:ea typeface="Calibri" panose="020F0502020204030204" pitchFamily="34" charset="0"/>
                <a:cs typeface="Calibri" panose="020F0502020204030204" pitchFamily="34" charset="0"/>
              </a:rPr>
              <a:t>S--&gt;0 </a:t>
            </a:r>
            <a:r>
              <a:rPr lang="fr-FR" sz="2800" dirty="0" err="1">
                <a:latin typeface="Calibri" panose="020F0502020204030204" pitchFamily="34" charset="0"/>
                <a:ea typeface="Calibri" panose="020F0502020204030204" pitchFamily="34" charset="0"/>
                <a:cs typeface="Calibri" panose="020F0502020204030204" pitchFamily="34" charset="0"/>
              </a:rPr>
              <a:t>dF</a:t>
            </a:r>
            <a:r>
              <a:rPr lang="fr-FR" sz="2800" dirty="0">
                <a:latin typeface="Calibri" panose="020F0502020204030204" pitchFamily="34" charset="0"/>
                <a:ea typeface="Calibri" panose="020F0502020204030204" pitchFamily="34" charset="0"/>
                <a:cs typeface="Calibri" panose="020F0502020204030204" pitchFamily="34" charset="0"/>
              </a:rPr>
              <a:t>/</a:t>
            </a:r>
            <a:r>
              <a:rPr lang="fr-FR" sz="2800" dirty="0" err="1">
                <a:latin typeface="Calibri" panose="020F0502020204030204" pitchFamily="34" charset="0"/>
                <a:ea typeface="Calibri" panose="020F0502020204030204" pitchFamily="34" charset="0"/>
                <a:cs typeface="Calibri" panose="020F0502020204030204" pitchFamily="34" charset="0"/>
              </a:rPr>
              <a:t>dS</a:t>
            </a:r>
            <a:r>
              <a:rPr lang="fr-FR" sz="2800" dirty="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Elle est responsable de la déformation des roches (schistosité, plissement.).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5205264"/>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0"/>
            <a:ext cx="8229600" cy="1143000"/>
          </a:xfrm>
        </p:spPr>
        <p:txBody>
          <a:bodyPr>
            <a:normAutofit/>
          </a:bodyPr>
          <a:lstStyle/>
          <a:p>
            <a:r>
              <a:rPr lang="fr-FR" sz="2800" dirty="0" smtClean="0">
                <a:solidFill>
                  <a:srgbClr val="FF0000"/>
                </a:solidFill>
              </a:rPr>
              <a:t>Types de métamorphisme</a:t>
            </a:r>
            <a:endParaRPr lang="fr-FR" sz="2800" dirty="0">
              <a:solidFill>
                <a:srgbClr val="FF0000"/>
              </a:solidFill>
            </a:endParaRPr>
          </a:p>
        </p:txBody>
      </p:sp>
      <p:sp>
        <p:nvSpPr>
          <p:cNvPr id="3" name="Espace réservé du contenu 2"/>
          <p:cNvSpPr>
            <a:spLocks noGrp="1"/>
          </p:cNvSpPr>
          <p:nvPr>
            <p:ph idx="4294967295"/>
          </p:nvPr>
        </p:nvSpPr>
        <p:spPr>
          <a:xfrm>
            <a:off x="0" y="1357312"/>
            <a:ext cx="9144000" cy="2916000"/>
          </a:xfrm>
          <a:solidFill>
            <a:srgbClr val="FFFF00">
              <a:alpha val="16863"/>
            </a:srgbClr>
          </a:solidFill>
          <a:ln>
            <a:solidFill>
              <a:srgbClr val="FF0000"/>
            </a:solidFill>
          </a:ln>
        </p:spPr>
        <p:txBody>
          <a:bodyPr/>
          <a:lstStyle/>
          <a:p>
            <a:pPr>
              <a:lnSpc>
                <a:spcPct val="150000"/>
              </a:lnSpc>
              <a:buNone/>
            </a:pPr>
            <a:r>
              <a:rPr lang="fr-FR" sz="2800" dirty="0" smtClean="0"/>
              <a:t>Deux grands types de métamorphisme produisent la majorité des roches métamorphiques : </a:t>
            </a:r>
            <a:r>
              <a:rPr lang="fr-FR" sz="2800" dirty="0" smtClean="0">
                <a:solidFill>
                  <a:srgbClr val="0070C0"/>
                </a:solidFill>
              </a:rPr>
              <a:t>le métamorphisme de contact et le métamorphisme régional</a:t>
            </a:r>
            <a:r>
              <a:rPr lang="fr-FR" sz="2800" dirty="0" smtClean="0"/>
              <a:t>. Un troisième type est plus restreint : </a:t>
            </a:r>
            <a:r>
              <a:rPr lang="fr-FR" sz="2800" dirty="0" smtClean="0">
                <a:solidFill>
                  <a:srgbClr val="0070C0"/>
                </a:solidFill>
              </a:rPr>
              <a:t>le métamorphisme de choc ou d’ impact</a:t>
            </a:r>
            <a:r>
              <a:rPr lang="fr-FR" dirty="0" smtClean="0">
                <a:solidFill>
                  <a:srgbClr val="0070C0"/>
                </a:solidFill>
              </a:rPr>
              <a:t>.</a:t>
            </a:r>
            <a:endParaRPr lang="fr-FR" dirty="0">
              <a:solidFill>
                <a:srgbClr val="0070C0"/>
              </a:solidFill>
            </a:endParaRPr>
          </a:p>
        </p:txBody>
      </p:sp>
    </p:spTree>
    <p:extLst>
      <p:ext uri="{BB962C8B-B14F-4D97-AF65-F5344CB8AC3E}">
        <p14:creationId xmlns:p14="http://schemas.microsoft.com/office/powerpoint/2010/main" val="2640310726"/>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0"/>
            <a:ext cx="8229600" cy="642938"/>
          </a:xfrm>
        </p:spPr>
        <p:txBody>
          <a:bodyPr>
            <a:normAutofit/>
          </a:bodyPr>
          <a:lstStyle/>
          <a:p>
            <a:r>
              <a:rPr lang="fr-FR" sz="2000" b="1" dirty="0" smtClean="0">
                <a:solidFill>
                  <a:srgbClr val="FF0000"/>
                </a:solidFill>
              </a:rPr>
              <a:t>Le métamorphisme de contact</a:t>
            </a:r>
            <a:endParaRPr lang="fr-FR" sz="2000" dirty="0">
              <a:solidFill>
                <a:srgbClr val="FF0000"/>
              </a:solidFill>
            </a:endParaRPr>
          </a:p>
        </p:txBody>
      </p:sp>
      <p:sp>
        <p:nvSpPr>
          <p:cNvPr id="3" name="Espace réservé du contenu 2"/>
          <p:cNvSpPr>
            <a:spLocks noGrp="1"/>
          </p:cNvSpPr>
          <p:nvPr>
            <p:ph idx="4294967295"/>
          </p:nvPr>
        </p:nvSpPr>
        <p:spPr>
          <a:xfrm>
            <a:off x="0" y="500062"/>
            <a:ext cx="9144000" cy="2664000"/>
          </a:xfrm>
          <a:solidFill>
            <a:srgbClr val="FFFF00">
              <a:alpha val="16078"/>
            </a:srgbClr>
          </a:solidFill>
          <a:ln>
            <a:solidFill>
              <a:srgbClr val="FF0000"/>
            </a:solidFill>
          </a:ln>
        </p:spPr>
        <p:txBody>
          <a:bodyPr>
            <a:normAutofit lnSpcReduction="10000"/>
          </a:bodyPr>
          <a:lstStyle/>
          <a:p>
            <a:pPr>
              <a:lnSpc>
                <a:spcPct val="150000"/>
              </a:lnSpc>
              <a:buNone/>
            </a:pPr>
            <a:r>
              <a:rPr lang="fr-FR" sz="2400" dirty="0" smtClean="0">
                <a:solidFill>
                  <a:srgbClr val="0070C0"/>
                </a:solidFill>
              </a:rPr>
              <a:t>Le </a:t>
            </a:r>
            <a:r>
              <a:rPr lang="fr-FR" sz="2400" dirty="0">
                <a:solidFill>
                  <a:srgbClr val="0070C0"/>
                </a:solidFill>
              </a:rPr>
              <a:t>métamorphisme de contact </a:t>
            </a:r>
            <a:r>
              <a:rPr lang="fr-FR" sz="2400" dirty="0"/>
              <a:t>est celui qui se produit dans </a:t>
            </a:r>
            <a:r>
              <a:rPr lang="fr-FR" sz="2400" dirty="0">
                <a:solidFill>
                  <a:srgbClr val="0070C0"/>
                </a:solidFill>
              </a:rPr>
              <a:t>la </a:t>
            </a:r>
            <a:r>
              <a:rPr lang="fr-FR" sz="2400" dirty="0" smtClean="0">
                <a:solidFill>
                  <a:srgbClr val="0070C0"/>
                </a:solidFill>
              </a:rPr>
              <a:t>roche encaissante</a:t>
            </a:r>
            <a:r>
              <a:rPr lang="fr-FR" sz="2400" dirty="0" smtClean="0"/>
              <a:t> </a:t>
            </a:r>
            <a:r>
              <a:rPr lang="fr-FR" sz="2400" dirty="0"/>
              <a:t>au contact </a:t>
            </a:r>
            <a:r>
              <a:rPr lang="fr-FR" sz="2400" dirty="0">
                <a:solidFill>
                  <a:srgbClr val="0070C0"/>
                </a:solidFill>
              </a:rPr>
              <a:t>d'intrusifs.</a:t>
            </a:r>
            <a:r>
              <a:rPr lang="fr-FR" sz="2400" dirty="0"/>
              <a:t> Lorsque le magma encore très chaud est introduit dans une séquence de roches froides, il y a transfert de chaleur (les flèches) et cuisson de la roche encaissante aux bordures</a:t>
            </a:r>
          </a:p>
        </p:txBody>
      </p:sp>
      <p:pic>
        <p:nvPicPr>
          <p:cNvPr id="4" name="Image 3" descr="http://www2.ggl.ulaval.ca/personnel/bourque/s2/2.29.jpg"/>
          <p:cNvPicPr/>
          <p:nvPr/>
        </p:nvPicPr>
        <p:blipFill>
          <a:blip r:embed="rId2"/>
          <a:srcRect/>
          <a:stretch>
            <a:fillRect/>
          </a:stretch>
        </p:blipFill>
        <p:spPr bwMode="auto">
          <a:xfrm>
            <a:off x="2448000" y="3071810"/>
            <a:ext cx="6696000" cy="3600000"/>
          </a:xfrm>
          <a:prstGeom prst="rect">
            <a:avLst/>
          </a:prstGeom>
          <a:noFill/>
          <a:ln w="9525">
            <a:noFill/>
            <a:miter lim="800000"/>
            <a:headEnd/>
            <a:tailEnd/>
          </a:ln>
        </p:spPr>
      </p:pic>
    </p:spTree>
    <p:extLst>
      <p:ext uri="{BB962C8B-B14F-4D97-AF65-F5344CB8AC3E}">
        <p14:creationId xmlns:p14="http://schemas.microsoft.com/office/powerpoint/2010/main" val="1256168488"/>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2656"/>
            <a:ext cx="8229600" cy="428604"/>
          </a:xfrm>
        </p:spPr>
        <p:txBody>
          <a:bodyPr>
            <a:noAutofit/>
          </a:bodyPr>
          <a:lstStyle/>
          <a:p>
            <a:r>
              <a:rPr lang="fr-FR" sz="2400" b="1" dirty="0" smtClean="0">
                <a:solidFill>
                  <a:srgbClr val="7030A0"/>
                </a:solidFill>
              </a:rPr>
              <a:t>Le métamorphisme régional et la foliation métamorphique</a:t>
            </a:r>
            <a:endParaRPr lang="fr-FR" sz="2400" dirty="0">
              <a:solidFill>
                <a:srgbClr val="7030A0"/>
              </a:solidFill>
            </a:endParaRPr>
          </a:p>
        </p:txBody>
      </p:sp>
      <p:sp>
        <p:nvSpPr>
          <p:cNvPr id="3" name="Espace réservé du contenu 2"/>
          <p:cNvSpPr>
            <a:spLocks noGrp="1"/>
          </p:cNvSpPr>
          <p:nvPr>
            <p:ph idx="1"/>
          </p:nvPr>
        </p:nvSpPr>
        <p:spPr>
          <a:xfrm>
            <a:off x="0" y="980728"/>
            <a:ext cx="8964488" cy="5328592"/>
          </a:xfrm>
        </p:spPr>
        <p:txBody>
          <a:bodyPr>
            <a:normAutofit fontScale="92500" lnSpcReduction="10000"/>
          </a:bodyPr>
          <a:lstStyle/>
          <a:p>
            <a:pPr algn="just">
              <a:lnSpc>
                <a:spcPct val="170000"/>
              </a:lnSpc>
              <a:buNone/>
            </a:pPr>
            <a:r>
              <a:rPr lang="fr-FR" sz="2800" dirty="0" smtClean="0"/>
              <a:t>Le </a:t>
            </a:r>
            <a:r>
              <a:rPr lang="fr-FR" sz="2800" dirty="0"/>
              <a:t>métamorphisme régional est celui qui affecte de grandes régions. Il est à la fois contrôlé par des augmentations importantes de pression et de température. C'est le métamorphisme des </a:t>
            </a:r>
            <a:r>
              <a:rPr lang="fr-FR" sz="2800" dirty="0">
                <a:hlinkClick r:id="rId2"/>
              </a:rPr>
              <a:t>racines de chaînes de montagnes</a:t>
            </a:r>
            <a:r>
              <a:rPr lang="fr-FR" sz="2800" dirty="0"/>
              <a:t>. Le métamorphisme régional produit trois grandes transformations: une déformation souvent très poussée de la roche, le développement de minéraux dits métamorphiques et le développement de la foliation </a:t>
            </a:r>
            <a:r>
              <a:rPr lang="fr-FR" sz="2800" dirty="0" smtClean="0"/>
              <a:t>métamorphique</a:t>
            </a:r>
            <a:endParaRPr lang="fr-FR" sz="2800" dirty="0"/>
          </a:p>
          <a:p>
            <a:endParaRPr lang="fr-FR" dirty="0"/>
          </a:p>
        </p:txBody>
      </p:sp>
    </p:spTree>
    <p:extLst>
      <p:ext uri="{BB962C8B-B14F-4D97-AF65-F5344CB8AC3E}">
        <p14:creationId xmlns:p14="http://schemas.microsoft.com/office/powerpoint/2010/main" val="3612710225"/>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srcRect l="14686" r="1841" b="10402"/>
          <a:stretch/>
        </p:blipFill>
        <p:spPr bwMode="auto">
          <a:xfrm>
            <a:off x="683568" y="692696"/>
            <a:ext cx="3816424" cy="288032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6250" r="3125" b="6667"/>
          <a:stretch>
            <a:fillRect/>
          </a:stretch>
        </p:blipFill>
        <p:spPr bwMode="auto">
          <a:xfrm>
            <a:off x="4499992" y="705469"/>
            <a:ext cx="4143404" cy="3000396"/>
          </a:xfrm>
          <a:prstGeom prst="rect">
            <a:avLst/>
          </a:prstGeom>
          <a:noFill/>
          <a:ln w="9525">
            <a:noFill/>
            <a:miter lim="800000"/>
            <a:headEnd/>
            <a:tailEnd/>
          </a:ln>
          <a:effectLst/>
        </p:spPr>
      </p:pic>
    </p:spTree>
    <p:extLst>
      <p:ext uri="{BB962C8B-B14F-4D97-AF65-F5344CB8AC3E}">
        <p14:creationId xmlns:p14="http://schemas.microsoft.com/office/powerpoint/2010/main" val="2649398755"/>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42852"/>
            <a:ext cx="9144000" cy="500063"/>
          </a:xfrm>
        </p:spPr>
        <p:txBody>
          <a:bodyPr>
            <a:normAutofit/>
          </a:bodyPr>
          <a:lstStyle/>
          <a:p>
            <a:r>
              <a:rPr lang="fr-FR" sz="2000" dirty="0" smtClean="0">
                <a:solidFill>
                  <a:srgbClr val="7030A0"/>
                </a:solidFill>
              </a:rPr>
              <a:t>Dans le cas de la foliation métamorphique</a:t>
            </a:r>
            <a:endParaRPr lang="fr-FR" sz="2000" dirty="0">
              <a:solidFill>
                <a:srgbClr val="7030A0"/>
              </a:solidFill>
            </a:endParaRPr>
          </a:p>
        </p:txBody>
      </p:sp>
      <p:sp>
        <p:nvSpPr>
          <p:cNvPr id="3" name="Espace réservé du contenu 2"/>
          <p:cNvSpPr>
            <a:spLocks noGrp="1"/>
          </p:cNvSpPr>
          <p:nvPr>
            <p:ph idx="4294967295"/>
          </p:nvPr>
        </p:nvSpPr>
        <p:spPr>
          <a:xfrm>
            <a:off x="0" y="714375"/>
            <a:ext cx="9144000" cy="6143625"/>
          </a:xfrm>
        </p:spPr>
        <p:txBody>
          <a:bodyPr/>
          <a:lstStyle/>
          <a:p>
            <a:pPr>
              <a:lnSpc>
                <a:spcPct val="150000"/>
              </a:lnSpc>
              <a:buNone/>
            </a:pPr>
            <a:r>
              <a:rPr lang="fr-FR" dirty="0" smtClean="0"/>
              <a:t> </a:t>
            </a:r>
            <a:r>
              <a:rPr lang="fr-FR" sz="2400" dirty="0" smtClean="0">
                <a:solidFill>
                  <a:srgbClr val="002060"/>
                </a:solidFill>
              </a:rPr>
              <a:t>les cristaux </a:t>
            </a:r>
            <a:r>
              <a:rPr lang="fr-FR" sz="2400" dirty="0" smtClean="0"/>
              <a:t>ou les particules d'une roche ignée ou sédimentaire seront </a:t>
            </a:r>
            <a:r>
              <a:rPr lang="fr-FR" sz="2400" dirty="0" smtClean="0">
                <a:solidFill>
                  <a:srgbClr val="002060"/>
                </a:solidFill>
              </a:rPr>
              <a:t>aplatis</a:t>
            </a:r>
            <a:r>
              <a:rPr lang="fr-FR" sz="2400" dirty="0" smtClean="0"/>
              <a:t>,</a:t>
            </a:r>
            <a:r>
              <a:rPr lang="fr-FR" sz="2400" dirty="0" smtClean="0">
                <a:solidFill>
                  <a:srgbClr val="002060"/>
                </a:solidFill>
              </a:rPr>
              <a:t> étirés </a:t>
            </a:r>
            <a:r>
              <a:rPr lang="fr-FR" sz="2400" dirty="0" smtClean="0"/>
              <a:t>par </a:t>
            </a:r>
            <a:r>
              <a:rPr lang="fr-FR" sz="2400" dirty="0" smtClean="0">
                <a:solidFill>
                  <a:srgbClr val="002060"/>
                </a:solidFill>
              </a:rPr>
              <a:t>la pression sous des températures </a:t>
            </a:r>
            <a:r>
              <a:rPr lang="fr-FR" sz="2400" dirty="0" smtClean="0"/>
              <a:t>élevées et viendront s'aligner dans des plans de foliations; c'est </a:t>
            </a:r>
            <a:r>
              <a:rPr lang="fr-FR" sz="2400" dirty="0" smtClean="0">
                <a:solidFill>
                  <a:srgbClr val="002060"/>
                </a:solidFill>
              </a:rPr>
              <a:t>la foliation métamorphique </a:t>
            </a:r>
            <a:r>
              <a:rPr lang="fr-FR" sz="2400" dirty="0" smtClean="0"/>
              <a:t>caractéristique de ce type de métamorphisme.</a:t>
            </a:r>
            <a:endParaRPr lang="fr-FR" sz="2400" dirty="0"/>
          </a:p>
        </p:txBody>
      </p:sp>
      <p:pic>
        <p:nvPicPr>
          <p:cNvPr id="5122" name="Picture 2"/>
          <p:cNvPicPr>
            <a:picLocks noChangeAspect="1" noChangeArrowheads="1"/>
          </p:cNvPicPr>
          <p:nvPr/>
        </p:nvPicPr>
        <p:blipFill>
          <a:blip r:embed="rId2"/>
          <a:srcRect l="6250" r="3125" b="6667"/>
          <a:stretch>
            <a:fillRect/>
          </a:stretch>
        </p:blipFill>
        <p:spPr bwMode="auto">
          <a:xfrm>
            <a:off x="2786050" y="3571876"/>
            <a:ext cx="4143404" cy="3000396"/>
          </a:xfrm>
          <a:prstGeom prst="rect">
            <a:avLst/>
          </a:prstGeom>
          <a:noFill/>
          <a:ln w="9525">
            <a:noFill/>
            <a:miter lim="800000"/>
            <a:headEnd/>
            <a:tailEnd/>
          </a:ln>
          <a:effectLst/>
        </p:spPr>
      </p:pic>
    </p:spTree>
    <p:extLst>
      <p:ext uri="{BB962C8B-B14F-4D97-AF65-F5344CB8AC3E}">
        <p14:creationId xmlns:p14="http://schemas.microsoft.com/office/powerpoint/2010/main" val="21204564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1"/>
          <p:cNvSpPr>
            <a:spLocks noChangeArrowheads="1"/>
          </p:cNvSpPr>
          <p:nvPr/>
        </p:nvSpPr>
        <p:spPr bwMode="auto">
          <a:xfrm>
            <a:off x="107504" y="225863"/>
            <a:ext cx="892899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pPr>
            <a:r>
              <a:rPr kumimoji="0" lang="fr-FR" sz="28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Du relief</a:t>
            </a:r>
            <a:endParaRPr kumimoji="0" lang="fr-FR" sz="28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 a direction du fil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plomb au centre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une vaste plaine et au pied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une importante montagne ne sont pas parall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Il y</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viation de la verticale en direction des reliefs (figure 4). </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Image 2"/>
          <p:cNvPicPr/>
          <p:nvPr/>
        </p:nvPicPr>
        <p:blipFill>
          <a:blip r:embed="rId2"/>
          <a:srcRect/>
          <a:stretch>
            <a:fillRect/>
          </a:stretch>
        </p:blipFill>
        <p:spPr bwMode="auto">
          <a:xfrm>
            <a:off x="899592" y="2996952"/>
            <a:ext cx="5904000" cy="291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714356"/>
          </a:xfrm>
        </p:spPr>
        <p:txBody>
          <a:bodyPr>
            <a:normAutofit/>
          </a:bodyPr>
          <a:lstStyle/>
          <a:p>
            <a:r>
              <a:rPr lang="fr-FR" sz="2800" b="1" dirty="0" smtClean="0">
                <a:solidFill>
                  <a:srgbClr val="7030A0"/>
                </a:solidFill>
              </a:rPr>
              <a:t>Le métamorphisme de choc</a:t>
            </a:r>
            <a:endParaRPr lang="fr-FR" sz="2800" dirty="0">
              <a:solidFill>
                <a:srgbClr val="7030A0"/>
              </a:solidFill>
            </a:endParaRPr>
          </a:p>
        </p:txBody>
      </p:sp>
      <p:sp>
        <p:nvSpPr>
          <p:cNvPr id="6" name="Espace réservé du contenu 5"/>
          <p:cNvSpPr>
            <a:spLocks noGrp="1"/>
          </p:cNvSpPr>
          <p:nvPr>
            <p:ph idx="1"/>
          </p:nvPr>
        </p:nvSpPr>
        <p:spPr>
          <a:xfrm>
            <a:off x="0" y="1214422"/>
            <a:ext cx="9144000" cy="3708000"/>
          </a:xfrm>
          <a:solidFill>
            <a:srgbClr val="FFFF00">
              <a:alpha val="14902"/>
            </a:srgbClr>
          </a:solidFill>
          <a:ln>
            <a:solidFill>
              <a:srgbClr val="FF0000"/>
            </a:solidFill>
          </a:ln>
        </p:spPr>
        <p:txBody>
          <a:bodyPr>
            <a:normAutofit/>
          </a:bodyPr>
          <a:lstStyle/>
          <a:p>
            <a:pPr>
              <a:lnSpc>
                <a:spcPct val="150000"/>
              </a:lnSpc>
              <a:buNone/>
            </a:pPr>
            <a:r>
              <a:rPr lang="fr-FR" sz="2400" dirty="0" smtClean="0">
                <a:solidFill>
                  <a:srgbClr val="002060"/>
                </a:solidFill>
              </a:rPr>
              <a:t>Le </a:t>
            </a:r>
            <a:r>
              <a:rPr lang="fr-FR" sz="2400" dirty="0">
                <a:solidFill>
                  <a:srgbClr val="002060"/>
                </a:solidFill>
              </a:rPr>
              <a:t>métamorphisme de </a:t>
            </a:r>
            <a:r>
              <a:rPr lang="fr-FR" sz="2400" dirty="0" smtClean="0">
                <a:solidFill>
                  <a:srgbClr val="002060"/>
                </a:solidFill>
              </a:rPr>
              <a:t>choc ou d’impact </a:t>
            </a:r>
            <a:r>
              <a:rPr lang="fr-FR" sz="2400" dirty="0"/>
              <a:t>est celui produit par la chute </a:t>
            </a:r>
            <a:r>
              <a:rPr lang="fr-FR" sz="2400" dirty="0">
                <a:solidFill>
                  <a:srgbClr val="002060"/>
                </a:solidFill>
              </a:rPr>
              <a:t>d'une météorite </a:t>
            </a:r>
            <a:r>
              <a:rPr lang="fr-FR" sz="2400" dirty="0"/>
              <a:t>à la surface de la planète. Le choc engendre des températures et des pressions énormément élevées qui transforment les minéraux de la roche </a:t>
            </a:r>
            <a:r>
              <a:rPr lang="fr-FR" sz="2400" dirty="0" smtClean="0"/>
              <a:t>choquée, </a:t>
            </a:r>
            <a:r>
              <a:rPr lang="fr-FR" sz="2400" dirty="0"/>
              <a:t>des températures et des pressions qui sont bien au-delà de celles atteintes dans le métamorphisme régional.</a:t>
            </a:r>
          </a:p>
          <a:p>
            <a:endParaRPr lang="fr-FR" sz="2800" dirty="0"/>
          </a:p>
        </p:txBody>
      </p:sp>
    </p:spTree>
    <p:extLst>
      <p:ext uri="{BB962C8B-B14F-4D97-AF65-F5344CB8AC3E}">
        <p14:creationId xmlns:p14="http://schemas.microsoft.com/office/powerpoint/2010/main" val="2870245138"/>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2357422" y="1928802"/>
            <a:ext cx="4742627" cy="3240000"/>
          </a:xfrm>
          <a:prstGeom prst="rect">
            <a:avLst/>
          </a:prstGeom>
          <a:noFill/>
          <a:ln w="9525">
            <a:noFill/>
            <a:miter lim="800000"/>
            <a:headEnd/>
            <a:tailEnd/>
          </a:ln>
          <a:effectLst/>
        </p:spPr>
      </p:pic>
    </p:spTree>
    <p:extLst>
      <p:ext uri="{BB962C8B-B14F-4D97-AF65-F5344CB8AC3E}">
        <p14:creationId xmlns:p14="http://schemas.microsoft.com/office/powerpoint/2010/main" val="3104491746"/>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48680"/>
            <a:ext cx="8784976" cy="5018425"/>
          </a:xfrm>
          <a:prstGeom prst="rect">
            <a:avLst/>
          </a:prstGeom>
        </p:spPr>
        <p:txBody>
          <a:bodyPr wrap="square">
            <a:spAutoFit/>
          </a:bodyPr>
          <a:lstStyle/>
          <a:p>
            <a:pPr marL="457200" indent="-180340" algn="just">
              <a:lnSpc>
                <a:spcPct val="115000"/>
              </a:lnSpc>
              <a:spcAft>
                <a:spcPts val="0"/>
              </a:spcAft>
            </a:pPr>
            <a:r>
              <a:rPr lang="fr-FR" sz="2800" b="1" dirty="0">
                <a:latin typeface="Calibri" panose="020F0502020204030204" pitchFamily="34" charset="0"/>
                <a:ea typeface="Calibri" panose="020F0502020204030204" pitchFamily="34" charset="0"/>
                <a:cs typeface="Calibri" panose="020F0502020204030204" pitchFamily="34" charset="0"/>
              </a:rPr>
              <a:t>CYCLE DES ROCHES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Les roches, matériaux constituant l’écorce terrestre, présentent une grande diversité qui porte non seulement sur l’origine mais aussi sur la composition minéralogique. En dépit de toutes leurs différences, les grands groupes des roches étudiées présentent des relations étroites ; par des transformations, on passe de l’un à l’autre définissant ainsi un cycle des roches.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D’après la façon dont elles se forment, on peut classer les roches en deux grands groupes </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496926"/>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50"/>
            <a:ext cx="9144000" cy="4898905"/>
          </a:xfrm>
          <a:prstGeom prst="rect">
            <a:avLst/>
          </a:prstGeom>
        </p:spPr>
        <p:txBody>
          <a:bodyPr wrap="square">
            <a:spAutoFit/>
          </a:bodyPr>
          <a:lstStyle/>
          <a:p>
            <a:pPr marL="457200" indent="-180340">
              <a:lnSpc>
                <a:spcPct val="115000"/>
              </a:lnSpc>
              <a:spcAft>
                <a:spcPts val="0"/>
              </a:spcAft>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Les roches, matériaux constituant l’écorce </a:t>
            </a:r>
            <a:r>
              <a:rPr lang="fr-FR" sz="2800" dirty="0" smtClean="0">
                <a:latin typeface="Calibri" panose="020F0502020204030204" pitchFamily="34" charset="0"/>
                <a:ea typeface="Calibri" panose="020F0502020204030204" pitchFamily="34" charset="0"/>
                <a:cs typeface="Calibri" panose="020F0502020204030204" pitchFamily="34" charset="0"/>
              </a:rPr>
              <a:t>Les </a:t>
            </a:r>
            <a:r>
              <a:rPr lang="fr-FR" sz="2800" dirty="0">
                <a:latin typeface="Calibri" panose="020F0502020204030204" pitchFamily="34" charset="0"/>
                <a:ea typeface="Calibri" panose="020F0502020204030204" pitchFamily="34" charset="0"/>
                <a:cs typeface="Calibri" panose="020F0502020204030204" pitchFamily="34" charset="0"/>
              </a:rPr>
              <a:t>roches qui naissent à </a:t>
            </a:r>
            <a:r>
              <a:rPr lang="fr-FR" sz="2800" b="1" dirty="0">
                <a:latin typeface="Calibri" panose="020F0502020204030204" pitchFamily="34" charset="0"/>
                <a:ea typeface="Calibri" panose="020F0502020204030204" pitchFamily="34" charset="0"/>
                <a:cs typeface="Calibri" panose="020F0502020204030204" pitchFamily="34" charset="0"/>
              </a:rPr>
              <a:t>la surface</a:t>
            </a:r>
            <a:r>
              <a:rPr lang="fr-FR" sz="2800" dirty="0">
                <a:latin typeface="Calibri" panose="020F0502020204030204" pitchFamily="34" charset="0"/>
                <a:ea typeface="Calibri" panose="020F0502020204030204" pitchFamily="34" charset="0"/>
                <a:cs typeface="Calibri" panose="020F0502020204030204" pitchFamily="34" charset="0"/>
              </a:rPr>
              <a:t> du globe appelées </a:t>
            </a:r>
            <a:r>
              <a:rPr lang="fr-FR" sz="2800" b="1" dirty="0">
                <a:latin typeface="Calibri" panose="020F0502020204030204" pitchFamily="34" charset="0"/>
                <a:ea typeface="Calibri" panose="020F0502020204030204" pitchFamily="34" charset="0"/>
                <a:cs typeface="Calibri" panose="020F0502020204030204" pitchFamily="34" charset="0"/>
              </a:rPr>
              <a:t>roches exogènes</a:t>
            </a:r>
            <a:r>
              <a:rPr lang="fr-FR" sz="2800" dirty="0">
                <a:latin typeface="Calibri" panose="020F0502020204030204" pitchFamily="34" charset="0"/>
                <a:ea typeface="Calibri" panose="020F0502020204030204" pitchFamily="34" charset="0"/>
                <a:cs typeface="Calibri" panose="020F0502020204030204" pitchFamily="34" charset="0"/>
              </a:rPr>
              <a:t>, ce sont les roches sédimentaires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fr-FR" sz="2800" dirty="0">
                <a:latin typeface="Calibri" panose="020F0502020204030204" pitchFamily="34" charset="0"/>
                <a:ea typeface="Calibri" panose="020F0502020204030204" pitchFamily="34" charset="0"/>
                <a:cs typeface="Calibri" panose="020F0502020204030204" pitchFamily="34" charset="0"/>
              </a:rPr>
              <a:t>Les roches qui naissent en </a:t>
            </a:r>
            <a:r>
              <a:rPr lang="fr-FR" sz="2800" b="1" dirty="0">
                <a:latin typeface="Calibri" panose="020F0502020204030204" pitchFamily="34" charset="0"/>
                <a:ea typeface="Calibri" panose="020F0502020204030204" pitchFamily="34" charset="0"/>
                <a:cs typeface="Calibri" panose="020F0502020204030204" pitchFamily="34" charset="0"/>
              </a:rPr>
              <a:t>profondeur </a:t>
            </a:r>
            <a:r>
              <a:rPr lang="fr-FR" sz="2800" dirty="0">
                <a:latin typeface="Calibri" panose="020F0502020204030204" pitchFamily="34" charset="0"/>
                <a:ea typeface="Calibri" panose="020F0502020204030204" pitchFamily="34" charset="0"/>
                <a:cs typeface="Calibri" panose="020F0502020204030204" pitchFamily="34" charset="0"/>
              </a:rPr>
              <a:t>dans des conditions de température et de pression totalement différentes de celles que l’on connait en surface. Ce sont les </a:t>
            </a:r>
            <a:r>
              <a:rPr lang="fr-FR" sz="2800" b="1" dirty="0">
                <a:latin typeface="Calibri" panose="020F0502020204030204" pitchFamily="34" charset="0"/>
                <a:ea typeface="Calibri" panose="020F0502020204030204" pitchFamily="34" charset="0"/>
                <a:cs typeface="Calibri" panose="020F0502020204030204" pitchFamily="34" charset="0"/>
              </a:rPr>
              <a:t>roches endogènes</a:t>
            </a:r>
            <a:r>
              <a:rPr lang="fr-FR" sz="2800" dirty="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Dans ce deuxième groupe, il faut distinguer 2 familles différentes </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2149706"/>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20688"/>
            <a:ext cx="8928992" cy="1549783"/>
          </a:xfrm>
          <a:prstGeom prst="rect">
            <a:avLst/>
          </a:prstGeom>
        </p:spPr>
        <p:txBody>
          <a:bodyPr wrap="square">
            <a:spAutoFit/>
          </a:bodyPr>
          <a:lstStyle/>
          <a:p>
            <a:pPr marL="342900" lvl="0" indent="-342900">
              <a:lnSpc>
                <a:spcPct val="115000"/>
              </a:lnSpc>
              <a:spcAft>
                <a:spcPts val="0"/>
              </a:spcAft>
              <a:buFont typeface="Calibri" panose="020F0502020204030204" pitchFamily="34" charset="0"/>
              <a:buChar char="‒"/>
            </a:pPr>
            <a:r>
              <a:rPr lang="fr-FR" sz="2800" b="1" dirty="0">
                <a:latin typeface="Calibri" panose="020F0502020204030204" pitchFamily="34" charset="0"/>
                <a:ea typeface="Calibri" panose="020F0502020204030204" pitchFamily="34" charset="0"/>
                <a:cs typeface="Calibri" panose="020F0502020204030204" pitchFamily="34" charset="0"/>
              </a:rPr>
              <a:t>Les roches magmatiques</a:t>
            </a:r>
            <a:r>
              <a:rPr lang="fr-FR" sz="2800" dirty="0">
                <a:latin typeface="Calibri" panose="020F0502020204030204" pitchFamily="34" charset="0"/>
                <a:ea typeface="Calibri" panose="020F0502020204030204" pitchFamily="34" charset="0"/>
                <a:cs typeface="Calibri" panose="020F0502020204030204" pitchFamily="34" charset="0"/>
              </a:rPr>
              <a:t> (roches volcaniques et plutoniques) qui se forment par refroidissement d’un magma constitué des matériaux en fusion</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8179697"/>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92696"/>
            <a:ext cx="9036496" cy="4739439"/>
          </a:xfrm>
          <a:prstGeom prst="rect">
            <a:avLst/>
          </a:prstGeom>
        </p:spPr>
        <p:txBody>
          <a:bodyPr wrap="square">
            <a:spAutoFit/>
          </a:bodyPr>
          <a:lstStyle/>
          <a:p>
            <a:pPr marL="342900" lvl="0" indent="-342900" algn="just">
              <a:lnSpc>
                <a:spcPct val="115000"/>
              </a:lnSpc>
              <a:spcAft>
                <a:spcPts val="0"/>
              </a:spcAft>
              <a:buFont typeface="Calibri" panose="020F0502020204030204" pitchFamily="34" charset="0"/>
              <a:buChar char="‒"/>
            </a:pPr>
            <a:r>
              <a:rPr lang="fr-FR" sz="2400" b="1" dirty="0">
                <a:latin typeface="Calibri" panose="020F0502020204030204" pitchFamily="34" charset="0"/>
                <a:ea typeface="Calibri" panose="020F0502020204030204" pitchFamily="34" charset="0"/>
                <a:cs typeface="Calibri" panose="020F0502020204030204" pitchFamily="34" charset="0"/>
              </a:rPr>
              <a:t>Les roches métamorphiques</a:t>
            </a:r>
            <a:r>
              <a:rPr lang="fr-FR" sz="2400" dirty="0">
                <a:latin typeface="Calibri" panose="020F0502020204030204" pitchFamily="34" charset="0"/>
                <a:ea typeface="Calibri" panose="020F0502020204030204" pitchFamily="34" charset="0"/>
                <a:cs typeface="Calibri" panose="020F0502020204030204" pitchFamily="34" charset="0"/>
              </a:rPr>
              <a:t> qui se forment en profondeur par transformation sans fusion, à l’état solide, des autres roches (sédimentaires, magmatiques et même métamorphiques), sous l’effet d’une élévation considérable de la température et de la pression (métamorphisme).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1000"/>
              </a:spcAft>
            </a:pPr>
            <a:r>
              <a:rPr lang="fr-FR" sz="2400" dirty="0">
                <a:latin typeface="Calibri" panose="020F0502020204030204" pitchFamily="34" charset="0"/>
                <a:ea typeface="Calibri" panose="020F0502020204030204" pitchFamily="34" charset="0"/>
                <a:cs typeface="Calibri" panose="020F0502020204030204" pitchFamily="34" charset="0"/>
              </a:rPr>
              <a:t>Ajoutons que le terme ultime du métamorphisme est la fusion, c'est-à-dire la formation d’un magma, qui peut redonner les roches magmatiques (granite d’anatexie). On voit immédiatement que ces divers types des roches présentent entre eux </a:t>
            </a:r>
            <a:r>
              <a:rPr lang="fr-FR" sz="2400" b="1" dirty="0">
                <a:latin typeface="Calibri" panose="020F0502020204030204" pitchFamily="34" charset="0"/>
                <a:ea typeface="Calibri" panose="020F0502020204030204" pitchFamily="34" charset="0"/>
                <a:cs typeface="Calibri" panose="020F0502020204030204" pitchFamily="34" charset="0"/>
              </a:rPr>
              <a:t>d’étroites relations</a:t>
            </a:r>
            <a:r>
              <a:rPr lang="fr-FR" sz="2400" dirty="0">
                <a:latin typeface="Calibri" panose="020F0502020204030204" pitchFamily="34" charset="0"/>
                <a:ea typeface="Calibri" panose="020F0502020204030204" pitchFamily="34" charset="0"/>
                <a:cs typeface="Calibri" panose="020F0502020204030204" pitchFamily="34" charset="0"/>
              </a:rPr>
              <a:t>, ce qui permet de décrire, à l’échelle des </a:t>
            </a:r>
            <a:r>
              <a:rPr lang="fr-FR" sz="2400" b="1" dirty="0">
                <a:latin typeface="Calibri" panose="020F0502020204030204" pitchFamily="34" charset="0"/>
                <a:ea typeface="Calibri" panose="020F0502020204030204" pitchFamily="34" charset="0"/>
                <a:cs typeface="Calibri" panose="020F0502020204030204" pitchFamily="34" charset="0"/>
              </a:rPr>
              <a:t>temps géologiques, le cycle présenté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4403103"/>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76672"/>
            <a:ext cx="8928992" cy="3065455"/>
          </a:xfrm>
          <a:prstGeom prst="rect">
            <a:avLst/>
          </a:prstGeom>
        </p:spPr>
        <p:txBody>
          <a:bodyPr wrap="square">
            <a:spAutoFit/>
          </a:bodyPr>
          <a:lstStyle/>
          <a:p>
            <a:pPr marL="457200">
              <a:lnSpc>
                <a:spcPct val="115000"/>
              </a:lnSpc>
              <a:spcAft>
                <a:spcPts val="0"/>
              </a:spcAft>
            </a:pPr>
            <a:r>
              <a:rPr lang="fr-FR" sz="2800" b="1" dirty="0">
                <a:solidFill>
                  <a:srgbClr val="FF0000"/>
                </a:solidFill>
                <a:latin typeface="Calibri" panose="020F0502020204030204" pitchFamily="34" charset="0"/>
                <a:ea typeface="Calibri" panose="020F0502020204030204" pitchFamily="34" charset="0"/>
                <a:cs typeface="Calibri" panose="020F0502020204030204" pitchFamily="34" charset="0"/>
              </a:rPr>
              <a:t>Conclusion</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La terre est une planète en pleine activité car sa sismicité et son volcanisme témoignent d’une dynamique interne dont les conséquences essentielles sont les déplacements des plaques lithosphériques et la genèse des chaines de montagnes</a:t>
            </a:r>
            <a:r>
              <a:rPr lang="fr-FR" sz="2800"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7500402"/>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0648"/>
            <a:ext cx="9036496" cy="5513945"/>
          </a:xfrm>
          <a:prstGeom prst="rect">
            <a:avLst/>
          </a:prstGeom>
        </p:spPr>
        <p:txBody>
          <a:bodyPr wrap="square">
            <a:spAutoFit/>
          </a:bodyPr>
          <a:lstStyle/>
          <a:p>
            <a:pPr marL="457200">
              <a:lnSpc>
                <a:spcPct val="115000"/>
              </a:lnSpc>
              <a:spcAft>
                <a:spcPts val="0"/>
              </a:spcAft>
            </a:pPr>
            <a:r>
              <a:rPr lang="fr-FR" sz="2800" dirty="0">
                <a:latin typeface="Calibri" panose="020F0502020204030204" pitchFamily="34" charset="0"/>
                <a:ea typeface="Calibri" panose="020F0502020204030204" pitchFamily="34" charset="0"/>
                <a:cs typeface="Calibri" panose="020F0502020204030204" pitchFamily="34" charset="0"/>
              </a:rPr>
              <a:t>La terre se présente comme une planète singulière au sein du système solaire ; c’est en effet la seule à posséder une atmosphère riche en oxygène et une hydrosphère développée. L’eau de cette hydrosphère sous ses formes solides, liquide et gazeuse participe activement au modelage de l’épiderme de la terre entant que principal agent actuel et passé de l’érosion.</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fr-FR" sz="2800" dirty="0">
                <a:latin typeface="Calibri" panose="020F0502020204030204" pitchFamily="34" charset="0"/>
                <a:ea typeface="Calibri" panose="020F0502020204030204" pitchFamily="34" charset="0"/>
                <a:cs typeface="Calibri" panose="020F0502020204030204" pitchFamily="34" charset="0"/>
              </a:rPr>
              <a:t>L’existence d’une biosphère est rendue possible par la bonne distance entre la terre et le soleil, la gravité suffisante, la présence de l’atmosphère et la présence de l’eau.  </a:t>
            </a:r>
            <a:endParaRPr lang="fr-F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48816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48680"/>
            <a:ext cx="8856984" cy="3254865"/>
          </a:xfrm>
          <a:prstGeom prst="rect">
            <a:avLst/>
          </a:prstGeom>
        </p:spPr>
        <p:txBody>
          <a:bodyPr wrap="square">
            <a:spAutoFit/>
          </a:bodyPr>
          <a:lstStyle/>
          <a:p>
            <a:pPr>
              <a:lnSpc>
                <a:spcPct val="150000"/>
              </a:lnSpc>
            </a:pPr>
            <a:r>
              <a:rPr lang="fr-FR" sz="2800" dirty="0">
                <a:latin typeface="Times New Roman" pitchFamily="18" charset="0"/>
                <a:ea typeface="Calibri" pitchFamily="34" charset="0"/>
                <a:cs typeface="Times New Roman" pitchFamily="18" charset="0"/>
              </a:rPr>
              <a:t>En tout point du globe terrestre on peut d</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terminer d</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une part la verticale et d</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autre part calculer la valeur de g. Tout </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cart entre la valeur de g mesur</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e et celle calcul</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e s</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appellera anomalie et sera imputable </a:t>
            </a:r>
            <a:r>
              <a:rPr lang="fr-FR" sz="2800" dirty="0">
                <a:ea typeface="Calibri" pitchFamily="34" charset="0"/>
                <a:cs typeface="Times New Roman" pitchFamily="18" charset="0"/>
              </a:rPr>
              <a:t>à</a:t>
            </a:r>
            <a:r>
              <a:rPr lang="fr-FR" sz="2800" dirty="0">
                <a:latin typeface="Times New Roman" pitchFamily="18" charset="0"/>
                <a:ea typeface="Calibri" pitchFamily="34" charset="0"/>
                <a:cs typeface="Times New Roman" pitchFamily="18" charset="0"/>
              </a:rPr>
              <a:t> la r</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partition des masses </a:t>
            </a:r>
            <a:r>
              <a:rPr lang="fr-FR" sz="2800" dirty="0">
                <a:ea typeface="Calibri" pitchFamily="34" charset="0"/>
                <a:cs typeface="Times New Roman" pitchFamily="18" charset="0"/>
              </a:rPr>
              <a:t>à</a:t>
            </a:r>
            <a:r>
              <a:rPr lang="fr-FR" sz="2800" dirty="0">
                <a:latin typeface="Times New Roman" pitchFamily="18" charset="0"/>
                <a:ea typeface="Calibri" pitchFamily="34" charset="0"/>
                <a:cs typeface="Times New Roman" pitchFamily="18" charset="0"/>
              </a:rPr>
              <a:t> l</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int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rieur du globe.</a:t>
            </a:r>
            <a:endParaRPr lang="fr-FR" sz="2800" dirty="0"/>
          </a:p>
        </p:txBody>
      </p:sp>
    </p:spTree>
    <p:extLst>
      <p:ext uri="{BB962C8B-B14F-4D97-AF65-F5344CB8AC3E}">
        <p14:creationId xmlns:p14="http://schemas.microsoft.com/office/powerpoint/2010/main" val="37693953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0" y="1196752"/>
            <a:ext cx="9144000" cy="2608535"/>
          </a:xfrm>
          <a:prstGeom prst="rect">
            <a:avLst/>
          </a:prstGeom>
        </p:spPr>
        <p:txBody>
          <a:bodyPr wrap="square">
            <a:spAutoFit/>
          </a:bodyPr>
          <a:lstStyle/>
          <a:p>
            <a:pPr lvl="0" eaLnBrk="0" fontAlgn="base" hangingPunct="0">
              <a:lnSpc>
                <a:spcPct val="150000"/>
              </a:lnSpc>
              <a:spcBef>
                <a:spcPct val="0"/>
              </a:spcBef>
              <a:spcAft>
                <a:spcPct val="0"/>
              </a:spcAft>
            </a:pPr>
            <a:r>
              <a:rPr lang="fr-FR" sz="2400" dirty="0" smtClean="0">
                <a:latin typeface="Times New Roman" pitchFamily="18" charset="0"/>
                <a:ea typeface="Calibri" pitchFamily="34" charset="0"/>
                <a:cs typeface="Times New Roman" pitchFamily="18" charset="0"/>
              </a:rPr>
              <a:t>Les </a:t>
            </a:r>
            <a:r>
              <a:rPr lang="fr-FR" sz="2800" dirty="0" smtClean="0">
                <a:latin typeface="Times New Roman" pitchFamily="18" charset="0"/>
                <a:ea typeface="Calibri" pitchFamily="34" charset="0"/>
                <a:cs typeface="Times New Roman" pitchFamily="18" charset="0"/>
              </a:rPr>
              <a:t>anomalies de la gravit</a:t>
            </a:r>
            <a:r>
              <a:rPr lang="fr-FR" sz="2800" dirty="0" smtClean="0">
                <a:ea typeface="Calibri" pitchFamily="34" charset="0"/>
                <a:cs typeface="Times New Roman" pitchFamily="18" charset="0"/>
              </a:rPr>
              <a:t>é</a:t>
            </a:r>
            <a:r>
              <a:rPr lang="fr-FR" sz="2800" dirty="0" smtClean="0">
                <a:latin typeface="Times New Roman" pitchFamily="18" charset="0"/>
                <a:ea typeface="Calibri" pitchFamily="34" charset="0"/>
                <a:cs typeface="Times New Roman" pitchFamily="18" charset="0"/>
              </a:rPr>
              <a:t>. Ces anomalies de gravit</a:t>
            </a:r>
            <a:r>
              <a:rPr lang="fr-FR" sz="2800" dirty="0" smtClean="0">
                <a:ea typeface="Calibri" pitchFamily="34" charset="0"/>
                <a:cs typeface="Times New Roman" pitchFamily="18" charset="0"/>
              </a:rPr>
              <a:t>é</a:t>
            </a:r>
            <a:r>
              <a:rPr lang="fr-FR" sz="2800" dirty="0" smtClean="0">
                <a:latin typeface="Times New Roman" pitchFamily="18" charset="0"/>
                <a:ea typeface="Calibri" pitchFamily="34" charset="0"/>
                <a:cs typeface="Times New Roman" pitchFamily="18" charset="0"/>
              </a:rPr>
              <a:t> dites anomalies de </a:t>
            </a:r>
            <a:r>
              <a:rPr lang="fr-FR" sz="2800" dirty="0" err="1" smtClean="0">
                <a:latin typeface="Times New Roman" pitchFamily="18" charset="0"/>
                <a:ea typeface="Calibri" pitchFamily="34" charset="0"/>
                <a:cs typeface="Times New Roman" pitchFamily="18" charset="0"/>
              </a:rPr>
              <a:t>Bougueur</a:t>
            </a:r>
            <a:r>
              <a:rPr lang="fr-FR" sz="2800" dirty="0" smtClean="0">
                <a:latin typeface="Times New Roman" pitchFamily="18" charset="0"/>
                <a:ea typeface="Calibri" pitchFamily="34" charset="0"/>
                <a:cs typeface="Times New Roman" pitchFamily="18" charset="0"/>
              </a:rPr>
              <a:t> et d</a:t>
            </a:r>
            <a:r>
              <a:rPr lang="fr-FR" sz="2800" dirty="0" smtClean="0">
                <a:ea typeface="Calibri" pitchFamily="34" charset="0"/>
                <a:cs typeface="Times New Roman" pitchFamily="18" charset="0"/>
              </a:rPr>
              <a:t>’</a:t>
            </a:r>
            <a:r>
              <a:rPr lang="fr-FR" sz="2800" dirty="0" smtClean="0">
                <a:latin typeface="Times New Roman" pitchFamily="18" charset="0"/>
                <a:ea typeface="Calibri" pitchFamily="34" charset="0"/>
                <a:cs typeface="Times New Roman" pitchFamily="18" charset="0"/>
              </a:rPr>
              <a:t>Everest (les premiers </a:t>
            </a:r>
            <a:r>
              <a:rPr lang="fr-FR" sz="2800" dirty="0" smtClean="0">
                <a:ea typeface="Calibri" pitchFamily="34" charset="0"/>
                <a:cs typeface="Times New Roman" pitchFamily="18" charset="0"/>
              </a:rPr>
              <a:t>à</a:t>
            </a:r>
            <a:r>
              <a:rPr lang="fr-FR" sz="2800" dirty="0" smtClean="0">
                <a:latin typeface="Times New Roman" pitchFamily="18" charset="0"/>
                <a:ea typeface="Calibri" pitchFamily="34" charset="0"/>
                <a:cs typeface="Times New Roman" pitchFamily="18" charset="0"/>
              </a:rPr>
              <a:t> les mettre en </a:t>
            </a:r>
            <a:r>
              <a:rPr lang="fr-FR" sz="2800" dirty="0" smtClean="0">
                <a:ea typeface="Calibri" pitchFamily="34" charset="0"/>
                <a:cs typeface="Times New Roman" pitchFamily="18" charset="0"/>
              </a:rPr>
              <a:t>é</a:t>
            </a:r>
            <a:r>
              <a:rPr lang="fr-FR" sz="2800" dirty="0" smtClean="0">
                <a:latin typeface="Times New Roman" pitchFamily="18" charset="0"/>
                <a:ea typeface="Calibri" pitchFamily="34" charset="0"/>
                <a:cs typeface="Times New Roman" pitchFamily="18" charset="0"/>
              </a:rPr>
              <a:t>vidence) correspondent </a:t>
            </a:r>
            <a:r>
              <a:rPr lang="fr-FR" sz="2800" dirty="0" smtClean="0">
                <a:ea typeface="Calibri" pitchFamily="34" charset="0"/>
                <a:cs typeface="Times New Roman" pitchFamily="18" charset="0"/>
              </a:rPr>
              <a:t>à</a:t>
            </a:r>
            <a:r>
              <a:rPr lang="fr-FR" sz="2800" dirty="0" smtClean="0">
                <a:latin typeface="Times New Roman" pitchFamily="18" charset="0"/>
                <a:ea typeface="Calibri" pitchFamily="34" charset="0"/>
                <a:cs typeface="Times New Roman" pitchFamily="18" charset="0"/>
              </a:rPr>
              <a:t> la diff</a:t>
            </a:r>
            <a:r>
              <a:rPr lang="fr-FR" sz="2800" dirty="0" smtClean="0">
                <a:ea typeface="Calibri" pitchFamily="34" charset="0"/>
                <a:cs typeface="Times New Roman" pitchFamily="18" charset="0"/>
              </a:rPr>
              <a:t>é</a:t>
            </a:r>
            <a:r>
              <a:rPr lang="fr-FR" sz="2800" dirty="0" smtClean="0">
                <a:latin typeface="Times New Roman" pitchFamily="18" charset="0"/>
                <a:ea typeface="Calibri" pitchFamily="34" charset="0"/>
                <a:cs typeface="Times New Roman" pitchFamily="18" charset="0"/>
              </a:rPr>
              <a:t>rence entre la valeur de g d</a:t>
            </a:r>
            <a:r>
              <a:rPr lang="fr-FR" sz="2800" dirty="0" smtClean="0">
                <a:ea typeface="Calibri" pitchFamily="34" charset="0"/>
                <a:cs typeface="Times New Roman" pitchFamily="18" charset="0"/>
              </a:rPr>
              <a:t>é</a:t>
            </a:r>
            <a:r>
              <a:rPr lang="fr-FR" sz="2800" dirty="0" smtClean="0">
                <a:latin typeface="Times New Roman" pitchFamily="18" charset="0"/>
                <a:ea typeface="Calibri" pitchFamily="34" charset="0"/>
                <a:cs typeface="Times New Roman" pitchFamily="18" charset="0"/>
              </a:rPr>
              <a:t>duite de la mesure apr</a:t>
            </a:r>
            <a:r>
              <a:rPr lang="fr-FR" sz="2800" dirty="0" smtClean="0">
                <a:ea typeface="Calibri" pitchFamily="34" charset="0"/>
                <a:cs typeface="Times New Roman" pitchFamily="18" charset="0"/>
              </a:rPr>
              <a:t>è</a:t>
            </a:r>
            <a:r>
              <a:rPr lang="fr-FR" sz="2800" dirty="0" smtClean="0">
                <a:latin typeface="Times New Roman" pitchFamily="18" charset="0"/>
                <a:ea typeface="Calibri" pitchFamily="34" charset="0"/>
                <a:cs typeface="Times New Roman" pitchFamily="18" charset="0"/>
              </a:rPr>
              <a:t>s correction et sa valeur th</a:t>
            </a:r>
            <a:r>
              <a:rPr lang="fr-FR" sz="2800" dirty="0" smtClean="0">
                <a:ea typeface="Calibri" pitchFamily="34" charset="0"/>
                <a:cs typeface="Times New Roman" pitchFamily="18" charset="0"/>
              </a:rPr>
              <a:t>é</a:t>
            </a:r>
            <a:r>
              <a:rPr lang="fr-FR" sz="2800" dirty="0" smtClean="0">
                <a:latin typeface="Times New Roman" pitchFamily="18" charset="0"/>
                <a:ea typeface="Calibri" pitchFamily="34" charset="0"/>
                <a:cs typeface="Times New Roman" pitchFamily="18" charset="0"/>
              </a:rPr>
              <a:t>orique.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56792"/>
            <a:ext cx="9036496" cy="2545890"/>
          </a:xfrm>
          <a:prstGeom prst="rect">
            <a:avLst/>
          </a:prstGeom>
        </p:spPr>
        <p:txBody>
          <a:bodyPr wrap="square">
            <a:spAutoFit/>
          </a:bodyPr>
          <a:lstStyle/>
          <a:p>
            <a:pPr lvl="0" algn="just" eaLnBrk="0" fontAlgn="base" hangingPunct="0">
              <a:lnSpc>
                <a:spcPct val="200000"/>
              </a:lnSpc>
              <a:spcBef>
                <a:spcPct val="0"/>
              </a:spcBef>
              <a:spcAft>
                <a:spcPct val="0"/>
              </a:spcAft>
            </a:pPr>
            <a:r>
              <a:rPr lang="fr-FR" sz="2800" dirty="0">
                <a:latin typeface="Times New Roman" pitchFamily="18" charset="0"/>
                <a:ea typeface="Calibri" pitchFamily="34" charset="0"/>
                <a:cs typeface="Times New Roman" pitchFamily="18" charset="0"/>
              </a:rPr>
              <a:t>La terre a une structure telle que les valeurs réelles sont plus faibles que prévues dans les régions montagneuses et plus fortes au niveau des océans. </a:t>
            </a:r>
            <a:endParaRPr lang="fr-FR" sz="2800" dirty="0">
              <a:latin typeface="Arial" pitchFamily="34" charset="0"/>
              <a:cs typeface="Arial" pitchFamily="34" charset="0"/>
            </a:endParaRPr>
          </a:p>
        </p:txBody>
      </p:sp>
    </p:spTree>
    <p:extLst>
      <p:ext uri="{BB962C8B-B14F-4D97-AF65-F5344CB8AC3E}">
        <p14:creationId xmlns:p14="http://schemas.microsoft.com/office/powerpoint/2010/main" val="9242845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16" y="692696"/>
            <a:ext cx="8873963" cy="5262979"/>
          </a:xfrm>
          <a:prstGeom prst="rect">
            <a:avLst/>
          </a:prstGeom>
        </p:spPr>
        <p:txBody>
          <a:bodyPr wrap="square">
            <a:spAutoFit/>
          </a:bodyPr>
          <a:lstStyle/>
          <a:p>
            <a:pPr lvl="0" algn="just" eaLnBrk="0" fontAlgn="base" hangingPunct="0">
              <a:lnSpc>
                <a:spcPct val="200000"/>
              </a:lnSpc>
              <a:spcBef>
                <a:spcPct val="0"/>
              </a:spcBef>
              <a:spcAft>
                <a:spcPct val="0"/>
              </a:spcAft>
            </a:pPr>
            <a:r>
              <a:rPr lang="fr-FR" sz="2800" dirty="0">
                <a:latin typeface="Times New Roman" pitchFamily="18" charset="0"/>
                <a:ea typeface="Calibri" pitchFamily="34" charset="0"/>
                <a:cs typeface="Times New Roman" pitchFamily="18" charset="0"/>
              </a:rPr>
              <a:t>Pour expliquer cette compensation, il faut admettre que les racines des chaines de montagnes sont constituées des matériaux peu denses sur une grande épaisseur alors que sous les océans la zone à faible densité est plus mince. Cet état d’équilibre appelé </a:t>
            </a:r>
            <a:r>
              <a:rPr lang="fr-FR" sz="2800" b="1" dirty="0">
                <a:solidFill>
                  <a:srgbClr val="00B050"/>
                </a:solidFill>
                <a:latin typeface="Times New Roman" pitchFamily="18" charset="0"/>
                <a:ea typeface="Calibri" pitchFamily="34" charset="0"/>
                <a:cs typeface="Times New Roman" pitchFamily="18" charset="0"/>
              </a:rPr>
              <a:t>isostasie</a:t>
            </a:r>
            <a:r>
              <a:rPr lang="fr-FR" sz="2800" b="1" dirty="0">
                <a:latin typeface="Times New Roman" pitchFamily="18" charset="0"/>
                <a:ea typeface="Calibri" pitchFamily="34" charset="0"/>
                <a:cs typeface="Times New Roman" pitchFamily="18" charset="0"/>
              </a:rPr>
              <a:t> </a:t>
            </a:r>
            <a:r>
              <a:rPr lang="fr-FR" sz="2800" dirty="0">
                <a:latin typeface="Times New Roman" pitchFamily="18" charset="0"/>
                <a:ea typeface="Calibri" pitchFamily="34" charset="0"/>
                <a:cs typeface="Times New Roman" pitchFamily="18" charset="0"/>
              </a:rPr>
              <a:t>est réalisé à une profondeur variable de la terre dite profondeur de la compensation</a:t>
            </a:r>
            <a:r>
              <a:rPr lang="fr-FR" sz="2800" dirty="0">
                <a:latin typeface="Arial" pitchFamily="34" charset="0"/>
                <a:cs typeface="Arial" pitchFamily="34" charset="0"/>
              </a:rPr>
              <a:t> </a:t>
            </a:r>
          </a:p>
        </p:txBody>
      </p:sp>
    </p:spTree>
    <p:extLst>
      <p:ext uri="{BB962C8B-B14F-4D97-AF65-F5344CB8AC3E}">
        <p14:creationId xmlns:p14="http://schemas.microsoft.com/office/powerpoint/2010/main" val="31512558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1"/>
          <p:cNvSpPr>
            <a:spLocks noChangeArrowheads="1"/>
          </p:cNvSpPr>
          <p:nvPr/>
        </p:nvSpPr>
        <p:spPr bwMode="auto">
          <a:xfrm>
            <a:off x="0" y="404664"/>
            <a:ext cx="9144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fr-FR" sz="24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En </a:t>
            </a:r>
            <a:r>
              <a:rPr lang="fr-FR" sz="2400" b="1" dirty="0" smtClean="0">
                <a:solidFill>
                  <a:srgbClr val="00B0F0"/>
                </a:solidFill>
                <a:latin typeface="Times New Roman" pitchFamily="18" charset="0"/>
                <a:ea typeface="Calibri" pitchFamily="34" charset="0"/>
                <a:cs typeface="Times New Roman" pitchFamily="18" charset="0"/>
              </a:rPr>
              <a:t>résumé</a:t>
            </a:r>
            <a:r>
              <a:rPr kumimoji="0" lang="fr-FR" sz="24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on retient que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intensit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 la pesanteur et ses variations nous renseignent sur la 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partition des masses dans les enveloppes superficielles de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corce terrestre. Cette 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partition montre que les creux et les bosses de la surface topographique sont pour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essentielle compens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des profondeurs inferieurs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100 km par exc</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 et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ficit des masses.</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 une 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gion de la terre si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quilibre isostatique est 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alis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anomalie isostatique apr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 la prise en compte de la compensation doit être nulle</a:t>
            </a:r>
            <a:r>
              <a:rPr kumimoji="0" lang="fr-FR"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buNone/>
            </a:pPr>
            <a:r>
              <a:rPr lang="fr-FR" dirty="0" smtClean="0"/>
              <a:t>depuis sa naissance dans le système solaire,</a:t>
            </a:r>
          </a:p>
          <a:p>
            <a:pPr lvl="0">
              <a:buNone/>
            </a:pPr>
            <a:r>
              <a:rPr lang="fr-FR" dirty="0" smtClean="0"/>
              <a:t> il y a 4.5 milliards d'années, à l'apparition de la vie il y</a:t>
            </a:r>
          </a:p>
          <a:p>
            <a:pPr lvl="0">
              <a:buNone/>
            </a:pPr>
            <a:r>
              <a:rPr lang="fr-FR" dirty="0" smtClean="0"/>
              <a:t>a 3.8 milliards d'Années et jusqu'à nos jours</a:t>
            </a:r>
          </a:p>
          <a:p>
            <a:pPr lvl="0">
              <a:buNone/>
            </a:pPr>
            <a:r>
              <a:rPr lang="fr-FR" dirty="0" smtClean="0"/>
              <a:t>Comprendre la constitution  et l’agencement des </a:t>
            </a:r>
          </a:p>
          <a:p>
            <a:pPr lvl="0">
              <a:buNone/>
            </a:pPr>
            <a:r>
              <a:rPr lang="fr-FR" dirty="0" smtClean="0"/>
              <a:t>objets géologiques</a:t>
            </a:r>
          </a:p>
          <a:p>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1"/>
          <p:cNvSpPr>
            <a:spLocks noChangeArrowheads="1"/>
          </p:cNvSpPr>
          <p:nvPr/>
        </p:nvSpPr>
        <p:spPr bwMode="auto">
          <a:xfrm>
            <a:off x="0" y="908720"/>
            <a:ext cx="9144000" cy="3254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Si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anomalie est n</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gative comme le cas actuellement de la Scandinavie c</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est le signe que la r</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gion n</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est pas en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quilibre et que pour compenser ce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quilibre le bouclier scandinave doit être en train de se relever lentement;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inverse si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anomalie est positive, c</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est le signe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enfoncement.</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04664"/>
            <a:ext cx="8856984" cy="5909310"/>
          </a:xfrm>
          <a:prstGeom prst="rect">
            <a:avLst/>
          </a:prstGeom>
        </p:spPr>
        <p:txBody>
          <a:bodyPr wrap="square">
            <a:spAutoFit/>
          </a:bodyPr>
          <a:lstStyle/>
          <a:p>
            <a:pPr lvl="0" algn="just" eaLnBrk="0" fontAlgn="base" hangingPunct="0">
              <a:lnSpc>
                <a:spcPct val="150000"/>
              </a:lnSpc>
              <a:spcBef>
                <a:spcPct val="0"/>
              </a:spcBef>
              <a:spcAft>
                <a:spcPct val="0"/>
              </a:spcAft>
            </a:pPr>
            <a:r>
              <a:rPr lang="fr-FR" sz="2800" dirty="0">
                <a:latin typeface="Times New Roman" pitchFamily="18" charset="0"/>
                <a:ea typeface="Calibri" pitchFamily="34" charset="0"/>
                <a:cs typeface="Times New Roman" pitchFamily="18" charset="0"/>
              </a:rPr>
              <a:t>Des anomalies gravim</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triques de plus petite dimension sont dues </a:t>
            </a:r>
            <a:r>
              <a:rPr lang="fr-FR" sz="2800" dirty="0">
                <a:ea typeface="Calibri" pitchFamily="34" charset="0"/>
                <a:cs typeface="Times New Roman" pitchFamily="18" charset="0"/>
              </a:rPr>
              <a:t>à</a:t>
            </a:r>
            <a:r>
              <a:rPr lang="fr-FR" sz="2800" dirty="0">
                <a:latin typeface="Times New Roman" pitchFamily="18" charset="0"/>
                <a:ea typeface="Calibri" pitchFamily="34" charset="0"/>
                <a:cs typeface="Times New Roman" pitchFamily="18" charset="0"/>
              </a:rPr>
              <a:t> la pr</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sence locale des roches plus denses et moins denses que les roches environnantes. Elles peuvent servir en prospection, </a:t>
            </a:r>
            <a:r>
              <a:rPr lang="fr-FR" sz="2800" dirty="0">
                <a:ea typeface="Calibri" pitchFamily="34" charset="0"/>
                <a:cs typeface="Times New Roman" pitchFamily="18" charset="0"/>
              </a:rPr>
              <a:t>à</a:t>
            </a:r>
            <a:r>
              <a:rPr lang="fr-FR" sz="2800" dirty="0">
                <a:latin typeface="Times New Roman" pitchFamily="18" charset="0"/>
                <a:ea typeface="Calibri" pitchFamily="34" charset="0"/>
                <a:cs typeface="Times New Roman" pitchFamily="18" charset="0"/>
              </a:rPr>
              <a:t>  la recherche des substances utiles. C</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est ainsi que les anomalies ont </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 utilis</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es dans la d</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couverte des gisements miniers ou p</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troliers. La </a:t>
            </a:r>
            <a:r>
              <a:rPr lang="fr-FR" sz="2800" dirty="0" err="1" smtClean="0">
                <a:latin typeface="Times New Roman" pitchFamily="18" charset="0"/>
                <a:ea typeface="Calibri" pitchFamily="34" charset="0"/>
                <a:cs typeface="Times New Roman" pitchFamily="18" charset="0"/>
              </a:rPr>
              <a:t>minigravimétrie</a:t>
            </a:r>
            <a:r>
              <a:rPr lang="fr-FR" sz="2800" dirty="0" smtClean="0">
                <a:latin typeface="Times New Roman" pitchFamily="18" charset="0"/>
                <a:ea typeface="Calibri" pitchFamily="34" charset="0"/>
                <a:cs typeface="Times New Roman" pitchFamily="18" charset="0"/>
              </a:rPr>
              <a:t> </a:t>
            </a:r>
            <a:r>
              <a:rPr lang="fr-FR" sz="2800" dirty="0">
                <a:latin typeface="Times New Roman" pitchFamily="18" charset="0"/>
                <a:ea typeface="Calibri" pitchFamily="34" charset="0"/>
                <a:cs typeface="Times New Roman" pitchFamily="18" charset="0"/>
              </a:rPr>
              <a:t>permet la d</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tection des cavit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s </a:t>
            </a:r>
            <a:r>
              <a:rPr lang="fr-FR" sz="2800" dirty="0">
                <a:ea typeface="Calibri" pitchFamily="34" charset="0"/>
                <a:cs typeface="Times New Roman" pitchFamily="18" charset="0"/>
              </a:rPr>
              <a:t>à</a:t>
            </a:r>
            <a:r>
              <a:rPr lang="fr-FR" sz="2800" dirty="0">
                <a:latin typeface="Times New Roman" pitchFamily="18" charset="0"/>
                <a:ea typeface="Calibri" pitchFamily="34" charset="0"/>
                <a:cs typeface="Times New Roman" pitchFamily="18" charset="0"/>
              </a:rPr>
              <a:t> faible profondeur. Exemple d</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couverte des carri</a:t>
            </a:r>
            <a:r>
              <a:rPr lang="fr-FR" sz="2800" dirty="0">
                <a:ea typeface="Calibri" pitchFamily="34" charset="0"/>
                <a:cs typeface="Times New Roman" pitchFamily="18" charset="0"/>
              </a:rPr>
              <a:t>è</a:t>
            </a:r>
            <a:r>
              <a:rPr lang="fr-FR" sz="2800" dirty="0">
                <a:latin typeface="Times New Roman" pitchFamily="18" charset="0"/>
                <a:ea typeface="Calibri" pitchFamily="34" charset="0"/>
                <a:cs typeface="Times New Roman" pitchFamily="18" charset="0"/>
              </a:rPr>
              <a:t>res sous Paris et des chambres des pyramides en Egypte. </a:t>
            </a:r>
            <a:endParaRPr lang="fr-FR" sz="2800" dirty="0">
              <a:latin typeface="Arial" pitchFamily="34" charset="0"/>
              <a:cs typeface="Arial" pitchFamily="34" charset="0"/>
            </a:endParaRPr>
          </a:p>
        </p:txBody>
      </p:sp>
    </p:spTree>
    <p:extLst>
      <p:ext uri="{BB962C8B-B14F-4D97-AF65-F5344CB8AC3E}">
        <p14:creationId xmlns:p14="http://schemas.microsoft.com/office/powerpoint/2010/main" val="8986705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1"/>
          <p:cNvSpPr>
            <a:spLocks noChangeArrowheads="1"/>
          </p:cNvSpPr>
          <p:nvPr/>
        </p:nvSpPr>
        <p:spPr bwMode="auto">
          <a:xfrm>
            <a:off x="0" y="404664"/>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pPr>
            <a:r>
              <a:rPr kumimoji="0" lang="fr-FR" sz="24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Champ magn</a:t>
            </a:r>
            <a:r>
              <a:rPr kumimoji="0" lang="fr-FR" sz="2400" b="1" i="0" u="none" strike="noStrike" cap="none" normalizeH="0" baseline="0" dirty="0" smtClean="0">
                <a:ln>
                  <a:noFill/>
                </a:ln>
                <a:solidFill>
                  <a:srgbClr val="00B0F0"/>
                </a:solidFill>
                <a:effectLst/>
                <a:latin typeface="Calibri"/>
                <a:ea typeface="Calibri" pitchFamily="34" charset="0"/>
                <a:cs typeface="Times New Roman" pitchFamily="18" charset="0"/>
              </a:rPr>
              <a:t>é</a:t>
            </a:r>
            <a:r>
              <a:rPr kumimoji="0" lang="fr-FR" sz="24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tique et  pal</a:t>
            </a:r>
            <a:r>
              <a:rPr kumimoji="0" lang="fr-FR" sz="2400" b="1" i="0" u="none" strike="noStrike" cap="none" normalizeH="0" baseline="0" dirty="0" smtClean="0">
                <a:ln>
                  <a:noFill/>
                </a:ln>
                <a:solidFill>
                  <a:srgbClr val="00B0F0"/>
                </a:solidFill>
                <a:effectLst/>
                <a:latin typeface="Calibri"/>
                <a:ea typeface="Calibri" pitchFamily="34" charset="0"/>
                <a:cs typeface="Times New Roman" pitchFamily="18" charset="0"/>
              </a:rPr>
              <a:t>é</a:t>
            </a:r>
            <a:r>
              <a:rPr kumimoji="0" lang="fr-FR" sz="24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omagn</a:t>
            </a:r>
            <a:r>
              <a:rPr kumimoji="0" lang="fr-FR" sz="2400" b="1" i="0" u="none" strike="noStrike" cap="none" normalizeH="0" baseline="0" dirty="0" smtClean="0">
                <a:ln>
                  <a:noFill/>
                </a:ln>
                <a:solidFill>
                  <a:srgbClr val="00B0F0"/>
                </a:solidFill>
                <a:effectLst/>
                <a:latin typeface="Calibri"/>
                <a:ea typeface="Calibri" pitchFamily="34" charset="0"/>
                <a:cs typeface="Times New Roman" pitchFamily="18" charset="0"/>
              </a:rPr>
              <a:t>é</a:t>
            </a:r>
            <a:r>
              <a:rPr kumimoji="0" lang="fr-FR" sz="24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tisme</a:t>
            </a:r>
            <a:endParaRPr kumimoji="0" lang="fr-FR" sz="24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400" b="1" i="0" u="none" strike="noStrike" cap="none" normalizeH="0" baseline="0" dirty="0" smtClean="0">
                <a:ln>
                  <a:noFill/>
                </a:ln>
                <a:solidFill>
                  <a:srgbClr val="FFC000"/>
                </a:solidFill>
                <a:effectLst/>
                <a:latin typeface="Times New Roman" pitchFamily="18" charset="0"/>
                <a:ea typeface="Calibri" pitchFamily="34" charset="0"/>
                <a:cs typeface="Times New Roman" pitchFamily="18" charset="0"/>
              </a:rPr>
              <a:t>Le champ magn</a:t>
            </a:r>
            <a:r>
              <a:rPr kumimoji="0" lang="fr-FR" sz="2400" b="1" i="0" u="none" strike="noStrike" cap="none" normalizeH="0" baseline="0" dirty="0" smtClean="0">
                <a:ln>
                  <a:noFill/>
                </a:ln>
                <a:solidFill>
                  <a:srgbClr val="FFC000"/>
                </a:solidFill>
                <a:effectLst/>
                <a:latin typeface="Calibri"/>
                <a:ea typeface="Calibri" pitchFamily="34" charset="0"/>
                <a:cs typeface="Times New Roman" pitchFamily="18" charset="0"/>
              </a:rPr>
              <a:t>é</a:t>
            </a:r>
            <a:r>
              <a:rPr kumimoji="0" lang="fr-FR" sz="2400" b="1" i="0" u="none" strike="noStrike" cap="none" normalizeH="0" baseline="0" dirty="0" smtClean="0">
                <a:ln>
                  <a:noFill/>
                </a:ln>
                <a:solidFill>
                  <a:srgbClr val="FFC000"/>
                </a:solidFill>
                <a:effectLst/>
                <a:latin typeface="Times New Roman" pitchFamily="18" charset="0"/>
                <a:ea typeface="Calibri" pitchFamily="34" charset="0"/>
                <a:cs typeface="Times New Roman" pitchFamily="18" charset="0"/>
              </a:rPr>
              <a:t>tique terrestre</a:t>
            </a:r>
            <a:r>
              <a:rPr kumimoji="0" lang="fr-FR" sz="2400" b="0" i="0" u="none" strike="noStrike" cap="none" normalizeH="0" baseline="0" dirty="0" smtClean="0">
                <a:ln>
                  <a:noFill/>
                </a:ln>
                <a:solidFill>
                  <a:srgbClr val="FFC000"/>
                </a:solidFill>
                <a:effectLst/>
                <a:latin typeface="Times New Roman" pitchFamily="18" charset="0"/>
                <a:ea typeface="Calibri" pitchFamily="34" charset="0"/>
                <a:cs typeface="Times New Roman" pitchFamily="18" charset="0"/>
              </a:rPr>
              <a:t> </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est pas horizontal contrairement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ce que la boussole nous fait croire. Si nous suspendons la boussole de fa</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ç</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ce qu</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elle puisse tourn</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autour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axe horizontal nous voyons qu</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elle 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incline vers le bas dans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misph</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 nord et vers le haut dans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misph</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 sud.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angle entre le plan horizontal et la direction de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aiguille est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inclinaison </a:t>
            </a:r>
            <a:r>
              <a:rPr kumimoji="0" lang="fr-FR"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(figure 5).</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a:stretch>
            <a:fillRect/>
          </a:stretch>
        </p:blipFill>
        <p:spPr bwMode="auto">
          <a:xfrm>
            <a:off x="3779912" y="260648"/>
            <a:ext cx="4248000" cy="3060000"/>
          </a:xfrm>
          <a:prstGeom prst="rect">
            <a:avLst/>
          </a:prstGeom>
          <a:noFill/>
          <a:ln w="9525">
            <a:noFill/>
            <a:miter lim="800000"/>
            <a:headEnd/>
            <a:tailEnd/>
          </a:ln>
        </p:spPr>
      </p:pic>
      <p:pic>
        <p:nvPicPr>
          <p:cNvPr id="3" name="Image 2"/>
          <p:cNvPicPr/>
          <p:nvPr/>
        </p:nvPicPr>
        <p:blipFill>
          <a:blip r:embed="rId3"/>
          <a:srcRect/>
          <a:stretch>
            <a:fillRect/>
          </a:stretch>
        </p:blipFill>
        <p:spPr bwMode="auto">
          <a:xfrm>
            <a:off x="3923928" y="3645024"/>
            <a:ext cx="4500000" cy="2808000"/>
          </a:xfrm>
          <a:prstGeom prst="rect">
            <a:avLst/>
          </a:prstGeom>
          <a:noFill/>
          <a:ln w="9525">
            <a:noFill/>
            <a:miter lim="800000"/>
            <a:headEnd/>
            <a:tailEnd/>
          </a:ln>
        </p:spPr>
      </p:pic>
      <p:sp>
        <p:nvSpPr>
          <p:cNvPr id="4" name="Rectangle 3"/>
          <p:cNvSpPr/>
          <p:nvPr/>
        </p:nvSpPr>
        <p:spPr>
          <a:xfrm>
            <a:off x="107504" y="897513"/>
            <a:ext cx="3816424" cy="5565563"/>
          </a:xfrm>
          <a:prstGeom prst="rect">
            <a:avLst/>
          </a:prstGeom>
        </p:spPr>
        <p:txBody>
          <a:bodyPr wrap="square">
            <a:spAutoFit/>
          </a:bodyPr>
          <a:lstStyle/>
          <a:p>
            <a:pPr lvl="0" eaLnBrk="0" fontAlgn="base" hangingPunct="0">
              <a:lnSpc>
                <a:spcPct val="150000"/>
              </a:lnSpc>
              <a:spcBef>
                <a:spcPct val="0"/>
              </a:spcBef>
              <a:spcAft>
                <a:spcPct val="0"/>
              </a:spcAft>
            </a:pPr>
            <a:r>
              <a:rPr lang="fr-FR" sz="2400" dirty="0">
                <a:latin typeface="Times New Roman" pitchFamily="18" charset="0"/>
                <a:ea typeface="Calibri" pitchFamily="34" charset="0"/>
                <a:cs typeface="Times New Roman" pitchFamily="18" charset="0"/>
              </a:rPr>
              <a:t>La terre poss</a:t>
            </a:r>
            <a:r>
              <a:rPr lang="fr-FR" sz="2400" dirty="0">
                <a:ea typeface="Calibri" pitchFamily="34" charset="0"/>
                <a:cs typeface="Times New Roman" pitchFamily="18" charset="0"/>
              </a:rPr>
              <a:t>è</a:t>
            </a:r>
            <a:r>
              <a:rPr lang="fr-FR" sz="2400" dirty="0">
                <a:latin typeface="Times New Roman" pitchFamily="18" charset="0"/>
                <a:ea typeface="Calibri" pitchFamily="34" charset="0"/>
                <a:cs typeface="Times New Roman" pitchFamily="18" charset="0"/>
              </a:rPr>
              <a:t>de comme la plus part des autres plan</a:t>
            </a:r>
            <a:r>
              <a:rPr lang="fr-FR" sz="2400" dirty="0">
                <a:ea typeface="Calibri" pitchFamily="34" charset="0"/>
                <a:cs typeface="Times New Roman" pitchFamily="18" charset="0"/>
              </a:rPr>
              <a:t>è</a:t>
            </a:r>
            <a:r>
              <a:rPr lang="fr-FR" sz="2400" dirty="0">
                <a:latin typeface="Times New Roman" pitchFamily="18" charset="0"/>
                <a:ea typeface="Calibri" pitchFamily="34" charset="0"/>
                <a:cs typeface="Times New Roman" pitchFamily="18" charset="0"/>
              </a:rPr>
              <a:t>tes un champ magn</a:t>
            </a:r>
            <a:r>
              <a:rPr lang="fr-FR" sz="2400" dirty="0">
                <a:ea typeface="Calibri" pitchFamily="34" charset="0"/>
                <a:cs typeface="Times New Roman" pitchFamily="18" charset="0"/>
              </a:rPr>
              <a:t>é</a:t>
            </a:r>
            <a:r>
              <a:rPr lang="fr-FR" sz="2400" dirty="0">
                <a:latin typeface="Times New Roman" pitchFamily="18" charset="0"/>
                <a:ea typeface="Calibri" pitchFamily="34" charset="0"/>
                <a:cs typeface="Times New Roman" pitchFamily="18" charset="0"/>
              </a:rPr>
              <a:t>tique. Il est semblable </a:t>
            </a:r>
            <a:r>
              <a:rPr lang="fr-FR" sz="2400" dirty="0">
                <a:ea typeface="Calibri" pitchFamily="34" charset="0"/>
                <a:cs typeface="Times New Roman" pitchFamily="18" charset="0"/>
              </a:rPr>
              <a:t>à</a:t>
            </a:r>
            <a:r>
              <a:rPr lang="fr-FR" sz="2400" dirty="0">
                <a:latin typeface="Times New Roman" pitchFamily="18" charset="0"/>
                <a:ea typeface="Calibri" pitchFamily="34" charset="0"/>
                <a:cs typeface="Times New Roman" pitchFamily="18" charset="0"/>
              </a:rPr>
              <a:t> celui que produirait un barreau aimant</a:t>
            </a:r>
            <a:r>
              <a:rPr lang="fr-FR" sz="2400" dirty="0">
                <a:ea typeface="Calibri" pitchFamily="34" charset="0"/>
                <a:cs typeface="Times New Roman" pitchFamily="18" charset="0"/>
              </a:rPr>
              <a:t>é</a:t>
            </a:r>
            <a:r>
              <a:rPr lang="fr-FR" sz="2400" dirty="0">
                <a:latin typeface="Times New Roman" pitchFamily="18" charset="0"/>
                <a:ea typeface="Calibri" pitchFamily="34" charset="0"/>
                <a:cs typeface="Times New Roman" pitchFamily="18" charset="0"/>
              </a:rPr>
              <a:t> situ</a:t>
            </a:r>
            <a:r>
              <a:rPr lang="fr-FR" sz="2400" dirty="0">
                <a:ea typeface="Calibri" pitchFamily="34" charset="0"/>
                <a:cs typeface="Times New Roman" pitchFamily="18" charset="0"/>
              </a:rPr>
              <a:t>é</a:t>
            </a:r>
            <a:r>
              <a:rPr lang="fr-FR" sz="2400" dirty="0">
                <a:latin typeface="Times New Roman" pitchFamily="18" charset="0"/>
                <a:ea typeface="Calibri" pitchFamily="34" charset="0"/>
                <a:cs typeface="Times New Roman" pitchFamily="18" charset="0"/>
              </a:rPr>
              <a:t> au centre de la terre dont l</a:t>
            </a:r>
            <a:r>
              <a:rPr lang="fr-FR" sz="2400" dirty="0">
                <a:ea typeface="Calibri" pitchFamily="34" charset="0"/>
                <a:cs typeface="Times New Roman" pitchFamily="18" charset="0"/>
              </a:rPr>
              <a:t>’</a:t>
            </a:r>
            <a:r>
              <a:rPr lang="fr-FR" sz="2400" dirty="0">
                <a:latin typeface="Times New Roman" pitchFamily="18" charset="0"/>
                <a:ea typeface="Calibri" pitchFamily="34" charset="0"/>
                <a:cs typeface="Times New Roman" pitchFamily="18" charset="0"/>
              </a:rPr>
              <a:t>axe ferait un angle d</a:t>
            </a:r>
            <a:r>
              <a:rPr lang="fr-FR" sz="2400" dirty="0">
                <a:ea typeface="Calibri" pitchFamily="34" charset="0"/>
                <a:cs typeface="Times New Roman" pitchFamily="18" charset="0"/>
              </a:rPr>
              <a:t>’</a:t>
            </a:r>
            <a:r>
              <a:rPr lang="fr-FR" sz="2400" dirty="0">
                <a:latin typeface="Times New Roman" pitchFamily="18" charset="0"/>
                <a:ea typeface="Calibri" pitchFamily="34" charset="0"/>
                <a:cs typeface="Times New Roman" pitchFamily="18" charset="0"/>
              </a:rPr>
              <a:t>environ 11° avec l</a:t>
            </a:r>
            <a:r>
              <a:rPr lang="fr-FR" sz="2400" dirty="0">
                <a:ea typeface="Calibri" pitchFamily="34" charset="0"/>
                <a:cs typeface="Times New Roman" pitchFamily="18" charset="0"/>
              </a:rPr>
              <a:t>’</a:t>
            </a:r>
            <a:r>
              <a:rPr lang="fr-FR" sz="2400" dirty="0">
                <a:latin typeface="Times New Roman" pitchFamily="18" charset="0"/>
                <a:ea typeface="Calibri" pitchFamily="34" charset="0"/>
                <a:cs typeface="Times New Roman" pitchFamily="18" charset="0"/>
              </a:rPr>
              <a:t>axe de la rotation de la plan</a:t>
            </a:r>
            <a:r>
              <a:rPr lang="fr-FR" sz="2400" dirty="0">
                <a:ea typeface="Calibri" pitchFamily="34" charset="0"/>
                <a:cs typeface="Times New Roman" pitchFamily="18" charset="0"/>
              </a:rPr>
              <a:t>è</a:t>
            </a:r>
            <a:r>
              <a:rPr lang="fr-FR" sz="2400" dirty="0">
                <a:latin typeface="Times New Roman" pitchFamily="18" charset="0"/>
                <a:ea typeface="Calibri" pitchFamily="34" charset="0"/>
                <a:cs typeface="Times New Roman" pitchFamily="18" charset="0"/>
              </a:rPr>
              <a:t>te</a:t>
            </a:r>
            <a:r>
              <a:rPr lang="fr-FR" sz="2400" dirty="0">
                <a:solidFill>
                  <a:srgbClr val="FF0000"/>
                </a:solidFill>
                <a:latin typeface="Times New Roman" pitchFamily="18" charset="0"/>
                <a:ea typeface="Calibri" pitchFamily="34" charset="0"/>
                <a:cs typeface="Times New Roman" pitchFamily="18" charset="0"/>
              </a:rPr>
              <a:t> </a:t>
            </a:r>
            <a:r>
              <a:rPr lang="fr-FR" sz="2400" dirty="0">
                <a:solidFill>
                  <a:srgbClr val="000000"/>
                </a:solidFill>
                <a:latin typeface="Times New Roman" pitchFamily="18" charset="0"/>
                <a:ea typeface="Calibri" pitchFamily="34" charset="0"/>
                <a:cs typeface="Times New Roman" pitchFamily="18" charset="0"/>
              </a:rPr>
              <a:t>(figure 6)</a:t>
            </a:r>
            <a:endParaRPr lang="fr-FR"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1"/>
          <p:cNvSpPr>
            <a:spLocks noChangeArrowheads="1"/>
          </p:cNvSpPr>
          <p:nvPr/>
        </p:nvSpPr>
        <p:spPr bwMode="auto">
          <a:xfrm>
            <a:off x="107504" y="441887"/>
            <a:ext cx="892899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50000"/>
              </a:lnSpc>
              <a:spcBef>
                <a:spcPct val="0"/>
              </a:spcBef>
              <a:spcAft>
                <a:spcPct val="0"/>
              </a:spcAft>
              <a:buClrTx/>
              <a:buSzTx/>
              <a:buFontTx/>
              <a:buChar char="•"/>
              <a:tabLst/>
            </a:pPr>
            <a:r>
              <a:rPr kumimoji="0" lang="fr-FR" sz="28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Pal</a:t>
            </a:r>
            <a:r>
              <a:rPr kumimoji="0" lang="fr-FR" sz="2800" b="1" i="0" u="none" strike="noStrike" cap="none" normalizeH="0" baseline="0" dirty="0" smtClean="0">
                <a:ln>
                  <a:noFill/>
                </a:ln>
                <a:solidFill>
                  <a:srgbClr val="00B0F0"/>
                </a:solidFill>
                <a:effectLst/>
                <a:latin typeface="Calibri"/>
                <a:ea typeface="Calibri" pitchFamily="34" charset="0"/>
                <a:cs typeface="Times New Roman" pitchFamily="18" charset="0"/>
              </a:rPr>
              <a:t>é</a:t>
            </a:r>
            <a:r>
              <a:rPr kumimoji="0" lang="fr-FR" sz="28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omagn</a:t>
            </a:r>
            <a:r>
              <a:rPr kumimoji="0" lang="fr-FR" sz="2800" b="1" i="0" u="none" strike="noStrike" cap="none" normalizeH="0" baseline="0" dirty="0" smtClean="0">
                <a:ln>
                  <a:noFill/>
                </a:ln>
                <a:solidFill>
                  <a:srgbClr val="00B0F0"/>
                </a:solidFill>
                <a:effectLst/>
                <a:latin typeface="Calibri"/>
                <a:ea typeface="Calibri" pitchFamily="34" charset="0"/>
                <a:cs typeface="Times New Roman" pitchFamily="18" charset="0"/>
              </a:rPr>
              <a:t>é</a:t>
            </a:r>
            <a:r>
              <a:rPr kumimoji="0" lang="fr-FR" sz="2800" b="1" i="0"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tisme </a:t>
            </a:r>
            <a:endParaRPr kumimoji="0" lang="fr-FR" sz="2800" b="0" i="0" u="none" strike="noStrike" cap="none" normalizeH="0" baseline="0" dirty="0" smtClean="0">
              <a:ln>
                <a:noFill/>
              </a:ln>
              <a:solidFill>
                <a:srgbClr val="00B0F0"/>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intensit</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et la grandeur du champ magn</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tique varient en fonction des lieux mais aussi dans le temps. Pour les p</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riodes ant</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rieures, la direction et la grandeur du champ magn</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tique ancien sont inscrites dans les laves des roches s</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dimentaires  ferromagn</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siennes ou dans des terres cuites. Ainsi le pal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omagn</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tisme vise t-il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extraire cette information de ces mat</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riaux.</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76672"/>
            <a:ext cx="8856984" cy="5262979"/>
          </a:xfrm>
          <a:prstGeom prst="rect">
            <a:avLst/>
          </a:prstGeom>
        </p:spPr>
        <p:txBody>
          <a:bodyPr wrap="square">
            <a:spAutoFit/>
          </a:bodyPr>
          <a:lstStyle/>
          <a:p>
            <a:pPr lvl="0" algn="just" eaLnBrk="0" fontAlgn="base" hangingPunct="0">
              <a:lnSpc>
                <a:spcPct val="150000"/>
              </a:lnSpc>
              <a:spcBef>
                <a:spcPct val="0"/>
              </a:spcBef>
              <a:spcAft>
                <a:spcPct val="0"/>
              </a:spcAft>
            </a:pPr>
            <a:r>
              <a:rPr lang="fr-FR" sz="2800" dirty="0">
                <a:latin typeface="Times New Roman" pitchFamily="18" charset="0"/>
                <a:ea typeface="Calibri" pitchFamily="34" charset="0"/>
                <a:cs typeface="Times New Roman" pitchFamily="18" charset="0"/>
              </a:rPr>
              <a:t>On d</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finit ainsi des </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poques de </a:t>
            </a:r>
            <a:r>
              <a:rPr lang="fr-FR" sz="2800" dirty="0">
                <a:solidFill>
                  <a:srgbClr val="00B050"/>
                </a:solidFill>
                <a:latin typeface="Times New Roman" pitchFamily="18" charset="0"/>
                <a:ea typeface="Calibri" pitchFamily="34" charset="0"/>
                <a:cs typeface="Times New Roman" pitchFamily="18" charset="0"/>
              </a:rPr>
              <a:t>champs magn</a:t>
            </a:r>
            <a:r>
              <a:rPr lang="fr-FR" sz="2800" dirty="0">
                <a:solidFill>
                  <a:srgbClr val="00B050"/>
                </a:solidFill>
                <a:ea typeface="Calibri" pitchFamily="34" charset="0"/>
                <a:cs typeface="Times New Roman" pitchFamily="18" charset="0"/>
              </a:rPr>
              <a:t>é</a:t>
            </a:r>
            <a:r>
              <a:rPr lang="fr-FR" sz="2800" dirty="0">
                <a:solidFill>
                  <a:srgbClr val="00B050"/>
                </a:solidFill>
                <a:latin typeface="Times New Roman" pitchFamily="18" charset="0"/>
                <a:ea typeface="Calibri" pitchFamily="34" charset="0"/>
                <a:cs typeface="Times New Roman" pitchFamily="18" charset="0"/>
              </a:rPr>
              <a:t>tiques </a:t>
            </a:r>
            <a:r>
              <a:rPr lang="fr-FR" sz="2800" dirty="0">
                <a:latin typeface="Times New Roman" pitchFamily="18" charset="0"/>
                <a:ea typeface="Calibri" pitchFamily="34" charset="0"/>
                <a:cs typeface="Times New Roman" pitchFamily="18" charset="0"/>
              </a:rPr>
              <a:t>de même sens que le champ actuel correspondant aux anomalies positives</a:t>
            </a:r>
            <a:r>
              <a:rPr lang="fr-FR" sz="2800" dirty="0">
                <a:ea typeface="Calibri" pitchFamily="34" charset="0"/>
                <a:cs typeface="Times New Roman" pitchFamily="18" charset="0"/>
              </a:rPr>
              <a:t> </a:t>
            </a:r>
            <a:r>
              <a:rPr lang="fr-FR" sz="2800" dirty="0">
                <a:latin typeface="Times New Roman" pitchFamily="18" charset="0"/>
                <a:ea typeface="Calibri" pitchFamily="34" charset="0"/>
                <a:cs typeface="Times New Roman" pitchFamily="18" charset="0"/>
              </a:rPr>
              <a:t>; et des </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poques de champ inverse correspondant aux anomalies n</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gatives. C</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est bien plus tard que l</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tude des pal</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o pôles  et de leur migration au cours des temps g</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ologiques mettra en </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vidence la pertinence et la perspicacit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 des observations de Wegener sur les d</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placements des continents depuis l</a:t>
            </a:r>
            <a:r>
              <a:rPr lang="fr-FR" sz="2800" dirty="0">
                <a:ea typeface="Calibri" pitchFamily="34" charset="0"/>
                <a:cs typeface="Times New Roman" pitchFamily="18" charset="0"/>
              </a:rPr>
              <a:t>’</a:t>
            </a:r>
            <a:r>
              <a:rPr lang="fr-FR" sz="2800" dirty="0">
                <a:solidFill>
                  <a:srgbClr val="00B050"/>
                </a:solidFill>
                <a:ea typeface="Calibri" pitchFamily="34" charset="0"/>
                <a:cs typeface="Times New Roman" pitchFamily="18" charset="0"/>
              </a:rPr>
              <a:t>è</a:t>
            </a:r>
            <a:r>
              <a:rPr lang="fr-FR" sz="2800" dirty="0">
                <a:solidFill>
                  <a:srgbClr val="00B050"/>
                </a:solidFill>
                <a:latin typeface="Times New Roman" pitchFamily="18" charset="0"/>
                <a:ea typeface="Calibri" pitchFamily="34" charset="0"/>
                <a:cs typeface="Times New Roman" pitchFamily="18" charset="0"/>
              </a:rPr>
              <a:t>re</a:t>
            </a:r>
            <a:r>
              <a:rPr lang="fr-FR" sz="2800" dirty="0">
                <a:latin typeface="Times New Roman" pitchFamily="18" charset="0"/>
                <a:ea typeface="Calibri" pitchFamily="34" charset="0"/>
                <a:cs typeface="Times New Roman" pitchFamily="18" charset="0"/>
              </a:rPr>
              <a:t>  </a:t>
            </a:r>
            <a:r>
              <a:rPr lang="fr-FR" sz="2800" dirty="0">
                <a:solidFill>
                  <a:srgbClr val="00B050"/>
                </a:solidFill>
                <a:latin typeface="Times New Roman" pitchFamily="18" charset="0"/>
                <a:ea typeface="Calibri" pitchFamily="34" charset="0"/>
                <a:cs typeface="Times New Roman" pitchFamily="18" charset="0"/>
              </a:rPr>
              <a:t>Primaire</a:t>
            </a:r>
            <a:r>
              <a:rPr lang="fr-FR" sz="2800" dirty="0">
                <a:latin typeface="Times New Roman" pitchFamily="18" charset="0"/>
                <a:ea typeface="Calibri" pitchFamily="34" charset="0"/>
                <a:cs typeface="Times New Roman" pitchFamily="18" charset="0"/>
              </a:rPr>
              <a:t>.</a:t>
            </a:r>
            <a:endParaRPr lang="fr-FR" sz="2800" dirty="0">
              <a:latin typeface="Arial" pitchFamily="34" charset="0"/>
              <a:cs typeface="Arial" pitchFamily="34" charset="0"/>
            </a:endParaRPr>
          </a:p>
        </p:txBody>
      </p:sp>
    </p:spTree>
    <p:extLst>
      <p:ext uri="{BB962C8B-B14F-4D97-AF65-F5344CB8AC3E}">
        <p14:creationId xmlns:p14="http://schemas.microsoft.com/office/powerpoint/2010/main" val="27808752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1"/>
          <p:cNvSpPr>
            <a:spLocks noChangeArrowheads="1"/>
          </p:cNvSpPr>
          <p:nvPr/>
        </p:nvSpPr>
        <p:spPr bwMode="auto">
          <a:xfrm>
            <a:off x="0" y="260648"/>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pPr>
            <a:r>
              <a:rPr kumimoji="0" lang="fr-FR" sz="24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La sismologie</a:t>
            </a:r>
            <a:endParaRPr kumimoji="0" lang="fr-FR" sz="24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sismologie est la science des tremblements de terre naturel (s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isme) ou provoqu</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Un 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isme est un mouvement bref du sol (quelques secondes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quelques minutes) du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arriv</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ondes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lastiques transmises dans le globe terrestre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partir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point appel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foyer, source ou hypocentre.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picentre est le point de la surface du globe qui se trouve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 verticale du foyer</a:t>
            </a:r>
            <a:r>
              <a:rPr kumimoji="0" lang="fr-FR"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1"/>
          <p:cNvSpPr>
            <a:spLocks noChangeArrowheads="1"/>
          </p:cNvSpPr>
          <p:nvPr/>
        </p:nvSpPr>
        <p:spPr bwMode="auto">
          <a:xfrm>
            <a:off x="16594" y="0"/>
            <a:ext cx="9144000" cy="58397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fr-FR"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III.2.2.M</a:t>
            </a:r>
            <a:r>
              <a:rPr kumimoji="0" lang="fr-FR" sz="2800" b="1" i="1" u="none" strike="noStrike" cap="none" normalizeH="0" baseline="0" dirty="0" smtClean="0">
                <a:ln>
                  <a:noFill/>
                </a:ln>
                <a:solidFill>
                  <a:srgbClr val="FF0000"/>
                </a:solidFill>
                <a:effectLst/>
                <a:latin typeface="Calibri"/>
                <a:ea typeface="Calibri" pitchFamily="34" charset="0"/>
                <a:cs typeface="Times New Roman" pitchFamily="18" charset="0"/>
              </a:rPr>
              <a:t>é</a:t>
            </a:r>
            <a:r>
              <a:rPr kumimoji="0" lang="fr-FR"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thodes g</a:t>
            </a:r>
            <a:r>
              <a:rPr kumimoji="0" lang="fr-FR" sz="2800" b="1" i="1" u="none" strike="noStrike" cap="none" normalizeH="0" baseline="0" dirty="0" smtClean="0">
                <a:ln>
                  <a:noFill/>
                </a:ln>
                <a:solidFill>
                  <a:srgbClr val="FF0000"/>
                </a:solidFill>
                <a:effectLst/>
                <a:latin typeface="Calibri"/>
                <a:ea typeface="Calibri" pitchFamily="34" charset="0"/>
                <a:cs typeface="Times New Roman" pitchFamily="18" charset="0"/>
              </a:rPr>
              <a:t>é</a:t>
            </a:r>
            <a:r>
              <a:rPr kumimoji="0" lang="fr-FR"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ochimiques du globe </a:t>
            </a:r>
            <a:endParaRPr kumimoji="0" lang="fr-FR" sz="28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enveloppes externes de la terre sont facilement accessibles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analyse chimique. La composition chimique de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atmosph</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 de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hydrosph</a:t>
            </a:r>
            <a:r>
              <a:rPr kumimoji="0" lang="fr-FR" sz="2800" b="0" i="0" u="none" strike="noStrike" cap="none" normalizeH="0" baseline="0" dirty="0" smtClean="0">
                <a:ln>
                  <a:noFill/>
                </a:ln>
                <a:solidFill>
                  <a:srgbClr val="00B050"/>
                </a:solidFill>
                <a:effectLst/>
                <a:latin typeface="Calibri"/>
                <a:ea typeface="Calibri" pitchFamily="34" charset="0"/>
                <a:cs typeface="Times New Roman" pitchFamily="18" charset="0"/>
              </a:rPr>
              <a:t>è</a:t>
            </a:r>
            <a:r>
              <a:rPr kumimoji="0" lang="fr-FR" sz="28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re, </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 la </a:t>
            </a:r>
            <a:r>
              <a:rPr kumimoji="0" lang="fr-FR" sz="28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lithosph</a:t>
            </a:r>
            <a:r>
              <a:rPr kumimoji="0" lang="fr-FR" sz="2800" b="0" i="0" u="none" strike="noStrike" cap="none" normalizeH="0" baseline="0" dirty="0" smtClean="0">
                <a:ln>
                  <a:noFill/>
                </a:ln>
                <a:solidFill>
                  <a:srgbClr val="00B050"/>
                </a:solidFill>
                <a:effectLst/>
                <a:latin typeface="Calibri"/>
                <a:ea typeface="Calibri" pitchFamily="34" charset="0"/>
                <a:cs typeface="Times New Roman" pitchFamily="18" charset="0"/>
              </a:rPr>
              <a:t>è</a:t>
            </a:r>
            <a:r>
              <a:rPr kumimoji="0" lang="fr-FR" sz="28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re</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et de la </a:t>
            </a:r>
            <a:r>
              <a:rPr kumimoji="0" lang="fr-FR" sz="28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biosph</a:t>
            </a:r>
            <a:r>
              <a:rPr kumimoji="0" lang="fr-FR" sz="2800" b="0" i="0" u="none" strike="noStrike" cap="none" normalizeH="0" baseline="0" dirty="0" smtClean="0">
                <a:ln>
                  <a:noFill/>
                </a:ln>
                <a:solidFill>
                  <a:srgbClr val="00B050"/>
                </a:solidFill>
                <a:effectLst/>
                <a:latin typeface="Calibri"/>
                <a:ea typeface="Calibri" pitchFamily="34" charset="0"/>
                <a:cs typeface="Times New Roman" pitchFamily="18" charset="0"/>
              </a:rPr>
              <a:t>è</a:t>
            </a:r>
            <a:r>
              <a:rPr kumimoji="0" lang="fr-FR" sz="28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re</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est bien connue malgr</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leur fluctuation dans le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tail. Par contre la composition chimique des enveloppes les plus internes ne sont pas connues directement mais le plus souvent par comparaison avec les objets extraterrestres comme </a:t>
            </a:r>
            <a:r>
              <a:rPr kumimoji="0" lang="fr-FR" sz="28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les m</a:t>
            </a:r>
            <a:r>
              <a:rPr kumimoji="0" lang="fr-FR" sz="2800" b="0" i="0" u="none" strike="noStrike" cap="none" normalizeH="0" baseline="0" dirty="0" smtClean="0">
                <a:ln>
                  <a:noFill/>
                </a:ln>
                <a:solidFill>
                  <a:srgbClr val="00B050"/>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t</a:t>
            </a:r>
            <a:r>
              <a:rPr kumimoji="0" lang="fr-FR" sz="2800" b="0" i="0" u="none" strike="noStrike" cap="none" normalizeH="0" baseline="0" dirty="0" smtClean="0">
                <a:ln>
                  <a:noFill/>
                </a:ln>
                <a:solidFill>
                  <a:srgbClr val="00B050"/>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orites</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1560" y="404664"/>
            <a:ext cx="7447592" cy="5580000"/>
          </a:xfrm>
          <a:prstGeom prst="rect">
            <a:avLst/>
          </a:prstGeom>
        </p:spPr>
      </p:pic>
    </p:spTree>
    <p:extLst>
      <p:ext uri="{BB962C8B-B14F-4D97-AF65-F5344CB8AC3E}">
        <p14:creationId xmlns:p14="http://schemas.microsoft.com/office/powerpoint/2010/main" val="1901285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764704"/>
            <a:ext cx="8856984" cy="3901196"/>
          </a:xfrm>
          <a:prstGeom prst="rect">
            <a:avLst/>
          </a:prstGeom>
        </p:spPr>
        <p:txBody>
          <a:bodyPr wrap="square">
            <a:spAutoFit/>
          </a:bodyPr>
          <a:lstStyle/>
          <a:p>
            <a:pPr algn="just">
              <a:lnSpc>
                <a:spcPct val="150000"/>
              </a:lnSpc>
            </a:pPr>
            <a:r>
              <a:rPr lang="fr-FR" sz="2800" dirty="0">
                <a:latin typeface="Times New Roman" pitchFamily="18" charset="0"/>
                <a:ea typeface="Calibri" pitchFamily="34" charset="0"/>
                <a:cs typeface="Times New Roman" pitchFamily="18" charset="0"/>
              </a:rPr>
              <a:t>En effet certaines vari</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s de </a:t>
            </a:r>
            <a:r>
              <a:rPr lang="fr-FR" sz="2800" dirty="0">
                <a:solidFill>
                  <a:srgbClr val="00B050"/>
                </a:solidFill>
                <a:latin typeface="Times New Roman" pitchFamily="18" charset="0"/>
                <a:ea typeface="Calibri" pitchFamily="34" charset="0"/>
                <a:cs typeface="Times New Roman" pitchFamily="18" charset="0"/>
              </a:rPr>
              <a:t>m</a:t>
            </a:r>
            <a:r>
              <a:rPr lang="fr-FR" sz="2800" dirty="0">
                <a:solidFill>
                  <a:srgbClr val="00B050"/>
                </a:solidFill>
                <a:ea typeface="Calibri" pitchFamily="34" charset="0"/>
                <a:cs typeface="Times New Roman" pitchFamily="18" charset="0"/>
              </a:rPr>
              <a:t>é</a:t>
            </a:r>
            <a:r>
              <a:rPr lang="fr-FR" sz="2800" dirty="0">
                <a:solidFill>
                  <a:srgbClr val="00B050"/>
                </a:solidFill>
                <a:latin typeface="Times New Roman" pitchFamily="18" charset="0"/>
                <a:ea typeface="Calibri" pitchFamily="34" charset="0"/>
                <a:cs typeface="Times New Roman" pitchFamily="18" charset="0"/>
              </a:rPr>
              <a:t>t</a:t>
            </a:r>
            <a:r>
              <a:rPr lang="fr-FR" sz="2800" dirty="0">
                <a:solidFill>
                  <a:srgbClr val="00B050"/>
                </a:solidFill>
                <a:ea typeface="Calibri" pitchFamily="34" charset="0"/>
                <a:cs typeface="Times New Roman" pitchFamily="18" charset="0"/>
              </a:rPr>
              <a:t>é</a:t>
            </a:r>
            <a:r>
              <a:rPr lang="fr-FR" sz="2800" dirty="0">
                <a:solidFill>
                  <a:srgbClr val="00B050"/>
                </a:solidFill>
                <a:latin typeface="Times New Roman" pitchFamily="18" charset="0"/>
                <a:ea typeface="Calibri" pitchFamily="34" charset="0"/>
                <a:cs typeface="Times New Roman" pitchFamily="18" charset="0"/>
              </a:rPr>
              <a:t>orites</a:t>
            </a:r>
            <a:r>
              <a:rPr lang="fr-FR" sz="2800" dirty="0">
                <a:latin typeface="Times New Roman" pitchFamily="18" charset="0"/>
                <a:ea typeface="Calibri" pitchFamily="34" charset="0"/>
                <a:cs typeface="Times New Roman" pitchFamily="18" charset="0"/>
              </a:rPr>
              <a:t> comme les </a:t>
            </a:r>
            <a:r>
              <a:rPr lang="fr-FR" sz="2800" dirty="0">
                <a:solidFill>
                  <a:srgbClr val="00B050"/>
                </a:solidFill>
                <a:latin typeface="Times New Roman" pitchFamily="18" charset="0"/>
                <a:ea typeface="Calibri" pitchFamily="34" charset="0"/>
                <a:cs typeface="Times New Roman" pitchFamily="18" charset="0"/>
              </a:rPr>
              <a:t>chondrites</a:t>
            </a:r>
            <a:r>
              <a:rPr lang="fr-FR" sz="2800" dirty="0">
                <a:latin typeface="Times New Roman" pitchFamily="18" charset="0"/>
                <a:ea typeface="Calibri" pitchFamily="34" charset="0"/>
                <a:cs typeface="Times New Roman" pitchFamily="18" charset="0"/>
              </a:rPr>
              <a:t> seraient les 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moins du mat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riel non diff</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renci</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 qui s</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est initialement agglutin</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 pour former la terre avant de subir une diff</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renciation en manteau silicat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 et noyau constitu</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 de fer et du nickel. Elle proviendrait de la fragmentation des corps plan</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taires non diff</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renci</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s.</a:t>
            </a:r>
            <a:endParaRPr lang="fr-FR" sz="2800" dirty="0"/>
          </a:p>
        </p:txBody>
      </p:sp>
    </p:spTree>
    <p:extLst>
      <p:ext uri="{BB962C8B-B14F-4D97-AF65-F5344CB8AC3E}">
        <p14:creationId xmlns:p14="http://schemas.microsoft.com/office/powerpoint/2010/main" val="2268037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500042"/>
            <a:ext cx="8229600" cy="5577483"/>
          </a:xfrm>
        </p:spPr>
        <p:txBody>
          <a:bodyPr/>
          <a:lstStyle/>
          <a:p>
            <a:pPr lvl="0"/>
            <a:endParaRPr lang="fr-FR" dirty="0" smtClean="0"/>
          </a:p>
          <a:p>
            <a:pPr lvl="0"/>
            <a:endParaRPr lang="fr-FR" dirty="0" smtClean="0"/>
          </a:p>
          <a:p>
            <a:pPr lvl="0">
              <a:buNone/>
            </a:pPr>
            <a:r>
              <a:rPr lang="fr-FR" dirty="0" smtClean="0"/>
              <a:t>2-Rechercher </a:t>
            </a:r>
            <a:r>
              <a:rPr lang="fr-FR" dirty="0"/>
              <a:t>les substances utiles (eau, </a:t>
            </a:r>
            <a:endParaRPr lang="fr-FR" dirty="0" smtClean="0"/>
          </a:p>
          <a:p>
            <a:pPr lvl="0">
              <a:buNone/>
            </a:pPr>
            <a:r>
              <a:rPr lang="fr-FR" dirty="0" smtClean="0"/>
              <a:t>minerais</a:t>
            </a:r>
            <a:r>
              <a:rPr lang="fr-FR" dirty="0"/>
              <a:t>, combustibles, matériaux de </a:t>
            </a:r>
            <a:endParaRPr lang="fr-FR" dirty="0" smtClean="0"/>
          </a:p>
          <a:p>
            <a:pPr lvl="0">
              <a:buNone/>
            </a:pPr>
            <a:r>
              <a:rPr lang="fr-FR" dirty="0" smtClean="0"/>
              <a:t>construction</a:t>
            </a:r>
            <a:r>
              <a:rPr lang="fr-FR" dirty="0"/>
              <a:t>,</a:t>
            </a:r>
          </a:p>
          <a:p>
            <a:pPr lvl="0">
              <a:buNone/>
            </a:pPr>
            <a:r>
              <a:rPr lang="fr-FR" dirty="0" smtClean="0"/>
              <a:t>3-Rechercher </a:t>
            </a:r>
            <a:r>
              <a:rPr lang="fr-FR" dirty="0"/>
              <a:t>les sites favorables à la </a:t>
            </a:r>
            <a:endParaRPr lang="fr-FR" dirty="0" smtClean="0"/>
          </a:p>
          <a:p>
            <a:pPr lvl="0">
              <a:buNone/>
            </a:pPr>
            <a:r>
              <a:rPr lang="fr-FR" dirty="0" smtClean="0"/>
              <a:t>construction </a:t>
            </a:r>
            <a:r>
              <a:rPr lang="fr-FR" dirty="0"/>
              <a:t>d’ouvrages civils : barrages, </a:t>
            </a:r>
            <a:endParaRPr lang="fr-FR" dirty="0" smtClean="0"/>
          </a:p>
          <a:p>
            <a:pPr lvl="0">
              <a:buNone/>
            </a:pPr>
            <a:r>
              <a:rPr lang="fr-FR" dirty="0" smtClean="0"/>
              <a:t>tunnels</a:t>
            </a:r>
            <a:r>
              <a:rPr lang="fr-FR" dirty="0"/>
              <a:t>, routes, bâtiments, voies ferrées</a:t>
            </a:r>
            <a:r>
              <a:rPr lang="fr-FR" dirty="0" smtClean="0"/>
              <a:t>, etc</a:t>
            </a:r>
            <a:endParaRPr lang="fr-FR" dirty="0"/>
          </a:p>
          <a:p>
            <a:endParaRPr lang="fr-F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1"/>
          <p:cNvSpPr>
            <a:spLocks noChangeArrowheads="1"/>
          </p:cNvSpPr>
          <p:nvPr/>
        </p:nvSpPr>
        <p:spPr bwMode="auto">
          <a:xfrm>
            <a:off x="0" y="0"/>
            <a:ext cx="9144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809625" algn="l" defTabSz="914400" rtl="0" eaLnBrk="1" fontAlgn="base" latinLnBrk="0" hangingPunct="1">
              <a:lnSpc>
                <a:spcPct val="150000"/>
              </a:lnSpc>
              <a:spcBef>
                <a:spcPct val="0"/>
              </a:spcBef>
              <a:spcAft>
                <a:spcPct val="0"/>
              </a:spcAft>
              <a:buClrTx/>
              <a:buSzTx/>
              <a:buFontTx/>
              <a:buNone/>
              <a:tabLst>
                <a:tab pos="809625" algn="l"/>
              </a:tabLst>
            </a:pPr>
            <a:r>
              <a:rPr kumimoji="0" lang="fr-FR"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III.2.2.3.Donn</a:t>
            </a:r>
            <a:r>
              <a:rPr kumimoji="0" lang="fr-FR" sz="2400" b="1" i="1" u="none" strike="noStrike" cap="none" normalizeH="0" baseline="0" dirty="0" smtClean="0">
                <a:ln>
                  <a:noFill/>
                </a:ln>
                <a:solidFill>
                  <a:srgbClr val="FF0000"/>
                </a:solidFill>
                <a:effectLst/>
                <a:latin typeface="Calibri"/>
                <a:ea typeface="Calibri" pitchFamily="34" charset="0"/>
                <a:cs typeface="Times New Roman" pitchFamily="18" charset="0"/>
              </a:rPr>
              <a:t>é</a:t>
            </a:r>
            <a:r>
              <a:rPr kumimoji="0" lang="fr-FR"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es g</a:t>
            </a:r>
            <a:r>
              <a:rPr kumimoji="0" lang="fr-FR" sz="2400" b="1" i="1" u="none" strike="noStrike" cap="none" normalizeH="0" baseline="0" dirty="0" smtClean="0">
                <a:ln>
                  <a:noFill/>
                </a:ln>
                <a:solidFill>
                  <a:srgbClr val="FF0000"/>
                </a:solidFill>
                <a:effectLst/>
                <a:latin typeface="Calibri"/>
                <a:ea typeface="Calibri" pitchFamily="34" charset="0"/>
                <a:cs typeface="Times New Roman" pitchFamily="18" charset="0"/>
              </a:rPr>
              <a:t>é</a:t>
            </a:r>
            <a:r>
              <a:rPr kumimoji="0" lang="fr-FR"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othermiques du globe</a:t>
            </a:r>
            <a:endParaRPr kumimoji="0" lang="fr-FR" sz="2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809625" algn="l"/>
              </a:tabLst>
            </a:pPr>
            <a:r>
              <a:rPr kumimoji="0" lang="fr-FR" sz="24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La chaleur terrestre</a:t>
            </a:r>
            <a:endParaRPr kumimoji="0" lang="fr-FR" sz="24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809625" algn="l"/>
              </a:tabLs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existence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degr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g</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othermique, variable dans les 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gions des couches 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dimentaires, plus fort dans les zones volcaniques est connue depuis longtemps, la moyenne est de 3° C tous les 100 m. La temp</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rature de la terre croit avec la profondeur. Un flux de chaleur 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tablit alors entre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rieur chaud et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ext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rieur froid. La quantit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 chaleur dissip</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 par la terre serait de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ordre de 4,2.10</a:t>
            </a:r>
            <a:r>
              <a:rPr kumimoji="0" lang="fr-FR" sz="24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13</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J pour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ensemble du globe.</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1"/>
          <p:cNvSpPr>
            <a:spLocks noChangeArrowheads="1"/>
          </p:cNvSpPr>
          <p:nvPr/>
        </p:nvSpPr>
        <p:spPr bwMode="auto">
          <a:xfrm>
            <a:off x="182891" y="404664"/>
            <a:ext cx="8928992" cy="51850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pPr>
            <a:r>
              <a:rPr kumimoji="0" lang="fr-FR" sz="28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Les sources de chaleur interne</a:t>
            </a:r>
            <a:endParaRPr kumimoji="0" lang="fr-FR" sz="28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terre produit de la chaleur, mais un des moyens  de production de chaleur le mieux connu est facilement quantifiable est la lib</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ration de chaleur par radioactivit</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car les roches contiennent  3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ments radioactifs de longue p</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riode</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 </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uranium, le thorium, et le potassium. La part de la radioactivit</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dans le flux total serait la moiti</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 l</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nergie perdue par la terre.</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70" y="620688"/>
            <a:ext cx="9000725" cy="5262979"/>
          </a:xfrm>
          <a:prstGeom prst="rect">
            <a:avLst/>
          </a:prstGeom>
        </p:spPr>
        <p:txBody>
          <a:bodyPr wrap="square">
            <a:spAutoFit/>
          </a:bodyPr>
          <a:lstStyle/>
          <a:p>
            <a:pPr lvl="0" algn="just" eaLnBrk="0" fontAlgn="base" hangingPunct="0">
              <a:lnSpc>
                <a:spcPct val="150000"/>
              </a:lnSpc>
              <a:spcBef>
                <a:spcPct val="0"/>
              </a:spcBef>
              <a:spcAft>
                <a:spcPct val="0"/>
              </a:spcAft>
            </a:pPr>
            <a:r>
              <a:rPr lang="fr-FR" sz="2800" dirty="0">
                <a:latin typeface="Times New Roman" pitchFamily="18" charset="0"/>
                <a:ea typeface="Calibri" pitchFamily="34" charset="0"/>
                <a:cs typeface="Times New Roman" pitchFamily="18" charset="0"/>
              </a:rPr>
              <a:t>L</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int</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rieur du globe est constitu</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 d</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enveloppes liquide </a:t>
            </a:r>
            <a:r>
              <a:rPr lang="fr-FR" sz="2800" dirty="0">
                <a:solidFill>
                  <a:srgbClr val="00B050"/>
                </a:solidFill>
                <a:latin typeface="Times New Roman" pitchFamily="18" charset="0"/>
                <a:ea typeface="Calibri" pitchFamily="34" charset="0"/>
                <a:cs typeface="Times New Roman" pitchFamily="18" charset="0"/>
              </a:rPr>
              <a:t>(noyau externe) </a:t>
            </a:r>
            <a:r>
              <a:rPr lang="fr-FR" sz="2800" dirty="0">
                <a:latin typeface="Times New Roman" pitchFamily="18" charset="0"/>
                <a:ea typeface="Calibri" pitchFamily="34" charset="0"/>
                <a:cs typeface="Times New Roman" pitchFamily="18" charset="0"/>
              </a:rPr>
              <a:t>et d</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enveloppes solides plus ou moins d</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formables (lithosph</a:t>
            </a:r>
            <a:r>
              <a:rPr lang="fr-FR" sz="2800" dirty="0">
                <a:ea typeface="Calibri" pitchFamily="34" charset="0"/>
                <a:cs typeface="Times New Roman" pitchFamily="18" charset="0"/>
              </a:rPr>
              <a:t>è</a:t>
            </a:r>
            <a:r>
              <a:rPr lang="fr-FR" sz="2800" dirty="0">
                <a:latin typeface="Times New Roman" pitchFamily="18" charset="0"/>
                <a:ea typeface="Calibri" pitchFamily="34" charset="0"/>
                <a:cs typeface="Times New Roman" pitchFamily="18" charset="0"/>
              </a:rPr>
              <a:t>re, asth</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nosph</a:t>
            </a:r>
            <a:r>
              <a:rPr lang="fr-FR" sz="2800" dirty="0">
                <a:ea typeface="Calibri" pitchFamily="34" charset="0"/>
                <a:cs typeface="Times New Roman" pitchFamily="18" charset="0"/>
              </a:rPr>
              <a:t>è</a:t>
            </a:r>
            <a:r>
              <a:rPr lang="fr-FR" sz="2800" dirty="0">
                <a:latin typeface="Times New Roman" pitchFamily="18" charset="0"/>
                <a:ea typeface="Calibri" pitchFamily="34" charset="0"/>
                <a:cs typeface="Times New Roman" pitchFamily="18" charset="0"/>
              </a:rPr>
              <a:t>re, manteau inferieur, noyau interne). Sous l</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effet des marr</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es comparables </a:t>
            </a:r>
            <a:r>
              <a:rPr lang="fr-FR" sz="2800" dirty="0">
                <a:ea typeface="Calibri" pitchFamily="34" charset="0"/>
                <a:cs typeface="Times New Roman" pitchFamily="18" charset="0"/>
              </a:rPr>
              <a:t>à</a:t>
            </a:r>
            <a:r>
              <a:rPr lang="fr-FR" sz="2800" dirty="0">
                <a:latin typeface="Times New Roman" pitchFamily="18" charset="0"/>
                <a:ea typeface="Calibri" pitchFamily="34" charset="0"/>
                <a:cs typeface="Times New Roman" pitchFamily="18" charset="0"/>
              </a:rPr>
              <a:t> des mar</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es oc</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aniques, mais avec des amplitudes bien plus faible. Le retard dans les d</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formations  des diff</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rentes enveloppes entrainent des mouvements diff</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rentiels et donc des frottements visqueux aux interfaces  lib</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rant de l</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nergie.</a:t>
            </a:r>
            <a:endParaRPr lang="fr-FR" sz="2800" dirty="0">
              <a:latin typeface="Arial" pitchFamily="34" charset="0"/>
              <a:cs typeface="Arial" pitchFamily="34" charset="0"/>
            </a:endParaRPr>
          </a:p>
        </p:txBody>
      </p:sp>
    </p:spTree>
    <p:extLst>
      <p:ext uri="{BB962C8B-B14F-4D97-AF65-F5344CB8AC3E}">
        <p14:creationId xmlns:p14="http://schemas.microsoft.com/office/powerpoint/2010/main" val="21527601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1"/>
          <p:cNvSpPr>
            <a:spLocks noChangeArrowheads="1"/>
          </p:cNvSpPr>
          <p:nvPr/>
        </p:nvSpPr>
        <p:spPr bwMode="auto">
          <a:xfrm>
            <a:off x="0" y="0"/>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pPr>
            <a:r>
              <a:rPr kumimoji="0" lang="fr-FR" sz="24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Source de chaleur externe</a:t>
            </a:r>
            <a:endParaRPr kumimoji="0" lang="fr-FR" sz="24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terre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rive dans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univers et baigne dans un flux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nergie en provenance du soleil. Le flux moyen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nergie par unit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 surface 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elle est de 1000 fois la quantit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perdue par le flux de chaleur interne. La surface de la terre re</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ç</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oit directement ou apr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 diffusion et grâce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mission atmosph</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rique autant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nergie qu</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elle perd par 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flexion ou par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mission. Actuellement le bilan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nerg</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tique est nul.</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1"/>
          <p:cNvSpPr>
            <a:spLocks noChangeArrowheads="1"/>
          </p:cNvSpPr>
          <p:nvPr/>
        </p:nvSpPr>
        <p:spPr bwMode="auto">
          <a:xfrm>
            <a:off x="0" y="188640"/>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IV. Donn</a:t>
            </a:r>
            <a:r>
              <a:rPr kumimoji="0" lang="fr-FR" sz="2400" b="1" i="0" u="none" strike="noStrike" cap="none" normalizeH="0" baseline="0" dirty="0" smtClean="0">
                <a:ln>
                  <a:noFill/>
                </a:ln>
                <a:solidFill>
                  <a:srgbClr val="FF0000"/>
                </a:solidFill>
                <a:effectLst/>
                <a:latin typeface="Calibri"/>
                <a:ea typeface="Calibri" pitchFamily="34" charset="0"/>
                <a:cs typeface="Times New Roman" pitchFamily="18" charset="0"/>
              </a:rPr>
              <a:t>é</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es de diagraphie et de forage</a:t>
            </a:r>
            <a:endParaRPr kumimoji="0" lang="fr-FR" sz="2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plan</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te terre est un objet tridimensionnel qui ne 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offre gu</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observation directe du g</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ologue que sa surface. Les m</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thodes g</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ophysiques nous renseignent indirectement sur la structure des enveloppes profondes mais non sur leur nature. </a:t>
            </a:r>
            <a:r>
              <a:rPr kumimoji="0" lang="fr-FR" sz="24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Quel est le type de roche qui se trouve sous nos pieds</a:t>
            </a:r>
            <a:r>
              <a:rPr kumimoji="0" lang="fr-FR" sz="2400" b="0" i="0" u="none" strike="noStrike" cap="none" normalizeH="0" baseline="0" dirty="0" smtClean="0">
                <a:ln>
                  <a:noFill/>
                </a:ln>
                <a:solidFill>
                  <a:srgbClr val="00B050"/>
                </a:solidFill>
                <a:effectLst/>
                <a:latin typeface="Calibri"/>
                <a:ea typeface="Calibri" pitchFamily="34" charset="0"/>
                <a:cs typeface="Times New Roman" pitchFamily="18" charset="0"/>
              </a:rPr>
              <a:t> </a:t>
            </a:r>
            <a:r>
              <a:rPr kumimoji="0" lang="fr-FR" sz="24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 Quelle est la nature des s</a:t>
            </a:r>
            <a:r>
              <a:rPr kumimoji="0" lang="fr-FR" sz="2400" b="0" i="0" u="none" strike="noStrike" cap="none" normalizeH="0" baseline="0" dirty="0" smtClean="0">
                <a:ln>
                  <a:noFill/>
                </a:ln>
                <a:solidFill>
                  <a:srgbClr val="00B050"/>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diments  qui emplissent tel bassin</a:t>
            </a:r>
            <a:r>
              <a:rPr kumimoji="0" lang="fr-FR" sz="2400" b="0" i="0" u="none" strike="noStrike" cap="none" normalizeH="0" baseline="0" dirty="0" smtClean="0">
                <a:ln>
                  <a:noFill/>
                </a:ln>
                <a:solidFill>
                  <a:srgbClr val="00B050"/>
                </a:solidFill>
                <a:effectLst/>
                <a:latin typeface="Calibri"/>
                <a:ea typeface="Calibri" pitchFamily="34" charset="0"/>
                <a:cs typeface="Times New Roman" pitchFamily="18" charset="0"/>
              </a:rPr>
              <a:t> </a:t>
            </a:r>
            <a:r>
              <a:rPr kumimoji="0" lang="fr-FR" sz="2400" b="0"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Pour 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pondre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cette question les g</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ologues disposent des forages et des techniques qui leur sont li</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savoir les diagraphies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 </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1"/>
          <p:cNvSpPr>
            <a:spLocks noChangeArrowheads="1"/>
          </p:cNvSpPr>
          <p:nvPr/>
        </p:nvSpPr>
        <p:spPr bwMode="auto">
          <a:xfrm>
            <a:off x="23160" y="404664"/>
            <a:ext cx="9144000" cy="51934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fr-FR" sz="28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IV.1.Forage</a:t>
            </a:r>
            <a:endParaRPr kumimoji="0" lang="fr-FR" sz="28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 forage est un ensemble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op</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rations qui permet de creuser un trou de diam</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tre centim</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trique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cim</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trique g</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ralement vertical pour des fins scientifiques et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conomiques. Le forage utilise un ensemble m</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canique compos</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des derricks (tour m</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canique)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ensemble des tiges (tubes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cam</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trique) </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visser entre eux et d</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tr</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pan muni des molettes diamant</a:t>
            </a:r>
            <a:r>
              <a:rPr kumimoji="0" lang="fr-FR" sz="28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 pour broyer  les roches.</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92696"/>
            <a:ext cx="8856984" cy="3970318"/>
          </a:xfrm>
          <a:prstGeom prst="rect">
            <a:avLst/>
          </a:prstGeom>
        </p:spPr>
        <p:txBody>
          <a:bodyPr wrap="square">
            <a:spAutoFit/>
          </a:bodyPr>
          <a:lstStyle/>
          <a:p>
            <a:pPr lvl="0" algn="just" eaLnBrk="0" fontAlgn="base" hangingPunct="0">
              <a:lnSpc>
                <a:spcPct val="150000"/>
              </a:lnSpc>
              <a:spcBef>
                <a:spcPct val="0"/>
              </a:spcBef>
              <a:spcAft>
                <a:spcPct val="0"/>
              </a:spcAft>
            </a:pPr>
            <a:r>
              <a:rPr lang="fr-FR" sz="2800" dirty="0">
                <a:latin typeface="Times New Roman" pitchFamily="18" charset="0"/>
                <a:ea typeface="Calibri" pitchFamily="34" charset="0"/>
                <a:cs typeface="Times New Roman" pitchFamily="18" charset="0"/>
              </a:rPr>
              <a:t>Un forage p</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trolier peut atteindre de profondeur de l</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ordre de milliers de m</a:t>
            </a:r>
            <a:r>
              <a:rPr lang="fr-FR" sz="2800" dirty="0">
                <a:ea typeface="Calibri" pitchFamily="34" charset="0"/>
                <a:cs typeface="Times New Roman" pitchFamily="18" charset="0"/>
              </a:rPr>
              <a:t>è</a:t>
            </a:r>
            <a:r>
              <a:rPr lang="fr-FR" sz="2800" dirty="0">
                <a:latin typeface="Times New Roman" pitchFamily="18" charset="0"/>
                <a:ea typeface="Calibri" pitchFamily="34" charset="0"/>
                <a:cs typeface="Times New Roman" pitchFamily="18" charset="0"/>
              </a:rPr>
              <a:t>tres. Les forages scientifiques ont </a:t>
            </a:r>
            <a:r>
              <a:rPr lang="fr-FR" sz="2800" dirty="0">
                <a:ea typeface="Calibri" pitchFamily="34" charset="0"/>
                <a:cs typeface="Times New Roman" pitchFamily="18" charset="0"/>
              </a:rPr>
              <a:t>à</a:t>
            </a:r>
            <a:r>
              <a:rPr lang="fr-FR" sz="2800" dirty="0">
                <a:latin typeface="Times New Roman" pitchFamily="18" charset="0"/>
                <a:ea typeface="Calibri" pitchFamily="34" charset="0"/>
                <a:cs typeface="Times New Roman" pitchFamily="18" charset="0"/>
              </a:rPr>
              <a:t> leur effectif  des puits for</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s de plus de 6000 m d</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eau avec une p</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n</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tration d</a:t>
            </a:r>
            <a:r>
              <a:rPr lang="fr-FR" sz="2800" dirty="0">
                <a:ea typeface="Calibri" pitchFamily="34" charset="0"/>
                <a:cs typeface="Times New Roman" pitchFamily="18" charset="0"/>
              </a:rPr>
              <a:t>’</a:t>
            </a:r>
            <a:r>
              <a:rPr lang="fr-FR" sz="2800" dirty="0">
                <a:latin typeface="Times New Roman" pitchFamily="18" charset="0"/>
                <a:ea typeface="Calibri" pitchFamily="34" charset="0"/>
                <a:cs typeface="Times New Roman" pitchFamily="18" charset="0"/>
              </a:rPr>
              <a:t>environ 1000 m. Le record actuel de profondeur est d</a:t>
            </a:r>
            <a:r>
              <a:rPr lang="fr-FR" sz="2800" dirty="0">
                <a:ea typeface="Calibri" pitchFamily="34" charset="0"/>
                <a:cs typeface="Times New Roman" pitchFamily="18" charset="0"/>
              </a:rPr>
              <a:t>é</a:t>
            </a:r>
            <a:r>
              <a:rPr lang="fr-FR" sz="2800" dirty="0">
                <a:latin typeface="Times New Roman" pitchFamily="18" charset="0"/>
                <a:ea typeface="Calibri" pitchFamily="34" charset="0"/>
                <a:cs typeface="Times New Roman" pitchFamily="18" charset="0"/>
              </a:rPr>
              <a:t>tenu par le forage du site 504 sur la dorsale est pacifique environ 1400 m.</a:t>
            </a:r>
            <a:endParaRPr lang="fr-FR" sz="2800" dirty="0">
              <a:latin typeface="Arial" pitchFamily="34" charset="0"/>
              <a:cs typeface="Arial" pitchFamily="34" charset="0"/>
            </a:endParaRPr>
          </a:p>
        </p:txBody>
      </p:sp>
    </p:spTree>
    <p:extLst>
      <p:ext uri="{BB962C8B-B14F-4D97-AF65-F5344CB8AC3E}">
        <p14:creationId xmlns:p14="http://schemas.microsoft.com/office/powerpoint/2010/main" val="9962892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642918"/>
            <a:ext cx="8979697" cy="583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fr-FR" sz="2400" b="1" i="1" u="none" strike="noStrike" cap="none" normalizeH="0" baseline="0" dirty="0" smtClean="0">
                <a:ln>
                  <a:noFill/>
                </a:ln>
                <a:solidFill>
                  <a:srgbClr val="00B0F0"/>
                </a:solidFill>
                <a:effectLst/>
                <a:latin typeface="Times New Roman" pitchFamily="18" charset="0"/>
                <a:ea typeface="Calibri" pitchFamily="34" charset="0"/>
                <a:cs typeface="Times New Roman" pitchFamily="18" charset="0"/>
              </a:rPr>
              <a:t>IV.2.La diagraphie</a:t>
            </a:r>
            <a:endParaRPr kumimoji="0" lang="fr-FR" sz="24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diagraphie permet 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enregistrement des parametres physiques en continu dans le trou for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Elle analyse la totalit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des trous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sondage de fa</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ç</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 continue. Divers engins munis de patins permettent de mesurer des parametres comme la 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sistivit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 porosit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 radioactivit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naturelle, la temp</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rature,</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afin de caract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riser les formations travers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 Avec le progr</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 incessant de la technologie dans ce domaine on a la possibilit</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actuellement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analyser plus de 10 </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ments chimiques. Des sondes  magn</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tom</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triques permettent d</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enregistrer en continu le pal</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omagn</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tisme dans les formations travers</a:t>
            </a:r>
            <a:r>
              <a:rPr kumimoji="0" lang="fr-FR" sz="24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
            </a:r>
            <a:br>
              <a:rPr lang="fr-FR" dirty="0" smtClean="0">
                <a:solidFill>
                  <a:srgbClr val="FF0000"/>
                </a:solidFill>
              </a:rPr>
            </a:br>
            <a:r>
              <a:rPr lang="fr-FR" dirty="0" smtClean="0">
                <a:solidFill>
                  <a:srgbClr val="FF0000"/>
                </a:solidFill>
              </a:rPr>
              <a:t>CH3-CARACTERISTIQUES </a:t>
            </a:r>
            <a:r>
              <a:rPr lang="fr-FR" dirty="0">
                <a:solidFill>
                  <a:srgbClr val="FF0000"/>
                </a:solidFill>
              </a:rPr>
              <a:t>PHYSIQUES</a:t>
            </a:r>
            <a:r>
              <a:rPr lang="fr-FR" dirty="0"/>
              <a:t/>
            </a:r>
            <a:br>
              <a:rPr lang="fr-FR" dirty="0"/>
            </a:br>
            <a:endParaRPr lang="fr-FR" dirty="0"/>
          </a:p>
        </p:txBody>
      </p:sp>
      <p:sp>
        <p:nvSpPr>
          <p:cNvPr id="3" name="Espace réservé du contenu 2"/>
          <p:cNvSpPr>
            <a:spLocks noGrp="1"/>
          </p:cNvSpPr>
          <p:nvPr>
            <p:ph idx="1"/>
          </p:nvPr>
        </p:nvSpPr>
        <p:spPr/>
        <p:txBody>
          <a:bodyPr>
            <a:normAutofit/>
          </a:bodyPr>
          <a:lstStyle/>
          <a:p>
            <a:pPr>
              <a:buNone/>
            </a:pPr>
            <a:r>
              <a:rPr lang="fr-FR" dirty="0"/>
              <a:t>A-DONNES PHYSIQUES : Voir Fiche </a:t>
            </a:r>
            <a:r>
              <a:rPr lang="fr-FR" dirty="0" smtClean="0"/>
              <a:t>récapitulative</a:t>
            </a:r>
            <a:endParaRPr lang="fr-FR" dirty="0"/>
          </a:p>
          <a:p>
            <a:pPr>
              <a:buNone/>
            </a:pPr>
            <a:endParaRPr lang="fr-FR" dirty="0" smtClean="0"/>
          </a:p>
          <a:p>
            <a:pPr>
              <a:buNone/>
            </a:pPr>
            <a:r>
              <a:rPr lang="fr-FR" dirty="0" smtClean="0"/>
              <a:t>La </a:t>
            </a:r>
            <a:r>
              <a:rPr lang="fr-FR" dirty="0"/>
              <a:t>Terre est la 3</a:t>
            </a:r>
            <a:r>
              <a:rPr lang="fr-FR" baseline="30000" dirty="0"/>
              <a:t>ème</a:t>
            </a:r>
            <a:r>
              <a:rPr lang="fr-FR" dirty="0"/>
              <a:t> planète du système solaire, la </a:t>
            </a:r>
            <a:endParaRPr lang="fr-FR" dirty="0" smtClean="0"/>
          </a:p>
          <a:p>
            <a:pPr>
              <a:buNone/>
            </a:pPr>
            <a:r>
              <a:rPr lang="fr-FR" dirty="0" smtClean="0"/>
              <a:t>plus </a:t>
            </a:r>
            <a:r>
              <a:rPr lang="fr-FR" dirty="0"/>
              <a:t>grande des 4 planètes telluriques </a:t>
            </a:r>
            <a:endParaRPr lang="fr-FR" dirty="0" smtClean="0"/>
          </a:p>
          <a:p>
            <a:pPr>
              <a:buNone/>
            </a:pPr>
            <a:r>
              <a:rPr lang="fr-FR" dirty="0" smtClean="0"/>
              <a:t>(</a:t>
            </a:r>
            <a:r>
              <a:rPr lang="fr-FR" dirty="0"/>
              <a:t>rocheuses).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smtClean="0">
                <a:solidFill>
                  <a:srgbClr val="C00000"/>
                </a:solidFill>
              </a:rPr>
              <a:t>III- METHODES DE LA GEOLOGIE</a:t>
            </a:r>
            <a:r>
              <a:rPr lang="fr-FR" sz="3600" dirty="0" smtClean="0">
                <a:solidFill>
                  <a:srgbClr val="C00000"/>
                </a:solidFill>
              </a:rPr>
              <a:t> </a:t>
            </a:r>
            <a:r>
              <a:rPr lang="fr-FR" sz="3600" dirty="0" smtClean="0"/>
              <a:t>:</a:t>
            </a:r>
            <a:br>
              <a:rPr lang="fr-FR" sz="3600" dirty="0" smtClean="0"/>
            </a:br>
            <a:endParaRPr lang="fr-FR" sz="3600" dirty="0"/>
          </a:p>
        </p:txBody>
      </p:sp>
      <p:sp>
        <p:nvSpPr>
          <p:cNvPr id="3" name="Espace réservé du contenu 2"/>
          <p:cNvSpPr>
            <a:spLocks noGrp="1"/>
          </p:cNvSpPr>
          <p:nvPr>
            <p:ph idx="1"/>
          </p:nvPr>
        </p:nvSpPr>
        <p:spPr/>
        <p:txBody>
          <a:bodyPr>
            <a:normAutofit/>
          </a:bodyPr>
          <a:lstStyle/>
          <a:p>
            <a:pPr lvl="0">
              <a:buNone/>
            </a:pPr>
            <a:r>
              <a:rPr lang="fr-FR" u="sng" dirty="0" smtClean="0"/>
              <a:t>L’ observation </a:t>
            </a:r>
            <a:r>
              <a:rPr lang="fr-FR" u="sng" dirty="0"/>
              <a:t>directe</a:t>
            </a:r>
            <a:r>
              <a:rPr lang="fr-FR" dirty="0"/>
              <a:t>, mesures et </a:t>
            </a:r>
            <a:endParaRPr lang="fr-FR" dirty="0" smtClean="0"/>
          </a:p>
          <a:p>
            <a:pPr lvl="0">
              <a:buNone/>
            </a:pPr>
            <a:r>
              <a:rPr lang="fr-FR" dirty="0" smtClean="0"/>
              <a:t>échantillonnage</a:t>
            </a:r>
            <a:r>
              <a:rPr lang="fr-FR" dirty="0"/>
              <a:t>: surface, grottes, galeries des </a:t>
            </a:r>
            <a:endParaRPr lang="fr-FR" dirty="0" smtClean="0"/>
          </a:p>
          <a:p>
            <a:pPr lvl="0">
              <a:buNone/>
            </a:pPr>
            <a:r>
              <a:rPr lang="fr-FR" dirty="0" smtClean="0"/>
              <a:t>mines </a:t>
            </a:r>
            <a:r>
              <a:rPr lang="fr-FR" dirty="0"/>
              <a:t>et tunnels, puits, sondages, fonds marins ;</a:t>
            </a:r>
          </a:p>
          <a:p>
            <a:pPr lvl="0">
              <a:buNone/>
            </a:pPr>
            <a:r>
              <a:rPr lang="fr-FR" u="sng" dirty="0" smtClean="0"/>
              <a:t>L’ observation </a:t>
            </a:r>
            <a:r>
              <a:rPr lang="fr-FR" u="sng" dirty="0"/>
              <a:t>indirecte</a:t>
            </a:r>
            <a:r>
              <a:rPr lang="fr-FR" dirty="0"/>
              <a:t> grâce aux méthodes </a:t>
            </a:r>
            <a:endParaRPr lang="fr-FR" dirty="0" smtClean="0"/>
          </a:p>
          <a:p>
            <a:pPr lvl="0">
              <a:buNone/>
            </a:pPr>
            <a:r>
              <a:rPr lang="fr-FR" dirty="0" smtClean="0"/>
              <a:t>géophysiques </a:t>
            </a:r>
            <a:r>
              <a:rPr lang="fr-FR" dirty="0"/>
              <a:t>qui permettent une prospection </a:t>
            </a:r>
            <a:endParaRPr lang="fr-FR" dirty="0" smtClean="0"/>
          </a:p>
          <a:p>
            <a:pPr lvl="0">
              <a:buNone/>
            </a:pPr>
            <a:r>
              <a:rPr lang="fr-FR" dirty="0" smtClean="0"/>
              <a:t>jusqu’au </a:t>
            </a:r>
            <a:r>
              <a:rPr lang="fr-FR" dirty="0"/>
              <a:t>centre de la Terre, calculs, simulation et </a:t>
            </a:r>
            <a:endParaRPr lang="fr-FR" dirty="0" smtClean="0"/>
          </a:p>
          <a:p>
            <a:pPr lvl="0">
              <a:buNone/>
            </a:pPr>
            <a:r>
              <a:rPr lang="fr-FR" dirty="0" smtClean="0"/>
              <a:t>essais </a:t>
            </a:r>
            <a:r>
              <a:rPr lang="fr-FR" dirty="0"/>
              <a:t>d’interprétation,</a:t>
            </a:r>
          </a:p>
          <a:p>
            <a:endParaRPr lang="fr-F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lstStyle/>
          <a:p>
            <a:pPr>
              <a:buNone/>
            </a:pPr>
            <a:r>
              <a:rPr lang="fr-FR" dirty="0" smtClean="0"/>
              <a:t>Sphère légèrement aplatie aux pôles, elle a une </a:t>
            </a:r>
          </a:p>
          <a:p>
            <a:pPr>
              <a:buNone/>
            </a:pPr>
            <a:r>
              <a:rPr lang="fr-FR" dirty="0" smtClean="0"/>
              <a:t>densité moyenne de 5.52. </a:t>
            </a:r>
          </a:p>
          <a:p>
            <a:pPr>
              <a:buNone/>
            </a:pPr>
            <a:endParaRPr lang="fr-FR" dirty="0" smtClean="0"/>
          </a:p>
          <a:p>
            <a:pPr>
              <a:buNone/>
            </a:pPr>
            <a:r>
              <a:rPr lang="fr-FR" dirty="0" smtClean="0"/>
              <a:t>Elle a </a:t>
            </a:r>
            <a:r>
              <a:rPr lang="fr-FR" b="1" dirty="0" smtClean="0"/>
              <a:t>un satellite naturel, la lune</a:t>
            </a:r>
            <a:r>
              <a:rPr lang="fr-FR" dirty="0" smtClean="0"/>
              <a:t>,  une </a:t>
            </a:r>
          </a:p>
          <a:p>
            <a:pPr>
              <a:buNone/>
            </a:pPr>
            <a:r>
              <a:rPr lang="fr-FR" dirty="0" smtClean="0"/>
              <a:t>atmosphère gazeuse (500km d’épaisseur), et de </a:t>
            </a:r>
          </a:p>
          <a:p>
            <a:pPr>
              <a:buNone/>
            </a:pPr>
            <a:r>
              <a:rPr lang="fr-FR" dirty="0" smtClean="0"/>
              <a:t>l’eau liquide ( hydrosphère) qui couvre 71% de </a:t>
            </a:r>
          </a:p>
          <a:p>
            <a:pPr>
              <a:buNone/>
            </a:pPr>
            <a:r>
              <a:rPr lang="fr-FR" dirty="0" smtClean="0"/>
              <a:t>sa surface.</a:t>
            </a:r>
            <a:endParaRPr lang="fr-F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hmed Yacouba Liboré\Desktop\GéodMaradi\MP Navigator EX\2011_05_06\IMG_0006.jpg"/>
          <p:cNvPicPr>
            <a:picLocks noChangeAspect="1" noChangeArrowheads="1"/>
          </p:cNvPicPr>
          <p:nvPr/>
        </p:nvPicPr>
        <p:blipFill>
          <a:blip r:embed="rId2" cstate="print"/>
          <a:srcRect/>
          <a:stretch>
            <a:fillRect/>
          </a:stretch>
        </p:blipFill>
        <p:spPr bwMode="auto">
          <a:xfrm>
            <a:off x="0" y="0"/>
            <a:ext cx="9144000" cy="7101408"/>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24744"/>
            <a:ext cx="8435280" cy="5001419"/>
          </a:xfrm>
        </p:spPr>
        <p:txBody>
          <a:bodyPr/>
          <a:lstStyle/>
          <a:p>
            <a:pPr>
              <a:buNone/>
            </a:pPr>
            <a:r>
              <a:rPr lang="fr-FR" dirty="0" smtClean="0"/>
              <a:t>C’est la </a:t>
            </a:r>
            <a:r>
              <a:rPr lang="fr-FR" dirty="0" smtClean="0">
                <a:solidFill>
                  <a:schemeClr val="accent3"/>
                </a:solidFill>
              </a:rPr>
              <a:t>seule planète </a:t>
            </a:r>
            <a:r>
              <a:rPr lang="fr-FR" dirty="0" smtClean="0"/>
              <a:t>du système habitée par </a:t>
            </a:r>
          </a:p>
          <a:p>
            <a:pPr>
              <a:buNone/>
            </a:pPr>
            <a:r>
              <a:rPr lang="fr-FR" dirty="0" smtClean="0"/>
              <a:t>des êtres vivants végétaux et animaux </a:t>
            </a:r>
          </a:p>
          <a:p>
            <a:pPr>
              <a:buNone/>
            </a:pPr>
            <a:r>
              <a:rPr lang="fr-FR" dirty="0" smtClean="0"/>
              <a:t>(</a:t>
            </a:r>
            <a:r>
              <a:rPr lang="fr-FR" dirty="0" smtClean="0">
                <a:solidFill>
                  <a:srgbClr val="7030A0"/>
                </a:solidFill>
              </a:rPr>
              <a:t>Biosphère</a:t>
            </a:r>
            <a:r>
              <a:rPr lang="fr-FR" dirty="0" smtClean="0"/>
              <a:t>) avec une température moyenne au </a:t>
            </a:r>
          </a:p>
          <a:p>
            <a:pPr>
              <a:buNone/>
            </a:pPr>
            <a:r>
              <a:rPr lang="fr-FR" dirty="0" smtClean="0"/>
              <a:t>sol de 13°C.</a:t>
            </a:r>
          </a:p>
          <a:p>
            <a:pPr>
              <a:buNone/>
            </a:pPr>
            <a:r>
              <a:rPr lang="fr-FR" dirty="0" smtClean="0">
                <a:solidFill>
                  <a:srgbClr val="7030A0"/>
                </a:solidFill>
              </a:rPr>
              <a:t>Atmosphère</a:t>
            </a:r>
            <a:r>
              <a:rPr lang="fr-FR" dirty="0">
                <a:solidFill>
                  <a:srgbClr val="7030A0"/>
                </a:solidFill>
              </a:rPr>
              <a:t>, hydrosphère et biosphère </a:t>
            </a:r>
            <a:r>
              <a:rPr lang="fr-FR" dirty="0"/>
              <a:t>sont les </a:t>
            </a:r>
            <a:endParaRPr lang="fr-FR" dirty="0" smtClean="0"/>
          </a:p>
          <a:p>
            <a:pPr>
              <a:buNone/>
            </a:pPr>
            <a:r>
              <a:rPr lang="fr-FR" u="sng" dirty="0" smtClean="0">
                <a:solidFill>
                  <a:srgbClr val="00B050"/>
                </a:solidFill>
              </a:rPr>
              <a:t>enveloppes </a:t>
            </a:r>
            <a:r>
              <a:rPr lang="fr-FR" u="sng" dirty="0">
                <a:solidFill>
                  <a:srgbClr val="00B050"/>
                </a:solidFill>
              </a:rPr>
              <a:t>externes</a:t>
            </a:r>
            <a:endParaRPr lang="fr-FR" dirty="0">
              <a:solidFill>
                <a:srgbClr val="00B050"/>
              </a:solidFill>
            </a:endParaRPr>
          </a:p>
          <a:p>
            <a:endParaRPr lang="fr-F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57200"/>
            <a:ext cx="8229600" cy="1143000"/>
          </a:xfrm>
        </p:spPr>
        <p:txBody>
          <a:bodyPr>
            <a:normAutofit fontScale="90000"/>
          </a:bodyPr>
          <a:lstStyle/>
          <a:p>
            <a:r>
              <a:rPr lang="fr-FR" sz="4000" dirty="0" smtClean="0"/>
              <a:t/>
            </a:r>
            <a:br>
              <a:rPr lang="fr-FR" sz="4000" dirty="0" smtClean="0"/>
            </a:br>
            <a:r>
              <a:rPr lang="fr-FR" sz="4000" dirty="0" smtClean="0">
                <a:solidFill>
                  <a:srgbClr val="FF0000"/>
                </a:solidFill>
              </a:rPr>
              <a:t>B-STRUCTURE </a:t>
            </a:r>
            <a:r>
              <a:rPr lang="fr-FR" sz="4000" dirty="0">
                <a:solidFill>
                  <a:srgbClr val="FF0000"/>
                </a:solidFill>
              </a:rPr>
              <a:t>INTERNE</a:t>
            </a:r>
            <a:r>
              <a:rPr lang="fr-FR" dirty="0"/>
              <a:t/>
            </a:r>
            <a:br>
              <a:rPr lang="fr-FR" dirty="0"/>
            </a:br>
            <a:endParaRPr lang="fr-FR" dirty="0"/>
          </a:p>
        </p:txBody>
      </p:sp>
      <p:sp>
        <p:nvSpPr>
          <p:cNvPr id="3" name="Espace réservé du contenu 2"/>
          <p:cNvSpPr>
            <a:spLocks noGrp="1"/>
          </p:cNvSpPr>
          <p:nvPr>
            <p:ph idx="1"/>
          </p:nvPr>
        </p:nvSpPr>
        <p:spPr>
          <a:xfrm>
            <a:off x="107504" y="1412776"/>
            <a:ext cx="8856984" cy="4525963"/>
          </a:xfrm>
        </p:spPr>
        <p:txBody>
          <a:bodyPr/>
          <a:lstStyle/>
          <a:p>
            <a:pPr algn="just">
              <a:lnSpc>
                <a:spcPct val="150000"/>
              </a:lnSpc>
              <a:buNone/>
            </a:pPr>
            <a:r>
              <a:rPr lang="fr-FR" dirty="0" smtClean="0"/>
              <a:t>La </a:t>
            </a:r>
            <a:r>
              <a:rPr lang="fr-FR" dirty="0"/>
              <a:t>structure interne du globe, </a:t>
            </a:r>
            <a:r>
              <a:rPr lang="fr-FR" dirty="0" smtClean="0"/>
              <a:t>n’a </a:t>
            </a:r>
            <a:r>
              <a:rPr lang="fr-FR" dirty="0"/>
              <a:t>pu être mise en évidence que par </a:t>
            </a:r>
            <a:r>
              <a:rPr lang="fr-FR" dirty="0" smtClean="0"/>
              <a:t>des </a:t>
            </a:r>
            <a:r>
              <a:rPr lang="fr-FR" dirty="0"/>
              <a:t>méthodes indirectes notamment la </a:t>
            </a:r>
            <a:r>
              <a:rPr lang="fr-FR" dirty="0" smtClean="0"/>
              <a:t>sismographie</a:t>
            </a:r>
            <a:r>
              <a:rPr lang="fr-FR" dirty="0"/>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620688"/>
            <a:ext cx="8784976" cy="5505475"/>
          </a:xfrm>
        </p:spPr>
        <p:txBody>
          <a:bodyPr/>
          <a:lstStyle/>
          <a:p>
            <a:endParaRPr lang="fr-FR" dirty="0" smtClean="0"/>
          </a:p>
          <a:p>
            <a:pPr algn="just">
              <a:lnSpc>
                <a:spcPct val="150000"/>
              </a:lnSpc>
              <a:buNone/>
            </a:pPr>
            <a:r>
              <a:rPr lang="fr-FR" dirty="0" smtClean="0"/>
              <a:t>En effet le dépouillement des données sismiques des tremblements de terre enregistrées depuis les années 1900, a permis d’analyser les variations de la vitesse de propagation des ondes sismiques à travers le globe.</a:t>
            </a:r>
            <a:endParaRPr lang="fr-F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88640"/>
            <a:ext cx="8856984" cy="5145435"/>
          </a:xfrm>
        </p:spPr>
        <p:txBody>
          <a:bodyPr>
            <a:normAutofit/>
          </a:bodyPr>
          <a:lstStyle/>
          <a:p>
            <a:pPr>
              <a:buNone/>
            </a:pPr>
            <a:endParaRPr lang="fr-FR" dirty="0" smtClean="0"/>
          </a:p>
          <a:p>
            <a:pPr algn="just">
              <a:lnSpc>
                <a:spcPct val="150000"/>
              </a:lnSpc>
              <a:buNone/>
            </a:pPr>
            <a:r>
              <a:rPr lang="fr-FR" dirty="0" smtClean="0"/>
              <a:t>L’étude </a:t>
            </a:r>
            <a:r>
              <a:rPr lang="fr-FR" dirty="0"/>
              <a:t>met en évidence des </a:t>
            </a:r>
            <a:r>
              <a:rPr lang="fr-FR" dirty="0">
                <a:solidFill>
                  <a:srgbClr val="00B050"/>
                </a:solidFill>
              </a:rPr>
              <a:t>discontinuités </a:t>
            </a:r>
            <a:r>
              <a:rPr lang="fr-FR" dirty="0" smtClean="0">
                <a:solidFill>
                  <a:srgbClr val="00B050"/>
                </a:solidFill>
              </a:rPr>
              <a:t>sismiques</a:t>
            </a:r>
            <a:r>
              <a:rPr lang="fr-FR" dirty="0" smtClean="0"/>
              <a:t> </a:t>
            </a:r>
            <a:r>
              <a:rPr lang="fr-FR" dirty="0"/>
              <a:t>correspondant à une hétérogénéité </a:t>
            </a:r>
            <a:endParaRPr lang="fr-FR" dirty="0" smtClean="0"/>
          </a:p>
          <a:p>
            <a:pPr algn="just">
              <a:lnSpc>
                <a:spcPct val="150000"/>
              </a:lnSpc>
              <a:buNone/>
            </a:pPr>
            <a:r>
              <a:rPr lang="fr-FR" dirty="0" smtClean="0"/>
              <a:t>de </a:t>
            </a:r>
            <a:r>
              <a:rPr lang="fr-FR" dirty="0"/>
              <a:t>viscosité et densité des milieux traversés par </a:t>
            </a:r>
            <a:endParaRPr lang="fr-FR" dirty="0" smtClean="0"/>
          </a:p>
          <a:p>
            <a:pPr algn="just">
              <a:lnSpc>
                <a:spcPct val="150000"/>
              </a:lnSpc>
              <a:buNone/>
            </a:pPr>
            <a:r>
              <a:rPr lang="fr-FR" dirty="0" smtClean="0"/>
              <a:t>les </a:t>
            </a:r>
            <a:r>
              <a:rPr lang="fr-FR" dirty="0"/>
              <a:t>ondes (réflexion, réfraction, ralentissement, </a:t>
            </a:r>
            <a:endParaRPr lang="fr-FR" dirty="0" smtClean="0"/>
          </a:p>
          <a:p>
            <a:pPr algn="just">
              <a:lnSpc>
                <a:spcPct val="150000"/>
              </a:lnSpc>
              <a:buNone/>
            </a:pPr>
            <a:r>
              <a:rPr lang="fr-FR" dirty="0" smtClean="0"/>
              <a:t>arrêt</a:t>
            </a:r>
            <a:r>
              <a:rPr lang="fr-FR" dirty="0"/>
              <a:t>). </a:t>
            </a:r>
            <a:endParaRPr lang="fr-FR" dirty="0" smtClean="0"/>
          </a:p>
          <a:p>
            <a:endParaRPr lang="fr-F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0339"/>
            <a:ext cx="9144000" cy="6453336"/>
          </a:xfrm>
        </p:spPr>
        <p:txBody>
          <a:bodyPr>
            <a:noAutofit/>
          </a:bodyPr>
          <a:lstStyle/>
          <a:p>
            <a:pPr algn="just">
              <a:buClr>
                <a:srgbClr val="CC9900"/>
              </a:buClr>
              <a:buFont typeface="Wingdings" pitchFamily="2" charset="2"/>
              <a:buChar char="q"/>
            </a:pPr>
            <a:r>
              <a:rPr lang="fr-FR" sz="2400" dirty="0" smtClean="0"/>
              <a:t>Il existe deux grands domaines de propagations des ondes :</a:t>
            </a:r>
          </a:p>
          <a:p>
            <a:pPr algn="just">
              <a:buNone/>
            </a:pPr>
            <a:r>
              <a:rPr lang="fr-FR" sz="2400" dirty="0" smtClean="0">
                <a:solidFill>
                  <a:srgbClr val="FF3300"/>
                </a:solidFill>
                <a:latin typeface="Verdana" pitchFamily="34" charset="0"/>
              </a:rPr>
              <a:t>	</a:t>
            </a:r>
          </a:p>
          <a:p>
            <a:pPr algn="just">
              <a:buNone/>
            </a:pPr>
            <a:r>
              <a:rPr lang="fr-FR" sz="2400" dirty="0" smtClean="0">
                <a:solidFill>
                  <a:srgbClr val="FF3300"/>
                </a:solidFill>
                <a:latin typeface="Verdana" pitchFamily="34" charset="0"/>
              </a:rPr>
              <a:t>les ondes de surface qui se propagent à la surface du </a:t>
            </a:r>
          </a:p>
          <a:p>
            <a:pPr algn="just">
              <a:buNone/>
            </a:pPr>
            <a:r>
              <a:rPr lang="fr-FR" sz="2400" dirty="0" smtClean="0">
                <a:solidFill>
                  <a:srgbClr val="FF3300"/>
                </a:solidFill>
                <a:latin typeface="Verdana" pitchFamily="34" charset="0"/>
              </a:rPr>
              <a:t>globe</a:t>
            </a:r>
            <a:r>
              <a:rPr lang="fr-FR" sz="2400" dirty="0" smtClean="0">
                <a:latin typeface="Verdana" pitchFamily="34" charset="0"/>
              </a:rPr>
              <a:t> </a:t>
            </a:r>
            <a:r>
              <a:rPr lang="fr-FR" sz="2400" dirty="0" smtClean="0">
                <a:solidFill>
                  <a:srgbClr val="FF3300"/>
                </a:solidFill>
                <a:latin typeface="Verdana" pitchFamily="34" charset="0"/>
              </a:rPr>
              <a:t>	</a:t>
            </a:r>
          </a:p>
          <a:p>
            <a:pPr algn="just">
              <a:buNone/>
            </a:pPr>
            <a:r>
              <a:rPr lang="fr-FR" sz="2400" dirty="0" smtClean="0">
                <a:solidFill>
                  <a:srgbClr val="FF3300"/>
                </a:solidFill>
                <a:latin typeface="Verdana" pitchFamily="34" charset="0"/>
              </a:rPr>
              <a:t>	</a:t>
            </a:r>
          </a:p>
          <a:p>
            <a:pPr algn="just">
              <a:buNone/>
            </a:pPr>
            <a:r>
              <a:rPr lang="fr-FR" sz="2400" dirty="0" smtClean="0">
                <a:solidFill>
                  <a:srgbClr val="FF3300"/>
                </a:solidFill>
                <a:latin typeface="Verdana" pitchFamily="34" charset="0"/>
              </a:rPr>
              <a:t>les ondes de fond qui se propagent à l'intérieur de la </a:t>
            </a:r>
          </a:p>
          <a:p>
            <a:pPr algn="just">
              <a:buNone/>
            </a:pPr>
            <a:r>
              <a:rPr lang="fr-FR" sz="2400" dirty="0" smtClean="0">
                <a:solidFill>
                  <a:srgbClr val="FF3300"/>
                </a:solidFill>
                <a:latin typeface="Verdana" pitchFamily="34" charset="0"/>
              </a:rPr>
              <a:t>terre	     </a:t>
            </a:r>
          </a:p>
          <a:p>
            <a:pPr algn="just">
              <a:buNone/>
            </a:pPr>
            <a:endParaRPr lang="fr-FR" sz="2400" dirty="0" smtClean="0">
              <a:solidFill>
                <a:srgbClr val="000000"/>
              </a:solidFill>
              <a:latin typeface="Verdana" pitchFamily="34" charset="0"/>
            </a:endParaRPr>
          </a:p>
          <a:p>
            <a:pPr algn="just">
              <a:buNone/>
            </a:pPr>
            <a:r>
              <a:rPr lang="fr-FR" sz="2400" b="1" dirty="0" smtClean="0">
                <a:solidFill>
                  <a:srgbClr val="92D050"/>
                </a:solidFill>
                <a:latin typeface="Verdana" pitchFamily="34" charset="0"/>
              </a:rPr>
              <a:t>les ondes de cisaillement ou ondes S, </a:t>
            </a:r>
            <a:r>
              <a:rPr lang="fr-FR" sz="2400" dirty="0" smtClean="0">
                <a:solidFill>
                  <a:srgbClr val="000000"/>
                </a:solidFill>
                <a:latin typeface="Verdana" pitchFamily="34" charset="0"/>
              </a:rPr>
              <a:t>se propagent dans les solides	     		</a:t>
            </a:r>
          </a:p>
          <a:p>
            <a:pPr algn="just">
              <a:buNone/>
            </a:pPr>
            <a:endParaRPr lang="fr-FR" sz="2400" b="1" dirty="0" smtClean="0">
              <a:solidFill>
                <a:srgbClr val="000000"/>
              </a:solidFill>
              <a:latin typeface="Verdana" pitchFamily="34" charset="0"/>
            </a:endParaRPr>
          </a:p>
          <a:p>
            <a:pPr algn="just">
              <a:buNone/>
            </a:pPr>
            <a:r>
              <a:rPr lang="fr-FR" sz="2400" b="1" dirty="0" smtClean="0">
                <a:solidFill>
                  <a:srgbClr val="92D050"/>
                </a:solidFill>
                <a:latin typeface="Verdana" pitchFamily="34" charset="0"/>
              </a:rPr>
              <a:t>les ondes de compression ou ondes P, </a:t>
            </a:r>
            <a:r>
              <a:rPr lang="fr-FR" sz="2400" dirty="0" smtClean="0">
                <a:solidFill>
                  <a:srgbClr val="000000"/>
                </a:solidFill>
                <a:latin typeface="Verdana" pitchFamily="34" charset="0"/>
              </a:rPr>
              <a:t>se propagent dans les solides, liquides et gaz</a:t>
            </a:r>
            <a:r>
              <a:rPr lang="fr-FR" sz="2400" dirty="0" smtClean="0">
                <a:solidFill>
                  <a:srgbClr val="CC9900"/>
                </a:solidFill>
                <a:latin typeface="Verdana" pitchFamily="34" charset="0"/>
              </a:rPr>
              <a:t>  </a:t>
            </a:r>
            <a:r>
              <a:rPr lang="fr-FR" sz="2400" dirty="0" smtClean="0">
                <a:solidFill>
                  <a:srgbClr val="CC9900"/>
                </a:solidFill>
              </a:rPr>
              <a:t> </a:t>
            </a:r>
          </a:p>
          <a:p>
            <a:endParaRPr lang="fr-FR"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cstate="print"/>
          <a:srcRect/>
          <a:stretch>
            <a:fillRect/>
          </a:stretch>
        </p:blipFill>
        <p:spPr bwMode="auto">
          <a:xfrm>
            <a:off x="1589175" y="-16779"/>
            <a:ext cx="6480000" cy="5238375"/>
          </a:xfrm>
          <a:prstGeom prst="rect">
            <a:avLst/>
          </a:prstGeom>
          <a:noFill/>
          <a:ln w="9525">
            <a:noFill/>
            <a:miter lim="800000"/>
            <a:headEnd/>
            <a:tailEnd/>
          </a:ln>
        </p:spPr>
      </p:pic>
      <p:sp>
        <p:nvSpPr>
          <p:cNvPr id="5" name="Rectangle 3"/>
          <p:cNvSpPr>
            <a:spLocks noChangeArrowheads="1"/>
          </p:cNvSpPr>
          <p:nvPr/>
        </p:nvSpPr>
        <p:spPr bwMode="auto">
          <a:xfrm>
            <a:off x="1" y="5116542"/>
            <a:ext cx="9144000" cy="1200329"/>
          </a:xfrm>
          <a:prstGeom prst="rect">
            <a:avLst/>
          </a:prstGeom>
          <a:noFill/>
          <a:ln w="9525">
            <a:noFill/>
            <a:miter lim="800000"/>
            <a:headEnd/>
            <a:tailEnd/>
          </a:ln>
          <a:effectLst/>
        </p:spPr>
        <p:txBody>
          <a:bodyPr wrap="square" anchor="ctr">
            <a:spAutoFit/>
          </a:bodyPr>
          <a:lstStyle/>
          <a:p>
            <a:r>
              <a:rPr lang="fr-FR" sz="2400" dirty="0">
                <a:solidFill>
                  <a:srgbClr val="0066FF"/>
                </a:solidFill>
                <a:latin typeface="Verdana" pitchFamily="34" charset="0"/>
              </a:rPr>
              <a:t>la vitesse de propagation des ondes sismiques est proportionnelle </a:t>
            </a:r>
            <a:r>
              <a:rPr lang="fr-FR" sz="2400" dirty="0" smtClean="0">
                <a:solidFill>
                  <a:srgbClr val="0066FF"/>
                </a:solidFill>
                <a:latin typeface="Verdana" pitchFamily="34" charset="0"/>
              </a:rPr>
              <a:t>à </a:t>
            </a:r>
            <a:r>
              <a:rPr lang="fr-FR" sz="2400" dirty="0">
                <a:solidFill>
                  <a:srgbClr val="0066FF"/>
                </a:solidFill>
                <a:latin typeface="Verdana" pitchFamily="34" charset="0"/>
              </a:rPr>
              <a:t>la densité du matériel dans lequel elles se propagent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9512" y="196761"/>
            <a:ext cx="8800977" cy="1200329"/>
          </a:xfrm>
          <a:prstGeom prst="rect">
            <a:avLst/>
          </a:prstGeom>
          <a:noFill/>
          <a:ln w="9525">
            <a:noFill/>
            <a:miter lim="800000"/>
            <a:headEnd/>
            <a:tailEnd/>
          </a:ln>
          <a:effectLst/>
        </p:spPr>
        <p:txBody>
          <a:bodyPr wrap="square" anchor="ctr">
            <a:spAutoFit/>
          </a:bodyPr>
          <a:lstStyle/>
          <a:p>
            <a:pPr algn="just"/>
            <a:r>
              <a:rPr lang="fr-FR" sz="2400" dirty="0"/>
              <a:t>La structure interne de la Terre, ainsi que l'état et la densité de la matière, </a:t>
            </a:r>
            <a:r>
              <a:rPr lang="fr-FR" sz="2400" dirty="0" smtClean="0"/>
              <a:t>ont </a:t>
            </a:r>
            <a:r>
              <a:rPr lang="fr-FR" sz="2400" dirty="0"/>
              <a:t>été déduits de l'analyse du comportement des ondes sismiques </a:t>
            </a:r>
          </a:p>
        </p:txBody>
      </p:sp>
      <p:pic>
        <p:nvPicPr>
          <p:cNvPr id="3" name="Picture 3" descr="1"/>
          <p:cNvPicPr>
            <a:picLocks noChangeAspect="1" noChangeArrowheads="1"/>
          </p:cNvPicPr>
          <p:nvPr/>
        </p:nvPicPr>
        <p:blipFill>
          <a:blip r:embed="rId2" cstate="print"/>
          <a:srcRect/>
          <a:stretch>
            <a:fillRect/>
          </a:stretch>
        </p:blipFill>
        <p:spPr bwMode="auto">
          <a:xfrm>
            <a:off x="1777985" y="1362013"/>
            <a:ext cx="4754563" cy="5256213"/>
          </a:xfrm>
          <a:prstGeom prst="rect">
            <a:avLst/>
          </a:prstGeom>
          <a:noFill/>
          <a:ln w="9525">
            <a:noFill/>
            <a:miter lim="800000"/>
            <a:headEnd/>
            <a:tailEnd/>
          </a:ln>
        </p:spPr>
      </p:pic>
      <p:grpSp>
        <p:nvGrpSpPr>
          <p:cNvPr id="4" name="Group 4"/>
          <p:cNvGrpSpPr>
            <a:grpSpLocks/>
          </p:cNvGrpSpPr>
          <p:nvPr/>
        </p:nvGrpSpPr>
        <p:grpSpPr bwMode="auto">
          <a:xfrm>
            <a:off x="323850" y="4005263"/>
            <a:ext cx="2303463" cy="736600"/>
            <a:chOff x="204" y="2523"/>
            <a:chExt cx="1451" cy="464"/>
          </a:xfrm>
        </p:grpSpPr>
        <p:sp>
          <p:nvSpPr>
            <p:cNvPr id="5" name="Line 5"/>
            <p:cNvSpPr>
              <a:spLocks noChangeShapeType="1"/>
            </p:cNvSpPr>
            <p:nvPr/>
          </p:nvSpPr>
          <p:spPr bwMode="auto">
            <a:xfrm flipV="1">
              <a:off x="1111" y="2523"/>
              <a:ext cx="544" cy="272"/>
            </a:xfrm>
            <a:prstGeom prst="line">
              <a:avLst/>
            </a:prstGeom>
            <a:noFill/>
            <a:ln w="19050">
              <a:solidFill>
                <a:srgbClr val="000000"/>
              </a:solidFill>
              <a:round/>
              <a:headEnd/>
              <a:tailEnd type="triangle" w="med" len="med"/>
            </a:ln>
            <a:effectLst/>
          </p:spPr>
          <p:txBody>
            <a:bodyPr/>
            <a:lstStyle/>
            <a:p>
              <a:endParaRPr lang="fr-FR"/>
            </a:p>
          </p:txBody>
        </p:sp>
        <p:sp>
          <p:nvSpPr>
            <p:cNvPr id="6" name="Text Box 6"/>
            <p:cNvSpPr txBox="1">
              <a:spLocks noChangeArrowheads="1"/>
            </p:cNvSpPr>
            <p:nvPr/>
          </p:nvSpPr>
          <p:spPr bwMode="auto">
            <a:xfrm>
              <a:off x="204" y="2795"/>
              <a:ext cx="1018" cy="192"/>
            </a:xfrm>
            <a:prstGeom prst="rect">
              <a:avLst/>
            </a:prstGeom>
            <a:noFill/>
            <a:ln w="9525">
              <a:noFill/>
              <a:miter lim="800000"/>
              <a:headEnd/>
              <a:tailEnd/>
            </a:ln>
            <a:effectLst/>
          </p:spPr>
          <p:txBody>
            <a:bodyPr wrap="none">
              <a:spAutoFit/>
            </a:bodyPr>
            <a:lstStyle/>
            <a:p>
              <a:pPr algn="ctr"/>
              <a:r>
                <a:rPr lang="fr-FR" sz="1400">
                  <a:latin typeface="Verdana" pitchFamily="34" charset="0"/>
                </a:rPr>
                <a:t>Solide/Plastique</a:t>
              </a:r>
            </a:p>
          </p:txBody>
        </p:sp>
      </p:grpSp>
      <p:grpSp>
        <p:nvGrpSpPr>
          <p:cNvPr id="7" name="Group 7"/>
          <p:cNvGrpSpPr>
            <a:grpSpLocks/>
          </p:cNvGrpSpPr>
          <p:nvPr/>
        </p:nvGrpSpPr>
        <p:grpSpPr bwMode="auto">
          <a:xfrm>
            <a:off x="4427538" y="3195638"/>
            <a:ext cx="4041775" cy="304800"/>
            <a:chOff x="2789" y="2013"/>
            <a:chExt cx="2546" cy="192"/>
          </a:xfrm>
        </p:grpSpPr>
        <p:sp>
          <p:nvSpPr>
            <p:cNvPr id="8" name="Line 8"/>
            <p:cNvSpPr>
              <a:spLocks noChangeShapeType="1"/>
            </p:cNvSpPr>
            <p:nvPr/>
          </p:nvSpPr>
          <p:spPr bwMode="auto">
            <a:xfrm flipH="1">
              <a:off x="2789" y="2115"/>
              <a:ext cx="1588" cy="0"/>
            </a:xfrm>
            <a:prstGeom prst="line">
              <a:avLst/>
            </a:prstGeom>
            <a:noFill/>
            <a:ln w="19050">
              <a:solidFill>
                <a:srgbClr val="000000"/>
              </a:solidFill>
              <a:round/>
              <a:headEnd/>
              <a:tailEnd type="triangle" w="med" len="med"/>
            </a:ln>
            <a:effectLst/>
          </p:spPr>
          <p:txBody>
            <a:bodyPr/>
            <a:lstStyle/>
            <a:p>
              <a:endParaRPr lang="fr-FR"/>
            </a:p>
          </p:txBody>
        </p:sp>
        <p:sp>
          <p:nvSpPr>
            <p:cNvPr id="9" name="Text Box 9"/>
            <p:cNvSpPr txBox="1">
              <a:spLocks noChangeArrowheads="1"/>
            </p:cNvSpPr>
            <p:nvPr/>
          </p:nvSpPr>
          <p:spPr bwMode="auto">
            <a:xfrm>
              <a:off x="4422" y="2013"/>
              <a:ext cx="913" cy="192"/>
            </a:xfrm>
            <a:prstGeom prst="rect">
              <a:avLst/>
            </a:prstGeom>
            <a:noFill/>
            <a:ln w="9525">
              <a:noFill/>
              <a:miter lim="800000"/>
              <a:headEnd/>
              <a:tailEnd/>
            </a:ln>
            <a:effectLst/>
          </p:spPr>
          <p:txBody>
            <a:bodyPr wrap="none">
              <a:spAutoFit/>
            </a:bodyPr>
            <a:lstStyle/>
            <a:p>
              <a:pPr algn="ctr"/>
              <a:r>
                <a:rPr lang="fr-FR" sz="1400">
                  <a:latin typeface="Verdana" pitchFamily="34" charset="0"/>
                </a:rPr>
                <a:t>Solide/Liquide</a:t>
              </a:r>
            </a:p>
          </p:txBody>
        </p:sp>
      </p:grpSp>
      <p:grpSp>
        <p:nvGrpSpPr>
          <p:cNvPr id="10" name="Group 10"/>
          <p:cNvGrpSpPr>
            <a:grpSpLocks/>
          </p:cNvGrpSpPr>
          <p:nvPr/>
        </p:nvGrpSpPr>
        <p:grpSpPr bwMode="auto">
          <a:xfrm>
            <a:off x="5795963" y="3573463"/>
            <a:ext cx="3184525" cy="881062"/>
            <a:chOff x="3651" y="2251"/>
            <a:chExt cx="2006" cy="555"/>
          </a:xfrm>
        </p:grpSpPr>
        <p:sp>
          <p:nvSpPr>
            <p:cNvPr id="11" name="Line 11"/>
            <p:cNvSpPr>
              <a:spLocks noChangeShapeType="1"/>
            </p:cNvSpPr>
            <p:nvPr/>
          </p:nvSpPr>
          <p:spPr bwMode="auto">
            <a:xfrm flipH="1" flipV="1">
              <a:off x="3651" y="2251"/>
              <a:ext cx="1089" cy="453"/>
            </a:xfrm>
            <a:prstGeom prst="line">
              <a:avLst/>
            </a:prstGeom>
            <a:noFill/>
            <a:ln w="19050">
              <a:solidFill>
                <a:srgbClr val="000000"/>
              </a:solidFill>
              <a:round/>
              <a:headEnd/>
              <a:tailEnd type="triangle" w="med" len="med"/>
            </a:ln>
            <a:effectLst/>
          </p:spPr>
          <p:txBody>
            <a:bodyPr/>
            <a:lstStyle/>
            <a:p>
              <a:endParaRPr lang="fr-FR"/>
            </a:p>
          </p:txBody>
        </p:sp>
        <p:sp>
          <p:nvSpPr>
            <p:cNvPr id="12" name="Text Box 12"/>
            <p:cNvSpPr txBox="1">
              <a:spLocks noChangeArrowheads="1"/>
            </p:cNvSpPr>
            <p:nvPr/>
          </p:nvSpPr>
          <p:spPr bwMode="auto">
            <a:xfrm>
              <a:off x="4744" y="2614"/>
              <a:ext cx="913" cy="192"/>
            </a:xfrm>
            <a:prstGeom prst="rect">
              <a:avLst/>
            </a:prstGeom>
            <a:noFill/>
            <a:ln w="9525">
              <a:noFill/>
              <a:miter lim="800000"/>
              <a:headEnd/>
              <a:tailEnd/>
            </a:ln>
            <a:effectLst/>
          </p:spPr>
          <p:txBody>
            <a:bodyPr wrap="none">
              <a:spAutoFit/>
            </a:bodyPr>
            <a:lstStyle/>
            <a:p>
              <a:pPr algn="ctr"/>
              <a:r>
                <a:rPr lang="fr-FR" sz="1400">
                  <a:latin typeface="Verdana" pitchFamily="34" charset="0"/>
                </a:rPr>
                <a:t>Liquide/Solide</a:t>
              </a:r>
            </a:p>
          </p:txBody>
        </p:sp>
      </p:grpSp>
      <p:grpSp>
        <p:nvGrpSpPr>
          <p:cNvPr id="13" name="Group 13"/>
          <p:cNvGrpSpPr>
            <a:grpSpLocks/>
          </p:cNvGrpSpPr>
          <p:nvPr/>
        </p:nvGrpSpPr>
        <p:grpSpPr bwMode="auto">
          <a:xfrm>
            <a:off x="2500298" y="4500570"/>
            <a:ext cx="4032250" cy="368301"/>
            <a:chOff x="1610" y="2835"/>
            <a:chExt cx="2540" cy="232"/>
          </a:xfrm>
        </p:grpSpPr>
        <p:sp>
          <p:nvSpPr>
            <p:cNvPr id="14" name="Line 14"/>
            <p:cNvSpPr>
              <a:spLocks noChangeShapeType="1"/>
            </p:cNvSpPr>
            <p:nvPr/>
          </p:nvSpPr>
          <p:spPr bwMode="auto">
            <a:xfrm>
              <a:off x="3560" y="3067"/>
              <a:ext cx="590" cy="0"/>
            </a:xfrm>
            <a:prstGeom prst="line">
              <a:avLst/>
            </a:prstGeom>
            <a:noFill/>
            <a:ln w="19050">
              <a:solidFill>
                <a:schemeClr val="tx1"/>
              </a:solidFill>
              <a:round/>
              <a:headEnd type="triangle" w="med" len="med"/>
              <a:tailEnd type="triangle" w="med" len="med"/>
            </a:ln>
            <a:effectLst/>
          </p:spPr>
          <p:txBody>
            <a:bodyPr/>
            <a:lstStyle/>
            <a:p>
              <a:endParaRPr lang="fr-FR"/>
            </a:p>
          </p:txBody>
        </p:sp>
        <p:grpSp>
          <p:nvGrpSpPr>
            <p:cNvPr id="15" name="Group 15"/>
            <p:cNvGrpSpPr>
              <a:grpSpLocks/>
            </p:cNvGrpSpPr>
            <p:nvPr/>
          </p:nvGrpSpPr>
          <p:grpSpPr bwMode="auto">
            <a:xfrm>
              <a:off x="1610" y="2835"/>
              <a:ext cx="2317" cy="232"/>
              <a:chOff x="1610" y="2835"/>
              <a:chExt cx="2317" cy="232"/>
            </a:xfrm>
          </p:grpSpPr>
          <p:sp>
            <p:nvSpPr>
              <p:cNvPr id="16" name="Line 16"/>
              <p:cNvSpPr>
                <a:spLocks noChangeShapeType="1"/>
              </p:cNvSpPr>
              <p:nvPr/>
            </p:nvSpPr>
            <p:spPr bwMode="auto">
              <a:xfrm>
                <a:off x="1610" y="3067"/>
                <a:ext cx="1134" cy="0"/>
              </a:xfrm>
              <a:prstGeom prst="line">
                <a:avLst/>
              </a:prstGeom>
              <a:noFill/>
              <a:ln w="19050">
                <a:solidFill>
                  <a:schemeClr val="tx1"/>
                </a:solidFill>
                <a:round/>
                <a:headEnd type="triangle" w="med" len="med"/>
                <a:tailEnd type="triangle" w="med" len="med"/>
              </a:ln>
              <a:effectLst/>
            </p:spPr>
            <p:txBody>
              <a:bodyPr/>
              <a:lstStyle/>
              <a:p>
                <a:endParaRPr lang="fr-FR"/>
              </a:p>
            </p:txBody>
          </p:sp>
          <p:sp>
            <p:nvSpPr>
              <p:cNvPr id="17" name="Line 17"/>
              <p:cNvSpPr>
                <a:spLocks noChangeShapeType="1"/>
              </p:cNvSpPr>
              <p:nvPr/>
            </p:nvSpPr>
            <p:spPr bwMode="auto">
              <a:xfrm>
                <a:off x="2744" y="3067"/>
                <a:ext cx="816" cy="0"/>
              </a:xfrm>
              <a:prstGeom prst="line">
                <a:avLst/>
              </a:prstGeom>
              <a:noFill/>
              <a:ln w="19050">
                <a:solidFill>
                  <a:schemeClr val="tx1"/>
                </a:solidFill>
                <a:round/>
                <a:headEnd type="triangle" w="med" len="med"/>
                <a:tailEnd type="triangle" w="med" len="med"/>
              </a:ln>
              <a:effectLst/>
            </p:spPr>
            <p:txBody>
              <a:bodyPr/>
              <a:lstStyle/>
              <a:p>
                <a:endParaRPr lang="fr-FR"/>
              </a:p>
            </p:txBody>
          </p:sp>
          <p:sp>
            <p:nvSpPr>
              <p:cNvPr id="18" name="Text Box 18"/>
              <p:cNvSpPr txBox="1">
                <a:spLocks noChangeArrowheads="1"/>
              </p:cNvSpPr>
              <p:nvPr/>
            </p:nvSpPr>
            <p:spPr bwMode="auto">
              <a:xfrm>
                <a:off x="1876" y="2840"/>
                <a:ext cx="472" cy="204"/>
              </a:xfrm>
              <a:prstGeom prst="rect">
                <a:avLst/>
              </a:prstGeom>
              <a:noFill/>
              <a:ln w="19050">
                <a:solidFill>
                  <a:schemeClr val="tx1"/>
                </a:solidFill>
                <a:miter lim="800000"/>
                <a:headEnd/>
                <a:tailEnd/>
              </a:ln>
              <a:effectLst/>
            </p:spPr>
            <p:txBody>
              <a:bodyPr wrap="none">
                <a:spAutoFit/>
              </a:bodyPr>
              <a:lstStyle/>
              <a:p>
                <a:pPr algn="ctr"/>
                <a:r>
                  <a:rPr lang="fr-FR" sz="1400" dirty="0">
                    <a:latin typeface="Verdana" pitchFamily="34" charset="0"/>
                  </a:rPr>
                  <a:t>Solide</a:t>
                </a:r>
              </a:p>
            </p:txBody>
          </p:sp>
          <p:sp>
            <p:nvSpPr>
              <p:cNvPr id="19" name="Text Box 19"/>
              <p:cNvSpPr txBox="1">
                <a:spLocks noChangeArrowheads="1"/>
              </p:cNvSpPr>
              <p:nvPr/>
            </p:nvSpPr>
            <p:spPr bwMode="auto">
              <a:xfrm>
                <a:off x="2565" y="2835"/>
                <a:ext cx="499" cy="204"/>
              </a:xfrm>
              <a:prstGeom prst="rect">
                <a:avLst/>
              </a:prstGeom>
              <a:noFill/>
              <a:ln w="19050">
                <a:solidFill>
                  <a:schemeClr val="tx1"/>
                </a:solidFill>
                <a:miter lim="800000"/>
                <a:headEnd/>
                <a:tailEnd/>
              </a:ln>
              <a:effectLst/>
            </p:spPr>
            <p:txBody>
              <a:bodyPr wrap="none">
                <a:spAutoFit/>
              </a:bodyPr>
              <a:lstStyle/>
              <a:p>
                <a:pPr algn="ctr"/>
                <a:r>
                  <a:rPr lang="fr-FR" sz="1400" dirty="0">
                    <a:latin typeface="Verdana" pitchFamily="34" charset="0"/>
                  </a:rPr>
                  <a:t>liquide</a:t>
                </a:r>
              </a:p>
            </p:txBody>
          </p:sp>
          <p:sp>
            <p:nvSpPr>
              <p:cNvPr id="20" name="Text Box 20"/>
              <p:cNvSpPr txBox="1">
                <a:spLocks noChangeArrowheads="1"/>
              </p:cNvSpPr>
              <p:nvPr/>
            </p:nvSpPr>
            <p:spPr bwMode="auto">
              <a:xfrm>
                <a:off x="3455" y="2835"/>
                <a:ext cx="472" cy="204"/>
              </a:xfrm>
              <a:prstGeom prst="rect">
                <a:avLst/>
              </a:prstGeom>
              <a:noFill/>
              <a:ln w="19050">
                <a:solidFill>
                  <a:schemeClr val="tx1"/>
                </a:solidFill>
                <a:miter lim="800000"/>
                <a:headEnd/>
                <a:tailEnd/>
              </a:ln>
              <a:effectLst/>
            </p:spPr>
            <p:txBody>
              <a:bodyPr wrap="none">
                <a:spAutoFit/>
              </a:bodyPr>
              <a:lstStyle/>
              <a:p>
                <a:pPr algn="ctr"/>
                <a:r>
                  <a:rPr lang="fr-FR" sz="1400" dirty="0">
                    <a:latin typeface="Verdana" pitchFamily="34" charset="0"/>
                  </a:rPr>
                  <a:t>Solide</a:t>
                </a:r>
              </a:p>
            </p:txBody>
          </p:sp>
        </p:grpSp>
      </p:grpSp>
    </p:spTree>
    <p:extLst>
      <p:ext uri="{BB962C8B-B14F-4D97-AF65-F5344CB8AC3E}">
        <p14:creationId xmlns:p14="http://schemas.microsoft.com/office/powerpoint/2010/main" val="308050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857345" y="1928802"/>
            <a:ext cx="5579281" cy="410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normAutofit lnSpcReduction="10000"/>
          </a:bodyPr>
          <a:lstStyle/>
          <a:p>
            <a:pPr lvl="0"/>
            <a:endParaRPr lang="fr-FR" u="sng" dirty="0" smtClean="0"/>
          </a:p>
          <a:p>
            <a:pPr lvl="0">
              <a:buNone/>
            </a:pPr>
            <a:r>
              <a:rPr lang="fr-FR" u="sng" dirty="0" smtClean="0"/>
              <a:t>L’ analyse </a:t>
            </a:r>
            <a:r>
              <a:rPr lang="fr-FR" u="sng" dirty="0"/>
              <a:t>au laboratoire</a:t>
            </a:r>
            <a:r>
              <a:rPr lang="fr-FR" dirty="0"/>
              <a:t> des échantillons par </a:t>
            </a:r>
            <a:endParaRPr lang="fr-FR" dirty="0" smtClean="0"/>
          </a:p>
          <a:p>
            <a:pPr lvl="0">
              <a:buNone/>
            </a:pPr>
            <a:r>
              <a:rPr lang="fr-FR" dirty="0" smtClean="0"/>
              <a:t>différentes </a:t>
            </a:r>
            <a:r>
              <a:rPr lang="fr-FR" dirty="0"/>
              <a:t>méthodes physico-chimiques et </a:t>
            </a:r>
            <a:endParaRPr lang="fr-FR" dirty="0" smtClean="0"/>
          </a:p>
          <a:p>
            <a:pPr lvl="0">
              <a:buNone/>
            </a:pPr>
            <a:r>
              <a:rPr lang="fr-FR" dirty="0" smtClean="0"/>
              <a:t>mathématiques</a:t>
            </a:r>
            <a:endParaRPr lang="fr-FR" dirty="0"/>
          </a:p>
          <a:p>
            <a:pPr lvl="0">
              <a:buNone/>
            </a:pPr>
            <a:r>
              <a:rPr lang="fr-FR" u="sng" dirty="0" smtClean="0"/>
              <a:t>L’émission</a:t>
            </a:r>
            <a:r>
              <a:rPr lang="fr-FR" dirty="0" smtClean="0"/>
              <a:t>, à </a:t>
            </a:r>
            <a:r>
              <a:rPr lang="fr-FR" dirty="0"/>
              <a:t>partir de tous ces renseignements, </a:t>
            </a:r>
            <a:endParaRPr lang="fr-FR" dirty="0" smtClean="0"/>
          </a:p>
          <a:p>
            <a:pPr lvl="0">
              <a:buNone/>
            </a:pPr>
            <a:r>
              <a:rPr lang="fr-FR" dirty="0" smtClean="0"/>
              <a:t>des </a:t>
            </a:r>
            <a:r>
              <a:rPr lang="fr-FR" dirty="0"/>
              <a:t>hypothèses vraisemblables sur la </a:t>
            </a:r>
            <a:endParaRPr lang="fr-FR" dirty="0" smtClean="0"/>
          </a:p>
          <a:p>
            <a:pPr lvl="0">
              <a:buNone/>
            </a:pPr>
            <a:r>
              <a:rPr lang="fr-FR" dirty="0" smtClean="0"/>
              <a:t>constitution </a:t>
            </a:r>
            <a:r>
              <a:rPr lang="fr-FR" dirty="0"/>
              <a:t>du globe </a:t>
            </a:r>
            <a:r>
              <a:rPr lang="fr-FR" dirty="0" smtClean="0"/>
              <a:t>pour  </a:t>
            </a:r>
            <a:r>
              <a:rPr lang="fr-FR" dirty="0"/>
              <a:t>essayer de retracer </a:t>
            </a:r>
            <a:endParaRPr lang="fr-FR" dirty="0" smtClean="0"/>
          </a:p>
          <a:p>
            <a:pPr lvl="0">
              <a:buNone/>
            </a:pPr>
            <a:r>
              <a:rPr lang="fr-FR" dirty="0" smtClean="0"/>
              <a:t>l’histoire </a:t>
            </a:r>
            <a:r>
              <a:rPr lang="fr-FR" dirty="0"/>
              <a:t>de la Terre.</a:t>
            </a:r>
          </a:p>
          <a:p>
            <a:pPr lvl="0">
              <a:buNone/>
            </a:pPr>
            <a:r>
              <a:rPr lang="fr-FR" dirty="0" smtClean="0"/>
              <a:t>L’interprétation des résultats et l’édition de </a:t>
            </a:r>
          </a:p>
          <a:p>
            <a:pPr lvl="0">
              <a:buNone/>
            </a:pPr>
            <a:r>
              <a:rPr lang="fr-FR" dirty="0" smtClean="0"/>
              <a:t>rapports, de cartes, etc</a:t>
            </a:r>
          </a:p>
          <a:p>
            <a:endParaRPr lang="fr-F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357290" y="1142984"/>
            <a:ext cx="6593280" cy="48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435280" cy="4525963"/>
          </a:xfrm>
        </p:spPr>
        <p:txBody>
          <a:bodyPr/>
          <a:lstStyle/>
          <a:p>
            <a:endParaRPr lang="fr-FR" dirty="0" smtClean="0"/>
          </a:p>
          <a:p>
            <a:pPr>
              <a:buNone/>
            </a:pPr>
            <a:r>
              <a:rPr lang="fr-FR" dirty="0" smtClean="0"/>
              <a:t>Ainsi, grâce aux ondes sismiques, on distingue </a:t>
            </a:r>
          </a:p>
          <a:p>
            <a:pPr>
              <a:buNone/>
            </a:pPr>
            <a:r>
              <a:rPr lang="fr-FR" dirty="0" smtClean="0"/>
              <a:t>de la surface au centre de la Terre, les </a:t>
            </a:r>
          </a:p>
          <a:p>
            <a:pPr>
              <a:buNone/>
            </a:pPr>
            <a:r>
              <a:rPr lang="fr-FR" u="sng" dirty="0" smtClean="0">
                <a:solidFill>
                  <a:srgbClr val="00B050"/>
                </a:solidFill>
              </a:rPr>
              <a:t>enveloppes internes</a:t>
            </a:r>
            <a:r>
              <a:rPr lang="fr-FR" dirty="0" smtClean="0">
                <a:solidFill>
                  <a:srgbClr val="00B050"/>
                </a:solidFill>
              </a:rPr>
              <a:t> </a:t>
            </a:r>
            <a:r>
              <a:rPr lang="fr-FR" dirty="0" smtClean="0"/>
              <a:t>suivantes :</a:t>
            </a:r>
          </a:p>
          <a:p>
            <a:endParaRPr lang="fr-F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9512" y="196761"/>
            <a:ext cx="8800977" cy="1200329"/>
          </a:xfrm>
          <a:prstGeom prst="rect">
            <a:avLst/>
          </a:prstGeom>
          <a:noFill/>
          <a:ln w="9525">
            <a:noFill/>
            <a:miter lim="800000"/>
            <a:headEnd/>
            <a:tailEnd/>
          </a:ln>
          <a:effectLst/>
        </p:spPr>
        <p:txBody>
          <a:bodyPr wrap="square" anchor="ctr">
            <a:spAutoFit/>
          </a:bodyPr>
          <a:lstStyle/>
          <a:p>
            <a:pPr algn="just"/>
            <a:r>
              <a:rPr lang="fr-FR" sz="2400" dirty="0"/>
              <a:t>La structure interne de la Terre, ainsi que l'état et la densité de la matière, </a:t>
            </a:r>
            <a:r>
              <a:rPr lang="fr-FR" sz="2400" dirty="0" smtClean="0"/>
              <a:t>ont </a:t>
            </a:r>
            <a:r>
              <a:rPr lang="fr-FR" sz="2400" dirty="0"/>
              <a:t>été déduits de l'analyse du comportement des ondes sismiques </a:t>
            </a:r>
          </a:p>
        </p:txBody>
      </p:sp>
      <p:pic>
        <p:nvPicPr>
          <p:cNvPr id="3" name="Picture 3" descr="1"/>
          <p:cNvPicPr>
            <a:picLocks noChangeAspect="1" noChangeArrowheads="1"/>
          </p:cNvPicPr>
          <p:nvPr/>
        </p:nvPicPr>
        <p:blipFill>
          <a:blip r:embed="rId2" cstate="print"/>
          <a:srcRect/>
          <a:stretch>
            <a:fillRect/>
          </a:stretch>
        </p:blipFill>
        <p:spPr bwMode="auto">
          <a:xfrm>
            <a:off x="1777985" y="1362013"/>
            <a:ext cx="4754563" cy="5256213"/>
          </a:xfrm>
          <a:prstGeom prst="rect">
            <a:avLst/>
          </a:prstGeom>
          <a:noFill/>
          <a:ln w="9525">
            <a:noFill/>
            <a:miter lim="800000"/>
            <a:headEnd/>
            <a:tailEnd/>
          </a:ln>
        </p:spPr>
      </p:pic>
      <p:grpSp>
        <p:nvGrpSpPr>
          <p:cNvPr id="4" name="Group 4"/>
          <p:cNvGrpSpPr>
            <a:grpSpLocks/>
          </p:cNvGrpSpPr>
          <p:nvPr/>
        </p:nvGrpSpPr>
        <p:grpSpPr bwMode="auto">
          <a:xfrm>
            <a:off x="323850" y="4005263"/>
            <a:ext cx="2303463" cy="736600"/>
            <a:chOff x="204" y="2523"/>
            <a:chExt cx="1451" cy="464"/>
          </a:xfrm>
        </p:grpSpPr>
        <p:sp>
          <p:nvSpPr>
            <p:cNvPr id="5" name="Line 5"/>
            <p:cNvSpPr>
              <a:spLocks noChangeShapeType="1"/>
            </p:cNvSpPr>
            <p:nvPr/>
          </p:nvSpPr>
          <p:spPr bwMode="auto">
            <a:xfrm flipV="1">
              <a:off x="1111" y="2523"/>
              <a:ext cx="544" cy="272"/>
            </a:xfrm>
            <a:prstGeom prst="line">
              <a:avLst/>
            </a:prstGeom>
            <a:noFill/>
            <a:ln w="19050">
              <a:solidFill>
                <a:srgbClr val="000000"/>
              </a:solidFill>
              <a:round/>
              <a:headEnd/>
              <a:tailEnd type="triangle" w="med" len="med"/>
            </a:ln>
            <a:effectLst/>
          </p:spPr>
          <p:txBody>
            <a:bodyPr/>
            <a:lstStyle/>
            <a:p>
              <a:endParaRPr lang="fr-FR"/>
            </a:p>
          </p:txBody>
        </p:sp>
        <p:sp>
          <p:nvSpPr>
            <p:cNvPr id="6" name="Text Box 6"/>
            <p:cNvSpPr txBox="1">
              <a:spLocks noChangeArrowheads="1"/>
            </p:cNvSpPr>
            <p:nvPr/>
          </p:nvSpPr>
          <p:spPr bwMode="auto">
            <a:xfrm>
              <a:off x="204" y="2795"/>
              <a:ext cx="1018" cy="192"/>
            </a:xfrm>
            <a:prstGeom prst="rect">
              <a:avLst/>
            </a:prstGeom>
            <a:noFill/>
            <a:ln w="9525">
              <a:noFill/>
              <a:miter lim="800000"/>
              <a:headEnd/>
              <a:tailEnd/>
            </a:ln>
            <a:effectLst/>
          </p:spPr>
          <p:txBody>
            <a:bodyPr wrap="none">
              <a:spAutoFit/>
            </a:bodyPr>
            <a:lstStyle/>
            <a:p>
              <a:pPr algn="ctr"/>
              <a:r>
                <a:rPr lang="fr-FR" sz="1400">
                  <a:latin typeface="Verdana" pitchFamily="34" charset="0"/>
                </a:rPr>
                <a:t>Solide/Plastique</a:t>
              </a:r>
            </a:p>
          </p:txBody>
        </p:sp>
      </p:grpSp>
      <p:grpSp>
        <p:nvGrpSpPr>
          <p:cNvPr id="7" name="Group 7"/>
          <p:cNvGrpSpPr>
            <a:grpSpLocks/>
          </p:cNvGrpSpPr>
          <p:nvPr/>
        </p:nvGrpSpPr>
        <p:grpSpPr bwMode="auto">
          <a:xfrm>
            <a:off x="4427538" y="3195638"/>
            <a:ext cx="4041775" cy="304800"/>
            <a:chOff x="2789" y="2013"/>
            <a:chExt cx="2546" cy="192"/>
          </a:xfrm>
        </p:grpSpPr>
        <p:sp>
          <p:nvSpPr>
            <p:cNvPr id="8" name="Line 8"/>
            <p:cNvSpPr>
              <a:spLocks noChangeShapeType="1"/>
            </p:cNvSpPr>
            <p:nvPr/>
          </p:nvSpPr>
          <p:spPr bwMode="auto">
            <a:xfrm flipH="1">
              <a:off x="2789" y="2115"/>
              <a:ext cx="1588" cy="0"/>
            </a:xfrm>
            <a:prstGeom prst="line">
              <a:avLst/>
            </a:prstGeom>
            <a:noFill/>
            <a:ln w="19050">
              <a:solidFill>
                <a:srgbClr val="000000"/>
              </a:solidFill>
              <a:round/>
              <a:headEnd/>
              <a:tailEnd type="triangle" w="med" len="med"/>
            </a:ln>
            <a:effectLst/>
          </p:spPr>
          <p:txBody>
            <a:bodyPr/>
            <a:lstStyle/>
            <a:p>
              <a:endParaRPr lang="fr-FR"/>
            </a:p>
          </p:txBody>
        </p:sp>
        <p:sp>
          <p:nvSpPr>
            <p:cNvPr id="9" name="Text Box 9"/>
            <p:cNvSpPr txBox="1">
              <a:spLocks noChangeArrowheads="1"/>
            </p:cNvSpPr>
            <p:nvPr/>
          </p:nvSpPr>
          <p:spPr bwMode="auto">
            <a:xfrm>
              <a:off x="4422" y="2013"/>
              <a:ext cx="913" cy="192"/>
            </a:xfrm>
            <a:prstGeom prst="rect">
              <a:avLst/>
            </a:prstGeom>
            <a:noFill/>
            <a:ln w="9525">
              <a:noFill/>
              <a:miter lim="800000"/>
              <a:headEnd/>
              <a:tailEnd/>
            </a:ln>
            <a:effectLst/>
          </p:spPr>
          <p:txBody>
            <a:bodyPr wrap="none">
              <a:spAutoFit/>
            </a:bodyPr>
            <a:lstStyle/>
            <a:p>
              <a:pPr algn="ctr"/>
              <a:r>
                <a:rPr lang="fr-FR" sz="1400">
                  <a:latin typeface="Verdana" pitchFamily="34" charset="0"/>
                </a:rPr>
                <a:t>Solide/Liquide</a:t>
              </a:r>
            </a:p>
          </p:txBody>
        </p:sp>
      </p:grpSp>
      <p:grpSp>
        <p:nvGrpSpPr>
          <p:cNvPr id="10" name="Group 10"/>
          <p:cNvGrpSpPr>
            <a:grpSpLocks/>
          </p:cNvGrpSpPr>
          <p:nvPr/>
        </p:nvGrpSpPr>
        <p:grpSpPr bwMode="auto">
          <a:xfrm>
            <a:off x="5795963" y="3573463"/>
            <a:ext cx="3184525" cy="881062"/>
            <a:chOff x="3651" y="2251"/>
            <a:chExt cx="2006" cy="555"/>
          </a:xfrm>
        </p:grpSpPr>
        <p:sp>
          <p:nvSpPr>
            <p:cNvPr id="11" name="Line 11"/>
            <p:cNvSpPr>
              <a:spLocks noChangeShapeType="1"/>
            </p:cNvSpPr>
            <p:nvPr/>
          </p:nvSpPr>
          <p:spPr bwMode="auto">
            <a:xfrm flipH="1" flipV="1">
              <a:off x="3651" y="2251"/>
              <a:ext cx="1089" cy="453"/>
            </a:xfrm>
            <a:prstGeom prst="line">
              <a:avLst/>
            </a:prstGeom>
            <a:noFill/>
            <a:ln w="19050">
              <a:solidFill>
                <a:srgbClr val="000000"/>
              </a:solidFill>
              <a:round/>
              <a:headEnd/>
              <a:tailEnd type="triangle" w="med" len="med"/>
            </a:ln>
            <a:effectLst/>
          </p:spPr>
          <p:txBody>
            <a:bodyPr/>
            <a:lstStyle/>
            <a:p>
              <a:endParaRPr lang="fr-FR"/>
            </a:p>
          </p:txBody>
        </p:sp>
        <p:sp>
          <p:nvSpPr>
            <p:cNvPr id="12" name="Text Box 12"/>
            <p:cNvSpPr txBox="1">
              <a:spLocks noChangeArrowheads="1"/>
            </p:cNvSpPr>
            <p:nvPr/>
          </p:nvSpPr>
          <p:spPr bwMode="auto">
            <a:xfrm>
              <a:off x="4744" y="2614"/>
              <a:ext cx="913" cy="192"/>
            </a:xfrm>
            <a:prstGeom prst="rect">
              <a:avLst/>
            </a:prstGeom>
            <a:noFill/>
            <a:ln w="9525">
              <a:noFill/>
              <a:miter lim="800000"/>
              <a:headEnd/>
              <a:tailEnd/>
            </a:ln>
            <a:effectLst/>
          </p:spPr>
          <p:txBody>
            <a:bodyPr wrap="none">
              <a:spAutoFit/>
            </a:bodyPr>
            <a:lstStyle/>
            <a:p>
              <a:pPr algn="ctr"/>
              <a:r>
                <a:rPr lang="fr-FR" sz="1400">
                  <a:latin typeface="Verdana" pitchFamily="34" charset="0"/>
                </a:rPr>
                <a:t>Liquide/Solide</a:t>
              </a:r>
            </a:p>
          </p:txBody>
        </p:sp>
      </p:grpSp>
      <p:grpSp>
        <p:nvGrpSpPr>
          <p:cNvPr id="13" name="Group 13"/>
          <p:cNvGrpSpPr>
            <a:grpSpLocks/>
          </p:cNvGrpSpPr>
          <p:nvPr/>
        </p:nvGrpSpPr>
        <p:grpSpPr bwMode="auto">
          <a:xfrm>
            <a:off x="2500298" y="4500570"/>
            <a:ext cx="4032250" cy="368301"/>
            <a:chOff x="1610" y="2835"/>
            <a:chExt cx="2540" cy="232"/>
          </a:xfrm>
        </p:grpSpPr>
        <p:sp>
          <p:nvSpPr>
            <p:cNvPr id="14" name="Line 14"/>
            <p:cNvSpPr>
              <a:spLocks noChangeShapeType="1"/>
            </p:cNvSpPr>
            <p:nvPr/>
          </p:nvSpPr>
          <p:spPr bwMode="auto">
            <a:xfrm>
              <a:off x="3560" y="3067"/>
              <a:ext cx="590" cy="0"/>
            </a:xfrm>
            <a:prstGeom prst="line">
              <a:avLst/>
            </a:prstGeom>
            <a:noFill/>
            <a:ln w="19050">
              <a:solidFill>
                <a:schemeClr val="tx1"/>
              </a:solidFill>
              <a:round/>
              <a:headEnd type="triangle" w="med" len="med"/>
              <a:tailEnd type="triangle" w="med" len="med"/>
            </a:ln>
            <a:effectLst/>
          </p:spPr>
          <p:txBody>
            <a:bodyPr/>
            <a:lstStyle/>
            <a:p>
              <a:endParaRPr lang="fr-FR"/>
            </a:p>
          </p:txBody>
        </p:sp>
        <p:grpSp>
          <p:nvGrpSpPr>
            <p:cNvPr id="15" name="Group 15"/>
            <p:cNvGrpSpPr>
              <a:grpSpLocks/>
            </p:cNvGrpSpPr>
            <p:nvPr/>
          </p:nvGrpSpPr>
          <p:grpSpPr bwMode="auto">
            <a:xfrm>
              <a:off x="1610" y="2835"/>
              <a:ext cx="2317" cy="232"/>
              <a:chOff x="1610" y="2835"/>
              <a:chExt cx="2317" cy="232"/>
            </a:xfrm>
          </p:grpSpPr>
          <p:sp>
            <p:nvSpPr>
              <p:cNvPr id="16" name="Line 16"/>
              <p:cNvSpPr>
                <a:spLocks noChangeShapeType="1"/>
              </p:cNvSpPr>
              <p:nvPr/>
            </p:nvSpPr>
            <p:spPr bwMode="auto">
              <a:xfrm>
                <a:off x="1610" y="3067"/>
                <a:ext cx="1134" cy="0"/>
              </a:xfrm>
              <a:prstGeom prst="line">
                <a:avLst/>
              </a:prstGeom>
              <a:noFill/>
              <a:ln w="19050">
                <a:solidFill>
                  <a:schemeClr val="tx1"/>
                </a:solidFill>
                <a:round/>
                <a:headEnd type="triangle" w="med" len="med"/>
                <a:tailEnd type="triangle" w="med" len="med"/>
              </a:ln>
              <a:effectLst/>
            </p:spPr>
            <p:txBody>
              <a:bodyPr/>
              <a:lstStyle/>
              <a:p>
                <a:endParaRPr lang="fr-FR"/>
              </a:p>
            </p:txBody>
          </p:sp>
          <p:sp>
            <p:nvSpPr>
              <p:cNvPr id="17" name="Line 17"/>
              <p:cNvSpPr>
                <a:spLocks noChangeShapeType="1"/>
              </p:cNvSpPr>
              <p:nvPr/>
            </p:nvSpPr>
            <p:spPr bwMode="auto">
              <a:xfrm>
                <a:off x="2744" y="3067"/>
                <a:ext cx="816" cy="0"/>
              </a:xfrm>
              <a:prstGeom prst="line">
                <a:avLst/>
              </a:prstGeom>
              <a:noFill/>
              <a:ln w="19050">
                <a:solidFill>
                  <a:schemeClr val="tx1"/>
                </a:solidFill>
                <a:round/>
                <a:headEnd type="triangle" w="med" len="med"/>
                <a:tailEnd type="triangle" w="med" len="med"/>
              </a:ln>
              <a:effectLst/>
            </p:spPr>
            <p:txBody>
              <a:bodyPr/>
              <a:lstStyle/>
              <a:p>
                <a:endParaRPr lang="fr-FR"/>
              </a:p>
            </p:txBody>
          </p:sp>
          <p:sp>
            <p:nvSpPr>
              <p:cNvPr id="18" name="Text Box 18"/>
              <p:cNvSpPr txBox="1">
                <a:spLocks noChangeArrowheads="1"/>
              </p:cNvSpPr>
              <p:nvPr/>
            </p:nvSpPr>
            <p:spPr bwMode="auto">
              <a:xfrm>
                <a:off x="1876" y="2840"/>
                <a:ext cx="472" cy="204"/>
              </a:xfrm>
              <a:prstGeom prst="rect">
                <a:avLst/>
              </a:prstGeom>
              <a:noFill/>
              <a:ln w="19050">
                <a:solidFill>
                  <a:schemeClr val="tx1"/>
                </a:solidFill>
                <a:miter lim="800000"/>
                <a:headEnd/>
                <a:tailEnd/>
              </a:ln>
              <a:effectLst/>
            </p:spPr>
            <p:txBody>
              <a:bodyPr wrap="none">
                <a:spAutoFit/>
              </a:bodyPr>
              <a:lstStyle/>
              <a:p>
                <a:pPr algn="ctr"/>
                <a:r>
                  <a:rPr lang="fr-FR" sz="1400" dirty="0">
                    <a:latin typeface="Verdana" pitchFamily="34" charset="0"/>
                  </a:rPr>
                  <a:t>Solide</a:t>
                </a:r>
              </a:p>
            </p:txBody>
          </p:sp>
          <p:sp>
            <p:nvSpPr>
              <p:cNvPr id="19" name="Text Box 19"/>
              <p:cNvSpPr txBox="1">
                <a:spLocks noChangeArrowheads="1"/>
              </p:cNvSpPr>
              <p:nvPr/>
            </p:nvSpPr>
            <p:spPr bwMode="auto">
              <a:xfrm>
                <a:off x="2565" y="2835"/>
                <a:ext cx="499" cy="204"/>
              </a:xfrm>
              <a:prstGeom prst="rect">
                <a:avLst/>
              </a:prstGeom>
              <a:noFill/>
              <a:ln w="19050">
                <a:solidFill>
                  <a:schemeClr val="tx1"/>
                </a:solidFill>
                <a:miter lim="800000"/>
                <a:headEnd/>
                <a:tailEnd/>
              </a:ln>
              <a:effectLst/>
            </p:spPr>
            <p:txBody>
              <a:bodyPr wrap="none">
                <a:spAutoFit/>
              </a:bodyPr>
              <a:lstStyle/>
              <a:p>
                <a:pPr algn="ctr"/>
                <a:r>
                  <a:rPr lang="fr-FR" sz="1400" dirty="0">
                    <a:latin typeface="Verdana" pitchFamily="34" charset="0"/>
                  </a:rPr>
                  <a:t>liquide</a:t>
                </a:r>
              </a:p>
            </p:txBody>
          </p:sp>
          <p:sp>
            <p:nvSpPr>
              <p:cNvPr id="20" name="Text Box 20"/>
              <p:cNvSpPr txBox="1">
                <a:spLocks noChangeArrowheads="1"/>
              </p:cNvSpPr>
              <p:nvPr/>
            </p:nvSpPr>
            <p:spPr bwMode="auto">
              <a:xfrm>
                <a:off x="3455" y="2835"/>
                <a:ext cx="472" cy="204"/>
              </a:xfrm>
              <a:prstGeom prst="rect">
                <a:avLst/>
              </a:prstGeom>
              <a:noFill/>
              <a:ln w="19050">
                <a:solidFill>
                  <a:schemeClr val="tx1"/>
                </a:solidFill>
                <a:miter lim="800000"/>
                <a:headEnd/>
                <a:tailEnd/>
              </a:ln>
              <a:effectLst/>
            </p:spPr>
            <p:txBody>
              <a:bodyPr wrap="none">
                <a:spAutoFit/>
              </a:bodyPr>
              <a:lstStyle/>
              <a:p>
                <a:pPr algn="ctr"/>
                <a:r>
                  <a:rPr lang="fr-FR" sz="1400" dirty="0">
                    <a:latin typeface="Verdana" pitchFamily="34" charset="0"/>
                  </a:rPr>
                  <a:t>Solide</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332656"/>
            <a:ext cx="8784976" cy="4525963"/>
          </a:xfrm>
        </p:spPr>
        <p:txBody>
          <a:bodyPr>
            <a:normAutofit/>
          </a:bodyPr>
          <a:lstStyle/>
          <a:p>
            <a:pPr lvl="0" algn="just">
              <a:buNone/>
            </a:pPr>
            <a:r>
              <a:rPr lang="fr-FR" b="1" dirty="0">
                <a:solidFill>
                  <a:srgbClr val="00B050"/>
                </a:solidFill>
              </a:rPr>
              <a:t>Ecorce</a:t>
            </a:r>
            <a:r>
              <a:rPr lang="fr-FR" dirty="0">
                <a:solidFill>
                  <a:srgbClr val="00B050"/>
                </a:solidFill>
              </a:rPr>
              <a:t> : </a:t>
            </a:r>
            <a:r>
              <a:rPr lang="fr-FR" dirty="0"/>
              <a:t>située au dessus de la discontinuité de </a:t>
            </a:r>
            <a:endParaRPr lang="fr-FR" dirty="0" smtClean="0"/>
          </a:p>
          <a:p>
            <a:pPr lvl="0" algn="just">
              <a:buNone/>
            </a:pPr>
            <a:r>
              <a:rPr lang="fr-FR" dirty="0" smtClean="0"/>
              <a:t>Mohorovicic </a:t>
            </a:r>
            <a:r>
              <a:rPr lang="fr-FR" dirty="0"/>
              <a:t>qui réfléchit les </a:t>
            </a:r>
            <a:r>
              <a:rPr lang="fr-FR" dirty="0">
                <a:solidFill>
                  <a:srgbClr val="7030A0"/>
                </a:solidFill>
              </a:rPr>
              <a:t>ondes P </a:t>
            </a:r>
            <a:r>
              <a:rPr lang="fr-FR" dirty="0" smtClean="0"/>
              <a:t>(</a:t>
            </a:r>
            <a:r>
              <a:rPr lang="fr-FR" dirty="0"/>
              <a:t>longitudinales) et les</a:t>
            </a:r>
            <a:r>
              <a:rPr lang="fr-FR" dirty="0">
                <a:solidFill>
                  <a:srgbClr val="7030A0"/>
                </a:solidFill>
              </a:rPr>
              <a:t> ondes S </a:t>
            </a:r>
            <a:r>
              <a:rPr lang="fr-FR" dirty="0"/>
              <a:t>(transversales) à </a:t>
            </a:r>
            <a:r>
              <a:rPr lang="fr-FR" dirty="0" smtClean="0"/>
              <a:t>90</a:t>
            </a:r>
            <a:r>
              <a:rPr lang="fr-FR" dirty="0"/>
              <a:t>°. Elle a une épaisseur de 7 à 60 km et est </a:t>
            </a:r>
            <a:endParaRPr lang="fr-FR" dirty="0" smtClean="0"/>
          </a:p>
          <a:p>
            <a:pPr lvl="0" algn="just">
              <a:buNone/>
            </a:pPr>
            <a:r>
              <a:rPr lang="fr-FR" dirty="0" smtClean="0"/>
              <a:t>constituée </a:t>
            </a:r>
            <a:r>
              <a:rPr lang="fr-FR" dirty="0"/>
              <a:t>de roches silicatées. </a:t>
            </a:r>
            <a:r>
              <a:rPr lang="fr-FR" dirty="0" err="1"/>
              <a:t>Vp</a:t>
            </a:r>
            <a:r>
              <a:rPr lang="fr-FR" dirty="0"/>
              <a:t> passe de 6.5 </a:t>
            </a:r>
            <a:endParaRPr lang="fr-FR" dirty="0" smtClean="0"/>
          </a:p>
          <a:p>
            <a:pPr algn="just">
              <a:buNone/>
            </a:pPr>
            <a:r>
              <a:rPr lang="fr-FR" dirty="0" smtClean="0"/>
              <a:t>à </a:t>
            </a:r>
            <a:r>
              <a:rPr lang="fr-FR" dirty="0"/>
              <a:t>8.1 km/s</a:t>
            </a:r>
            <a:r>
              <a:rPr lang="fr-FR" dirty="0" smtClean="0"/>
              <a:t>. </a:t>
            </a:r>
            <a:endParaRPr lang="fr-FR" dirty="0">
              <a:latin typeface="Calibri" panose="020F0502020204030204" pitchFamily="34" charset="0"/>
              <a:ea typeface="Calibri" panose="020F0502020204030204" pitchFamily="34" charset="0"/>
              <a:cs typeface="Times New Roman" panose="02020603050405020304" pitchFamily="18" charset="0"/>
            </a:endParaRPr>
          </a:p>
          <a:p>
            <a:pPr lvl="0" algn="just">
              <a:buNone/>
            </a:pPr>
            <a:endParaRPr lang="fr-FR" dirty="0"/>
          </a:p>
          <a:p>
            <a:endParaRPr lang="fr-FR"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96752"/>
            <a:ext cx="8229600" cy="4929411"/>
          </a:xfrm>
        </p:spPr>
        <p:txBody>
          <a:bodyPr>
            <a:normAutofit/>
          </a:bodyPr>
          <a:lstStyle/>
          <a:p>
            <a:pPr lvl="0">
              <a:buNone/>
            </a:pPr>
            <a:r>
              <a:rPr lang="fr-FR" b="1" dirty="0">
                <a:solidFill>
                  <a:srgbClr val="00B050"/>
                </a:solidFill>
              </a:rPr>
              <a:t>Manteau : </a:t>
            </a:r>
            <a:r>
              <a:rPr lang="fr-FR" dirty="0"/>
              <a:t>situé entre le </a:t>
            </a:r>
            <a:r>
              <a:rPr lang="fr-FR" dirty="0" err="1"/>
              <a:t>Moho</a:t>
            </a:r>
            <a:r>
              <a:rPr lang="fr-FR" dirty="0"/>
              <a:t> </a:t>
            </a:r>
            <a:r>
              <a:rPr lang="fr-FR" dirty="0" smtClean="0"/>
              <a:t> </a:t>
            </a:r>
            <a:r>
              <a:rPr lang="fr-FR" dirty="0"/>
              <a:t>et le Gutenberg </a:t>
            </a:r>
            <a:endParaRPr lang="fr-FR" dirty="0" smtClean="0"/>
          </a:p>
          <a:p>
            <a:pPr lvl="0">
              <a:buNone/>
            </a:pPr>
            <a:r>
              <a:rPr lang="fr-FR" dirty="0" smtClean="0"/>
              <a:t>(</a:t>
            </a:r>
            <a:r>
              <a:rPr lang="fr-FR" dirty="0"/>
              <a:t>2900km), formé de silicates et oxydes lourds </a:t>
            </a:r>
            <a:endParaRPr lang="fr-FR" dirty="0" smtClean="0"/>
          </a:p>
          <a:p>
            <a:pPr lvl="0">
              <a:buNone/>
            </a:pPr>
            <a:r>
              <a:rPr lang="fr-FR" dirty="0" smtClean="0"/>
              <a:t>(Fe, Mg</a:t>
            </a:r>
            <a:r>
              <a:rPr lang="fr-FR" dirty="0"/>
              <a:t>, Ni). </a:t>
            </a:r>
            <a:r>
              <a:rPr lang="fr-FR" dirty="0" err="1"/>
              <a:t>Vp</a:t>
            </a:r>
            <a:r>
              <a:rPr lang="fr-FR" dirty="0"/>
              <a:t> passe de 8.1 à 13.6 km/s.</a:t>
            </a:r>
            <a:endParaRPr lang="fr-FR" sz="1800" dirty="0"/>
          </a:p>
          <a:p>
            <a:pPr lvl="0"/>
            <a:endParaRPr lang="fr-FR" dirty="0" smtClean="0"/>
          </a:p>
          <a:p>
            <a:pPr lvl="0">
              <a:buNone/>
            </a:pPr>
            <a:r>
              <a:rPr lang="fr-FR" b="1" dirty="0" smtClean="0">
                <a:solidFill>
                  <a:srgbClr val="00B050"/>
                </a:solidFill>
              </a:rPr>
              <a:t>Noyau</a:t>
            </a:r>
            <a:r>
              <a:rPr lang="fr-FR" b="1" dirty="0">
                <a:solidFill>
                  <a:srgbClr val="00B050"/>
                </a:solidFill>
              </a:rPr>
              <a:t> </a:t>
            </a:r>
            <a:r>
              <a:rPr lang="fr-FR" dirty="0">
                <a:solidFill>
                  <a:srgbClr val="00B050"/>
                </a:solidFill>
              </a:rPr>
              <a:t>: </a:t>
            </a:r>
            <a:r>
              <a:rPr lang="fr-FR" dirty="0"/>
              <a:t>formé de 2 assises :</a:t>
            </a:r>
            <a:endParaRPr lang="fr-FR" sz="1800" dirty="0"/>
          </a:p>
          <a:p>
            <a:pPr lvl="1"/>
            <a:r>
              <a:rPr lang="fr-FR" b="1" dirty="0">
                <a:solidFill>
                  <a:srgbClr val="7030A0"/>
                </a:solidFill>
              </a:rPr>
              <a:t>Le noyau périphérique visqueux  </a:t>
            </a:r>
            <a:r>
              <a:rPr lang="fr-FR" dirty="0"/>
              <a:t>situé entre </a:t>
            </a:r>
            <a:r>
              <a:rPr lang="fr-FR" dirty="0" smtClean="0"/>
              <a:t>le</a:t>
            </a:r>
          </a:p>
          <a:p>
            <a:pPr lvl="1">
              <a:buNone/>
            </a:pPr>
            <a:r>
              <a:rPr lang="fr-FR" dirty="0" smtClean="0"/>
              <a:t>Gutenberg </a:t>
            </a:r>
            <a:r>
              <a:rPr lang="fr-FR" dirty="0"/>
              <a:t>et le </a:t>
            </a:r>
            <a:r>
              <a:rPr lang="fr-FR" dirty="0" err="1"/>
              <a:t>Lehman</a:t>
            </a:r>
            <a:r>
              <a:rPr lang="fr-FR" dirty="0"/>
              <a:t> (5100 km) qui ralentit les </a:t>
            </a:r>
            <a:endParaRPr lang="fr-FR" dirty="0" smtClean="0"/>
          </a:p>
          <a:p>
            <a:pPr lvl="1">
              <a:buNone/>
            </a:pPr>
            <a:r>
              <a:rPr lang="fr-FR" dirty="0" smtClean="0"/>
              <a:t>ondes </a:t>
            </a:r>
            <a:r>
              <a:rPr lang="fr-FR" dirty="0"/>
              <a:t>P et arrête les ondes </a:t>
            </a:r>
            <a:r>
              <a:rPr lang="fr-FR" dirty="0" smtClean="0"/>
              <a:t>S</a:t>
            </a:r>
            <a:endParaRPr lang="fr-FR" sz="1600" dirty="0"/>
          </a:p>
          <a:p>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lstStyle/>
          <a:p>
            <a:pPr marL="342900" lvl="1" indent="-342900">
              <a:buFont typeface="Arial" pitchFamily="34" charset="0"/>
              <a:buChar char="•"/>
            </a:pPr>
            <a:endParaRPr lang="fr-FR" dirty="0" smtClean="0"/>
          </a:p>
          <a:p>
            <a:pPr marL="342900" lvl="1" indent="-342900">
              <a:buNone/>
            </a:pPr>
            <a:r>
              <a:rPr lang="fr-FR" dirty="0" smtClean="0"/>
              <a:t>(</a:t>
            </a:r>
            <a:r>
              <a:rPr lang="fr-FR" dirty="0" err="1" smtClean="0"/>
              <a:t>Vp</a:t>
            </a:r>
            <a:r>
              <a:rPr lang="fr-FR" dirty="0" smtClean="0"/>
              <a:t> passe de 13.6 à 10 km/s), formé d’alliages </a:t>
            </a:r>
          </a:p>
          <a:p>
            <a:pPr marL="342900" lvl="1" indent="-342900">
              <a:buNone/>
            </a:pPr>
            <a:r>
              <a:rPr lang="fr-FR" dirty="0" smtClean="0"/>
              <a:t>métalliques Fe-Ni et sulfures</a:t>
            </a:r>
          </a:p>
          <a:p>
            <a:pPr marL="342900" lvl="1" indent="-342900">
              <a:buNone/>
            </a:pPr>
            <a:r>
              <a:rPr lang="fr-FR" b="1" dirty="0" smtClean="0">
                <a:solidFill>
                  <a:srgbClr val="7030A0"/>
                </a:solidFill>
              </a:rPr>
              <a:t>La graine ou noyau central, </a:t>
            </a:r>
            <a:r>
              <a:rPr lang="fr-FR" dirty="0" smtClean="0"/>
              <a:t>entre 5100 et 6400 km, </a:t>
            </a:r>
          </a:p>
          <a:p>
            <a:pPr marL="342900" lvl="1" indent="-342900">
              <a:buNone/>
            </a:pPr>
            <a:r>
              <a:rPr lang="fr-FR" dirty="0" smtClean="0"/>
              <a:t>formé d’alliage Fer-Ni </a:t>
            </a:r>
            <a:r>
              <a:rPr lang="fr-FR" dirty="0"/>
              <a:t>et métaux lourds radioactifs, </a:t>
            </a:r>
            <a:endParaRPr lang="fr-FR" dirty="0" smtClean="0"/>
          </a:p>
          <a:p>
            <a:pPr marL="342900" lvl="1" indent="-342900">
              <a:buNone/>
            </a:pPr>
            <a:r>
              <a:rPr lang="fr-FR" dirty="0" smtClean="0"/>
              <a:t>solide </a:t>
            </a:r>
            <a:r>
              <a:rPr lang="fr-FR" dirty="0"/>
              <a:t>et dense. </a:t>
            </a:r>
            <a:r>
              <a:rPr lang="fr-FR" dirty="0" err="1"/>
              <a:t>Vp</a:t>
            </a:r>
            <a:r>
              <a:rPr lang="fr-FR" dirty="0"/>
              <a:t> passe de 10 à 11.5 km/s.</a:t>
            </a:r>
            <a:endParaRPr lang="fr-FR" sz="1600" dirty="0"/>
          </a:p>
          <a:p>
            <a:endParaRPr lang="fr-F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84438" y="0"/>
            <a:ext cx="4759325" cy="457200"/>
          </a:xfrm>
          <a:prstGeom prst="rect">
            <a:avLst/>
          </a:prstGeom>
          <a:noFill/>
          <a:ln w="9525">
            <a:noFill/>
            <a:miter lim="800000"/>
            <a:headEnd/>
            <a:tailEnd/>
          </a:ln>
          <a:effectLst/>
        </p:spPr>
        <p:txBody>
          <a:bodyPr wrap="none" anchor="ctr">
            <a:spAutoFit/>
          </a:bodyPr>
          <a:lstStyle/>
          <a:p>
            <a:r>
              <a:rPr lang="fr-FR" sz="2400" b="1" u="sng" dirty="0">
                <a:solidFill>
                  <a:srgbClr val="FF0000"/>
                </a:solidFill>
                <a:latin typeface="Comic Sans MS" pitchFamily="66" charset="0"/>
              </a:rPr>
              <a:t>Structure interne de la Terre </a:t>
            </a:r>
          </a:p>
        </p:txBody>
      </p:sp>
      <p:pic>
        <p:nvPicPr>
          <p:cNvPr id="5" name="Picture 3" descr="1"/>
          <p:cNvPicPr>
            <a:picLocks noChangeAspect="1" noChangeArrowheads="1"/>
          </p:cNvPicPr>
          <p:nvPr/>
        </p:nvPicPr>
        <p:blipFill rotWithShape="1">
          <a:blip r:embed="rId2" cstate="print"/>
          <a:srcRect l="1" t="646" r="282"/>
          <a:stretch/>
        </p:blipFill>
        <p:spPr bwMode="auto">
          <a:xfrm>
            <a:off x="988614" y="548680"/>
            <a:ext cx="5167562" cy="4470958"/>
          </a:xfrm>
          <a:prstGeom prst="rect">
            <a:avLst/>
          </a:prstGeom>
          <a:noFill/>
          <a:ln w="9525">
            <a:noFill/>
            <a:miter lim="800000"/>
            <a:headEnd/>
            <a:tailEnd/>
          </a:ln>
        </p:spPr>
      </p:pic>
      <p:sp>
        <p:nvSpPr>
          <p:cNvPr id="6" name="Rectangle 4"/>
          <p:cNvSpPr>
            <a:spLocks noChangeArrowheads="1"/>
          </p:cNvSpPr>
          <p:nvPr/>
        </p:nvSpPr>
        <p:spPr bwMode="auto">
          <a:xfrm>
            <a:off x="1115616" y="5069151"/>
            <a:ext cx="6326188" cy="1465262"/>
          </a:xfrm>
          <a:prstGeom prst="rect">
            <a:avLst/>
          </a:prstGeom>
          <a:noFill/>
          <a:ln w="9525">
            <a:noFill/>
            <a:miter lim="800000"/>
            <a:headEnd/>
            <a:tailEnd/>
          </a:ln>
          <a:effectLst/>
        </p:spPr>
        <p:txBody>
          <a:bodyPr wrap="none" anchor="ctr">
            <a:spAutoFit/>
          </a:bodyPr>
          <a:lstStyle/>
          <a:p>
            <a:r>
              <a:rPr lang="fr-FR" dirty="0">
                <a:solidFill>
                  <a:srgbClr val="FF3300"/>
                </a:solidFill>
                <a:latin typeface="Verdana" pitchFamily="34" charset="0"/>
              </a:rPr>
              <a:t>L'intérieur de la Terre est constitué d'une succession </a:t>
            </a:r>
          </a:p>
          <a:p>
            <a:r>
              <a:rPr lang="fr-FR" dirty="0">
                <a:solidFill>
                  <a:srgbClr val="FF3300"/>
                </a:solidFill>
                <a:latin typeface="Verdana" pitchFamily="34" charset="0"/>
              </a:rPr>
              <a:t>de couches de propriétés physiques différentes </a:t>
            </a:r>
          </a:p>
          <a:p>
            <a:r>
              <a:rPr lang="fr-FR" dirty="0">
                <a:solidFill>
                  <a:schemeClr val="tx2"/>
                </a:solidFill>
                <a:latin typeface="Verdana" pitchFamily="34" charset="0"/>
              </a:rPr>
              <a:t>Noyau : 17% en volume</a:t>
            </a:r>
          </a:p>
          <a:p>
            <a:r>
              <a:rPr lang="fr-FR" dirty="0">
                <a:solidFill>
                  <a:schemeClr val="tx2"/>
                </a:solidFill>
                <a:latin typeface="Verdana" pitchFamily="34" charset="0"/>
              </a:rPr>
              <a:t>Manteau : 81 %</a:t>
            </a:r>
          </a:p>
          <a:p>
            <a:r>
              <a:rPr lang="fr-FR" dirty="0">
                <a:solidFill>
                  <a:schemeClr val="tx2"/>
                </a:solidFill>
                <a:latin typeface="Verdana" pitchFamily="34" charset="0"/>
              </a:rPr>
              <a:t>Ecorce ou croûte : 2 %</a:t>
            </a:r>
          </a:p>
        </p:txBody>
      </p:sp>
      <p:sp>
        <p:nvSpPr>
          <p:cNvPr id="7" name="Text Box 5"/>
          <p:cNvSpPr txBox="1">
            <a:spLocks noChangeArrowheads="1"/>
          </p:cNvSpPr>
          <p:nvPr/>
        </p:nvSpPr>
        <p:spPr bwMode="auto">
          <a:xfrm>
            <a:off x="6109568" y="4260951"/>
            <a:ext cx="781050" cy="366713"/>
          </a:xfrm>
          <a:prstGeom prst="rect">
            <a:avLst/>
          </a:prstGeom>
          <a:noFill/>
          <a:ln w="9525">
            <a:noFill/>
            <a:miter lim="800000"/>
            <a:headEnd/>
            <a:tailEnd/>
          </a:ln>
          <a:effectLst/>
        </p:spPr>
        <p:txBody>
          <a:bodyPr wrap="none">
            <a:spAutoFit/>
          </a:bodyPr>
          <a:lstStyle/>
          <a:p>
            <a:r>
              <a:rPr lang="fr-FR" dirty="0">
                <a:solidFill>
                  <a:schemeClr val="tx2"/>
                </a:solidFill>
              </a:rPr>
              <a:t>solide</a:t>
            </a:r>
          </a:p>
        </p:txBody>
      </p:sp>
      <p:sp>
        <p:nvSpPr>
          <p:cNvPr id="8" name="Text Box 6"/>
          <p:cNvSpPr txBox="1">
            <a:spLocks noChangeArrowheads="1"/>
          </p:cNvSpPr>
          <p:nvPr/>
        </p:nvSpPr>
        <p:spPr bwMode="auto">
          <a:xfrm>
            <a:off x="6012160" y="3088637"/>
            <a:ext cx="844550" cy="366713"/>
          </a:xfrm>
          <a:prstGeom prst="rect">
            <a:avLst/>
          </a:prstGeom>
          <a:noFill/>
          <a:ln w="9525">
            <a:noFill/>
            <a:miter lim="800000"/>
            <a:headEnd/>
            <a:tailEnd/>
          </a:ln>
          <a:effectLst/>
        </p:spPr>
        <p:txBody>
          <a:bodyPr wrap="none">
            <a:spAutoFit/>
          </a:bodyPr>
          <a:lstStyle/>
          <a:p>
            <a:r>
              <a:rPr lang="fr-FR" dirty="0">
                <a:solidFill>
                  <a:schemeClr val="tx2"/>
                </a:solidFill>
              </a:rPr>
              <a:t>liquide</a:t>
            </a:r>
          </a:p>
        </p:txBody>
      </p:sp>
      <p:sp>
        <p:nvSpPr>
          <p:cNvPr id="9" name="Text Box 7"/>
          <p:cNvSpPr txBox="1">
            <a:spLocks noChangeArrowheads="1"/>
          </p:cNvSpPr>
          <p:nvPr/>
        </p:nvSpPr>
        <p:spPr bwMode="auto">
          <a:xfrm>
            <a:off x="6012160" y="960491"/>
            <a:ext cx="1123950" cy="366713"/>
          </a:xfrm>
          <a:prstGeom prst="rect">
            <a:avLst/>
          </a:prstGeom>
          <a:noFill/>
          <a:ln w="9525">
            <a:noFill/>
            <a:miter lim="800000"/>
            <a:headEnd/>
            <a:tailEnd/>
          </a:ln>
          <a:effectLst/>
        </p:spPr>
        <p:txBody>
          <a:bodyPr wrap="none">
            <a:spAutoFit/>
          </a:bodyPr>
          <a:lstStyle/>
          <a:p>
            <a:r>
              <a:rPr lang="fr-FR" dirty="0">
                <a:solidFill>
                  <a:schemeClr val="tx2"/>
                </a:solidFill>
              </a:rPr>
              <a:t>Plastique</a:t>
            </a:r>
          </a:p>
        </p:txBody>
      </p:sp>
      <p:sp>
        <p:nvSpPr>
          <p:cNvPr id="10" name="Text Box 8"/>
          <p:cNvSpPr txBox="1">
            <a:spLocks noChangeArrowheads="1"/>
          </p:cNvSpPr>
          <p:nvPr/>
        </p:nvSpPr>
        <p:spPr bwMode="auto">
          <a:xfrm>
            <a:off x="6107612" y="676644"/>
            <a:ext cx="781050" cy="366713"/>
          </a:xfrm>
          <a:prstGeom prst="rect">
            <a:avLst/>
          </a:prstGeom>
          <a:noFill/>
          <a:ln w="9525">
            <a:noFill/>
            <a:miter lim="800000"/>
            <a:headEnd/>
            <a:tailEnd/>
          </a:ln>
          <a:effectLst/>
        </p:spPr>
        <p:txBody>
          <a:bodyPr wrap="none">
            <a:spAutoFit/>
          </a:bodyPr>
          <a:lstStyle/>
          <a:p>
            <a:r>
              <a:rPr lang="fr-FR" dirty="0">
                <a:solidFill>
                  <a:schemeClr val="tx2"/>
                </a:solidFill>
              </a:rPr>
              <a:t>solide</a:t>
            </a:r>
          </a:p>
        </p:txBody>
      </p:sp>
      <p:sp>
        <p:nvSpPr>
          <p:cNvPr id="11" name="Text Box 9"/>
          <p:cNvSpPr txBox="1">
            <a:spLocks noChangeArrowheads="1"/>
          </p:cNvSpPr>
          <p:nvPr/>
        </p:nvSpPr>
        <p:spPr bwMode="auto">
          <a:xfrm>
            <a:off x="6024860" y="1865094"/>
            <a:ext cx="819150" cy="366713"/>
          </a:xfrm>
          <a:prstGeom prst="rect">
            <a:avLst/>
          </a:prstGeom>
          <a:noFill/>
          <a:ln w="9525">
            <a:noFill/>
            <a:miter lim="800000"/>
            <a:headEnd/>
            <a:tailEnd/>
          </a:ln>
          <a:effectLst/>
        </p:spPr>
        <p:txBody>
          <a:bodyPr wrap="none">
            <a:spAutoFit/>
          </a:bodyPr>
          <a:lstStyle/>
          <a:p>
            <a:r>
              <a:rPr lang="fr-FR" dirty="0">
                <a:solidFill>
                  <a:schemeClr val="tx2"/>
                </a:solidFill>
              </a:rPr>
              <a:t>Solide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48680"/>
            <a:ext cx="9036496" cy="5840417"/>
            <a:chOff x="2" y="58"/>
            <a:chExt cx="5832" cy="3679"/>
          </a:xfrm>
        </p:grpSpPr>
        <p:pic>
          <p:nvPicPr>
            <p:cNvPr id="13315" name="Picture 3" descr="1"/>
            <p:cNvPicPr>
              <a:picLocks noChangeAspect="1" noChangeArrowheads="1"/>
            </p:cNvPicPr>
            <p:nvPr/>
          </p:nvPicPr>
          <p:blipFill>
            <a:blip r:embed="rId3" cstate="print"/>
            <a:srcRect/>
            <a:stretch>
              <a:fillRect/>
            </a:stretch>
          </p:blipFill>
          <p:spPr bwMode="auto">
            <a:xfrm>
              <a:off x="2" y="494"/>
              <a:ext cx="3342" cy="3243"/>
            </a:xfrm>
            <a:prstGeom prst="rect">
              <a:avLst/>
            </a:prstGeom>
            <a:noFill/>
            <a:ln w="9525">
              <a:noFill/>
              <a:miter lim="800000"/>
              <a:headEnd/>
              <a:tailEnd/>
            </a:ln>
          </p:spPr>
        </p:pic>
        <p:sp>
          <p:nvSpPr>
            <p:cNvPr id="13316" name="Rectangle 4"/>
            <p:cNvSpPr>
              <a:spLocks noChangeArrowheads="1"/>
            </p:cNvSpPr>
            <p:nvPr/>
          </p:nvSpPr>
          <p:spPr bwMode="auto">
            <a:xfrm>
              <a:off x="3270" y="1464"/>
              <a:ext cx="2564" cy="577"/>
            </a:xfrm>
            <a:prstGeom prst="rect">
              <a:avLst/>
            </a:prstGeom>
            <a:noFill/>
            <a:ln w="9525">
              <a:noFill/>
              <a:miter lim="800000"/>
              <a:headEnd/>
              <a:tailEnd/>
            </a:ln>
            <a:effectLst/>
          </p:spPr>
          <p:txBody>
            <a:bodyPr wrap="none" anchor="ctr">
              <a:spAutoFit/>
            </a:bodyPr>
            <a:lstStyle/>
            <a:p>
              <a:r>
                <a:rPr lang="fr-FR" dirty="0">
                  <a:solidFill>
                    <a:srgbClr val="FF3300"/>
                  </a:solidFill>
                </a:rPr>
                <a:t>discontinuité de Mohorovicic</a:t>
              </a:r>
              <a:r>
                <a:rPr lang="fr-FR" dirty="0">
                  <a:solidFill>
                    <a:schemeClr val="tx2"/>
                  </a:solidFill>
                </a:rPr>
                <a:t> (</a:t>
              </a:r>
              <a:r>
                <a:rPr lang="fr-FR" dirty="0" err="1">
                  <a:solidFill>
                    <a:srgbClr val="FF3300"/>
                  </a:solidFill>
                </a:rPr>
                <a:t>moho</a:t>
              </a:r>
              <a:r>
                <a:rPr lang="fr-FR" dirty="0">
                  <a:solidFill>
                    <a:schemeClr val="tx2"/>
                  </a:solidFill>
                </a:rPr>
                <a:t>), </a:t>
              </a:r>
            </a:p>
            <a:p>
              <a:r>
                <a:rPr lang="fr-FR" dirty="0">
                  <a:solidFill>
                    <a:schemeClr val="tx2"/>
                  </a:solidFill>
                </a:rPr>
                <a:t>marque un contraste de densité </a:t>
              </a:r>
            </a:p>
            <a:p>
              <a:r>
                <a:rPr lang="fr-FR" dirty="0">
                  <a:solidFill>
                    <a:schemeClr val="tx2"/>
                  </a:solidFill>
                </a:rPr>
                <a:t>entre la croûte terrestre et le manteau </a:t>
              </a:r>
            </a:p>
          </p:txBody>
        </p:sp>
        <p:sp>
          <p:nvSpPr>
            <p:cNvPr id="13317" name="Rectangle 5"/>
            <p:cNvSpPr>
              <a:spLocks noChangeArrowheads="1"/>
            </p:cNvSpPr>
            <p:nvPr/>
          </p:nvSpPr>
          <p:spPr bwMode="auto">
            <a:xfrm>
              <a:off x="3100" y="2853"/>
              <a:ext cx="2660" cy="577"/>
            </a:xfrm>
            <a:prstGeom prst="rect">
              <a:avLst/>
            </a:prstGeom>
            <a:noFill/>
            <a:ln w="9525">
              <a:noFill/>
              <a:miter lim="800000"/>
              <a:headEnd/>
              <a:tailEnd/>
            </a:ln>
            <a:effectLst/>
          </p:spPr>
          <p:txBody>
            <a:bodyPr wrap="none" anchor="ctr">
              <a:spAutoFit/>
            </a:bodyPr>
            <a:lstStyle/>
            <a:p>
              <a:r>
                <a:rPr lang="fr-FR" dirty="0">
                  <a:solidFill>
                    <a:srgbClr val="FF3300"/>
                  </a:solidFill>
                </a:rPr>
                <a:t>discontinuité de Gutenberg</a:t>
              </a:r>
              <a:r>
                <a:rPr lang="fr-FR" dirty="0">
                  <a:solidFill>
                    <a:schemeClr val="tx2"/>
                  </a:solidFill>
                </a:rPr>
                <a:t>, marque </a:t>
              </a:r>
            </a:p>
            <a:p>
              <a:r>
                <a:rPr lang="fr-FR" dirty="0">
                  <a:solidFill>
                    <a:schemeClr val="tx2"/>
                  </a:solidFill>
                </a:rPr>
                <a:t>un contraste important de densité entre </a:t>
              </a:r>
            </a:p>
            <a:p>
              <a:r>
                <a:rPr lang="fr-FR" dirty="0">
                  <a:solidFill>
                    <a:schemeClr val="tx2"/>
                  </a:solidFill>
                </a:rPr>
                <a:t>le manteau et le noyau </a:t>
              </a:r>
            </a:p>
          </p:txBody>
        </p:sp>
        <p:sp>
          <p:nvSpPr>
            <p:cNvPr id="13318" name="Rectangle 6"/>
            <p:cNvSpPr>
              <a:spLocks noChangeArrowheads="1"/>
            </p:cNvSpPr>
            <p:nvPr/>
          </p:nvSpPr>
          <p:spPr bwMode="auto">
            <a:xfrm>
              <a:off x="2694" y="58"/>
              <a:ext cx="2998" cy="288"/>
            </a:xfrm>
            <a:prstGeom prst="rect">
              <a:avLst/>
            </a:prstGeom>
            <a:noFill/>
            <a:ln w="9525">
              <a:noFill/>
              <a:miter lim="800000"/>
              <a:headEnd/>
              <a:tailEnd/>
            </a:ln>
            <a:effectLst/>
          </p:spPr>
          <p:txBody>
            <a:bodyPr wrap="none" anchor="ctr">
              <a:spAutoFit/>
            </a:bodyPr>
            <a:lstStyle/>
            <a:p>
              <a:r>
                <a:rPr lang="fr-FR" sz="2400" b="1" u="sng" dirty="0">
                  <a:solidFill>
                    <a:srgbClr val="FF0000"/>
                  </a:solidFill>
                  <a:latin typeface="Comic Sans MS" pitchFamily="66" charset="0"/>
                </a:rPr>
                <a:t>Structure interne de la Terre </a:t>
              </a:r>
            </a:p>
          </p:txBody>
        </p:sp>
      </p:grpSp>
      <p:sp>
        <p:nvSpPr>
          <p:cNvPr id="4" name="ZoneTexte 3"/>
          <p:cNvSpPr txBox="1"/>
          <p:nvPr/>
        </p:nvSpPr>
        <p:spPr>
          <a:xfrm>
            <a:off x="4417450" y="5842935"/>
            <a:ext cx="4536504" cy="646331"/>
          </a:xfrm>
          <a:prstGeom prst="rect">
            <a:avLst/>
          </a:prstGeom>
          <a:noFill/>
        </p:spPr>
        <p:txBody>
          <a:bodyPr wrap="square" rtlCol="0">
            <a:spAutoFit/>
          </a:bodyPr>
          <a:lstStyle/>
          <a:p>
            <a:r>
              <a:rPr lang="fr-FR" dirty="0" smtClean="0">
                <a:solidFill>
                  <a:srgbClr val="FF0000"/>
                </a:solidFill>
              </a:rPr>
              <a:t>Discontinuité de </a:t>
            </a:r>
            <a:r>
              <a:rPr lang="fr-FR" dirty="0" err="1" smtClean="0">
                <a:solidFill>
                  <a:srgbClr val="FF0000"/>
                </a:solidFill>
              </a:rPr>
              <a:t>Lehman</a:t>
            </a:r>
            <a:r>
              <a:rPr lang="fr-FR" dirty="0" smtClean="0"/>
              <a:t>, marque un contraste de densité entre le noyau </a:t>
            </a:r>
            <a:r>
              <a:rPr lang="fr-FR" dirty="0" err="1" smtClean="0"/>
              <a:t>int</a:t>
            </a:r>
            <a:r>
              <a:rPr lang="fr-FR" dirty="0" smtClean="0"/>
              <a:t> et </a:t>
            </a:r>
            <a:r>
              <a:rPr lang="fr-FR" dirty="0" err="1" smtClean="0"/>
              <a:t>ext</a:t>
            </a:r>
            <a:endParaRPr lang="fr-FR"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4555" t="3744" r="4337" b="2653"/>
          <a:stretch>
            <a:fillRect/>
          </a:stretch>
        </p:blipFill>
        <p:spPr bwMode="auto">
          <a:xfrm>
            <a:off x="2000232" y="857232"/>
            <a:ext cx="5715040" cy="535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
          <p:cNvPicPr>
            <a:picLocks noChangeAspect="1" noChangeArrowheads="1"/>
          </p:cNvPicPr>
          <p:nvPr/>
        </p:nvPicPr>
        <p:blipFill>
          <a:blip r:embed="rId3" cstate="print"/>
          <a:srcRect/>
          <a:stretch>
            <a:fillRect/>
          </a:stretch>
        </p:blipFill>
        <p:spPr bwMode="auto">
          <a:xfrm>
            <a:off x="467544" y="260648"/>
            <a:ext cx="8496944" cy="6264695"/>
          </a:xfrm>
          <a:prstGeom prst="rect">
            <a:avLst/>
          </a:prstGeom>
          <a:solidFill>
            <a:srgbClr val="FF0066"/>
          </a:solid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dirty="0" smtClean="0">
                <a:solidFill>
                  <a:srgbClr val="C00000"/>
                </a:solidFill>
              </a:rPr>
              <a:t/>
            </a:r>
            <a:br>
              <a:rPr lang="fr-FR" sz="3600" dirty="0" smtClean="0">
                <a:solidFill>
                  <a:srgbClr val="C00000"/>
                </a:solidFill>
              </a:rPr>
            </a:br>
            <a:r>
              <a:rPr lang="fr-FR" sz="3600" dirty="0" smtClean="0">
                <a:solidFill>
                  <a:srgbClr val="C00000"/>
                </a:solidFill>
              </a:rPr>
              <a:t>IV –RELATION AVEC LES AUTRES SCIENCES</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lnSpcReduction="10000"/>
          </a:bodyPr>
          <a:lstStyle/>
          <a:p>
            <a:endParaRPr lang="fr-FR" dirty="0" smtClean="0"/>
          </a:p>
          <a:p>
            <a:pPr>
              <a:buNone/>
            </a:pPr>
            <a:r>
              <a:rPr lang="fr-FR" dirty="0" smtClean="0"/>
              <a:t>La </a:t>
            </a:r>
            <a:r>
              <a:rPr lang="fr-FR" dirty="0"/>
              <a:t>Géologie fait appel à toutes les sciences de la </a:t>
            </a:r>
            <a:endParaRPr lang="fr-FR" dirty="0" smtClean="0"/>
          </a:p>
          <a:p>
            <a:pPr>
              <a:buNone/>
            </a:pPr>
            <a:r>
              <a:rPr lang="fr-FR" dirty="0" smtClean="0"/>
              <a:t>matière </a:t>
            </a:r>
            <a:r>
              <a:rPr lang="fr-FR" dirty="0"/>
              <a:t>et de la vie : Maths, Physique, Chimie, </a:t>
            </a:r>
            <a:endParaRPr lang="fr-FR" dirty="0" smtClean="0"/>
          </a:p>
          <a:p>
            <a:pPr>
              <a:buNone/>
            </a:pPr>
            <a:r>
              <a:rPr lang="fr-FR" dirty="0" smtClean="0"/>
              <a:t>Biologie</a:t>
            </a:r>
            <a:r>
              <a:rPr lang="fr-FR" dirty="0"/>
              <a:t>, Astronomie, etc</a:t>
            </a:r>
            <a:r>
              <a:rPr lang="fr-FR" dirty="0" smtClean="0"/>
              <a:t>. </a:t>
            </a:r>
          </a:p>
          <a:p>
            <a:pPr>
              <a:buNone/>
            </a:pPr>
            <a:r>
              <a:rPr lang="fr-FR" dirty="0" smtClean="0"/>
              <a:t>L’application de ces sciences à l’étude de la Terre </a:t>
            </a:r>
          </a:p>
          <a:p>
            <a:pPr>
              <a:buNone/>
            </a:pPr>
            <a:r>
              <a:rPr lang="fr-FR" dirty="0" smtClean="0"/>
              <a:t>donne des disciplines comme: la Paléontologie, </a:t>
            </a:r>
          </a:p>
          <a:p>
            <a:pPr>
              <a:buNone/>
            </a:pPr>
            <a:r>
              <a:rPr lang="fr-FR" dirty="0" smtClean="0"/>
              <a:t>Planétologie, Géochimie, Géophysique, </a:t>
            </a:r>
          </a:p>
          <a:p>
            <a:pPr>
              <a:buNone/>
            </a:pPr>
            <a:r>
              <a:rPr lang="fr-FR" dirty="0" smtClean="0"/>
              <a:t>Géomatique, Géostatistique, etc</a:t>
            </a:r>
            <a:endParaRPr lang="fr-FR" dirty="0"/>
          </a:p>
          <a:p>
            <a:endParaRPr lang="fr-F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endParaRPr lang="fr-FR" sz="4000" b="1" dirty="0" smtClean="0"/>
          </a:p>
          <a:p>
            <a:endParaRPr lang="fr-FR" sz="4000" b="1" dirty="0" smtClean="0"/>
          </a:p>
          <a:p>
            <a:r>
              <a:rPr lang="fr-FR" sz="4000" b="1" dirty="0" smtClean="0">
                <a:solidFill>
                  <a:srgbClr val="7030A0"/>
                </a:solidFill>
              </a:rPr>
              <a:t>CH4-  TECTONIQUE GLOBALE</a:t>
            </a:r>
            <a:endParaRPr lang="fr-FR" sz="4000" dirty="0">
              <a:solidFill>
                <a:srgbClr val="7030A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b="1" dirty="0" smtClean="0"/>
              <a:t/>
            </a:r>
            <a:br>
              <a:rPr lang="fr-FR" sz="4000" b="1" dirty="0" smtClean="0"/>
            </a:br>
            <a:r>
              <a:rPr lang="fr-FR" sz="4000" b="1" dirty="0" smtClean="0"/>
              <a:t/>
            </a:r>
            <a:br>
              <a:rPr lang="fr-FR" sz="4000" b="1" dirty="0" smtClean="0"/>
            </a:br>
            <a:r>
              <a:rPr lang="fr-FR" dirty="0" smtClean="0">
                <a:solidFill>
                  <a:srgbClr val="C00000"/>
                </a:solidFill>
              </a:rPr>
              <a:t>HISTORIQUE LA THEORIE</a:t>
            </a:r>
            <a:r>
              <a:rPr lang="fr-FR" dirty="0" smtClean="0"/>
              <a:t/>
            </a:r>
            <a:br>
              <a:rPr lang="fr-FR" dirty="0" smtClean="0"/>
            </a:br>
            <a:r>
              <a:rPr lang="fr-FR" dirty="0"/>
              <a:t/>
            </a:r>
            <a:br>
              <a:rPr lang="fr-FR" dirty="0"/>
            </a:br>
            <a:endParaRPr lang="fr-FR" dirty="0"/>
          </a:p>
        </p:txBody>
      </p:sp>
      <p:sp>
        <p:nvSpPr>
          <p:cNvPr id="3" name="Espace réservé du contenu 2"/>
          <p:cNvSpPr>
            <a:spLocks noGrp="1"/>
          </p:cNvSpPr>
          <p:nvPr>
            <p:ph idx="1"/>
          </p:nvPr>
        </p:nvSpPr>
        <p:spPr/>
        <p:txBody>
          <a:bodyPr>
            <a:normAutofit fontScale="85000" lnSpcReduction="20000"/>
          </a:bodyPr>
          <a:lstStyle/>
          <a:p>
            <a:endParaRPr lang="fr-FR" sz="3000" dirty="0"/>
          </a:p>
          <a:p>
            <a:pPr lvl="0">
              <a:buNone/>
            </a:pPr>
            <a:r>
              <a:rPr lang="fr-FR" dirty="0">
                <a:solidFill>
                  <a:srgbClr val="C00000"/>
                </a:solidFill>
              </a:rPr>
              <a:t>1900 </a:t>
            </a:r>
            <a:r>
              <a:rPr lang="fr-FR" dirty="0"/>
              <a:t>: E</a:t>
            </a:r>
            <a:r>
              <a:rPr lang="fr-FR" dirty="0" smtClean="0"/>
              <a:t>. Suess </a:t>
            </a:r>
            <a:r>
              <a:rPr lang="fr-FR" dirty="0"/>
              <a:t>donne une idée globale  de la structure du </a:t>
            </a:r>
            <a:endParaRPr lang="fr-FR" dirty="0" smtClean="0"/>
          </a:p>
          <a:p>
            <a:pPr lvl="0">
              <a:buNone/>
            </a:pPr>
            <a:r>
              <a:rPr lang="fr-FR" dirty="0" smtClean="0"/>
              <a:t>globe</a:t>
            </a:r>
            <a:endParaRPr lang="fr-FR" dirty="0"/>
          </a:p>
          <a:p>
            <a:pPr lvl="0"/>
            <a:endParaRPr lang="fr-FR" dirty="0" smtClean="0"/>
          </a:p>
          <a:p>
            <a:pPr lvl="0">
              <a:buNone/>
            </a:pPr>
            <a:r>
              <a:rPr lang="fr-FR" dirty="0" smtClean="0">
                <a:solidFill>
                  <a:srgbClr val="C00000"/>
                </a:solidFill>
              </a:rPr>
              <a:t>1911</a:t>
            </a:r>
            <a:r>
              <a:rPr lang="fr-FR" dirty="0"/>
              <a:t> : A. Wegener, météorologue allemand expose une </a:t>
            </a:r>
            <a:endParaRPr lang="fr-FR" dirty="0" smtClean="0"/>
          </a:p>
          <a:p>
            <a:pPr lvl="0">
              <a:buNone/>
            </a:pPr>
            <a:r>
              <a:rPr lang="fr-FR" dirty="0" smtClean="0"/>
              <a:t>théorie </a:t>
            </a:r>
            <a:r>
              <a:rPr lang="fr-FR" dirty="0"/>
              <a:t>sur la structure et l’évolution du globe, sous le </a:t>
            </a:r>
            <a:endParaRPr lang="fr-FR" dirty="0" smtClean="0"/>
          </a:p>
          <a:p>
            <a:pPr lvl="0">
              <a:buNone/>
            </a:pPr>
            <a:r>
              <a:rPr lang="fr-FR" dirty="0" smtClean="0"/>
              <a:t>nom </a:t>
            </a:r>
            <a:r>
              <a:rPr lang="fr-FR" dirty="0"/>
              <a:t>de la dérive des continents </a:t>
            </a:r>
          </a:p>
          <a:p>
            <a:pPr lvl="0"/>
            <a:endParaRPr lang="fr-FR" dirty="0" smtClean="0"/>
          </a:p>
          <a:p>
            <a:pPr lvl="0">
              <a:buNone/>
            </a:pPr>
            <a:r>
              <a:rPr lang="fr-FR" dirty="0" smtClean="0">
                <a:solidFill>
                  <a:srgbClr val="C00000"/>
                </a:solidFill>
              </a:rPr>
              <a:t>1979</a:t>
            </a:r>
            <a:r>
              <a:rPr lang="fr-FR" dirty="0">
                <a:solidFill>
                  <a:srgbClr val="C00000"/>
                </a:solidFill>
              </a:rPr>
              <a:t> </a:t>
            </a:r>
            <a:r>
              <a:rPr lang="fr-FR" dirty="0"/>
              <a:t>: C. Allègre expose les principes élémentaires de la </a:t>
            </a:r>
            <a:endParaRPr lang="fr-FR" dirty="0" smtClean="0"/>
          </a:p>
          <a:p>
            <a:pPr lvl="0">
              <a:buNone/>
            </a:pPr>
            <a:r>
              <a:rPr lang="fr-FR" dirty="0" smtClean="0"/>
              <a:t>Tectonique </a:t>
            </a:r>
            <a:r>
              <a:rPr lang="fr-FR" dirty="0"/>
              <a:t>Globale.</a:t>
            </a:r>
          </a:p>
          <a:p>
            <a:pPr>
              <a:buNone/>
            </a:pPr>
            <a:r>
              <a:rPr lang="fr-FR" dirty="0"/>
              <a:t> </a:t>
            </a:r>
          </a:p>
          <a:p>
            <a:endParaRPr lang="fr-FR"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1" dirty="0">
                <a:solidFill>
                  <a:srgbClr val="C00000"/>
                </a:solidFill>
              </a:rPr>
              <a:t>I- WEGENER ET LA DERIVE DES </a:t>
            </a:r>
            <a:r>
              <a:rPr lang="fr-FR" sz="3600" b="1" dirty="0" smtClean="0">
                <a:solidFill>
                  <a:srgbClr val="C00000"/>
                </a:solidFill>
              </a:rPr>
              <a:t>CONTINENTS</a:t>
            </a:r>
            <a:endParaRPr lang="fr-FR" dirty="0">
              <a:solidFill>
                <a:srgbClr val="C00000"/>
              </a:solidFill>
            </a:endParaRPr>
          </a:p>
        </p:txBody>
      </p:sp>
      <p:sp>
        <p:nvSpPr>
          <p:cNvPr id="3" name="Espace réservé du contenu 2"/>
          <p:cNvSpPr>
            <a:spLocks noGrp="1"/>
          </p:cNvSpPr>
          <p:nvPr>
            <p:ph idx="1"/>
          </p:nvPr>
        </p:nvSpPr>
        <p:spPr/>
        <p:txBody>
          <a:bodyPr>
            <a:normAutofit/>
          </a:bodyPr>
          <a:lstStyle/>
          <a:p>
            <a:pPr lvl="0">
              <a:buNone/>
            </a:pPr>
            <a:endParaRPr lang="fr-FR" dirty="0"/>
          </a:p>
          <a:p>
            <a:pPr>
              <a:buNone/>
            </a:pPr>
            <a:r>
              <a:rPr lang="fr-FR" dirty="0" smtClean="0"/>
              <a:t>Avant </a:t>
            </a:r>
            <a:r>
              <a:rPr lang="fr-FR" dirty="0"/>
              <a:t>1912</a:t>
            </a:r>
            <a:r>
              <a:rPr lang="fr-FR" dirty="0" smtClean="0"/>
              <a:t>, on expliquait la structure de la Terre  </a:t>
            </a:r>
          </a:p>
          <a:p>
            <a:pPr>
              <a:buNone/>
            </a:pPr>
            <a:r>
              <a:rPr lang="fr-FR" dirty="0" smtClean="0"/>
              <a:t>selon </a:t>
            </a:r>
            <a:r>
              <a:rPr lang="fr-FR" dirty="0"/>
              <a:t>un </a:t>
            </a:r>
            <a:r>
              <a:rPr lang="fr-FR" dirty="0" smtClean="0"/>
              <a:t>modèle </a:t>
            </a:r>
            <a:r>
              <a:rPr lang="fr-FR" dirty="0"/>
              <a:t>contractif </a:t>
            </a:r>
            <a:r>
              <a:rPr lang="fr-FR" i="1" dirty="0">
                <a:solidFill>
                  <a:srgbClr val="002060"/>
                </a:solidFill>
              </a:rPr>
              <a:t>: initialement en </a:t>
            </a:r>
            <a:endParaRPr lang="fr-FR" i="1" dirty="0" smtClean="0">
              <a:solidFill>
                <a:srgbClr val="002060"/>
              </a:solidFill>
            </a:endParaRPr>
          </a:p>
          <a:p>
            <a:pPr>
              <a:buNone/>
            </a:pPr>
            <a:r>
              <a:rPr lang="fr-FR" i="1" dirty="0" smtClean="0">
                <a:solidFill>
                  <a:srgbClr val="002060"/>
                </a:solidFill>
              </a:rPr>
              <a:t>fusion</a:t>
            </a:r>
            <a:r>
              <a:rPr lang="fr-FR" i="1" dirty="0">
                <a:solidFill>
                  <a:srgbClr val="002060"/>
                </a:solidFill>
              </a:rPr>
              <a:t>, </a:t>
            </a:r>
            <a:r>
              <a:rPr lang="fr-FR" i="1" dirty="0" smtClean="0">
                <a:solidFill>
                  <a:srgbClr val="002060"/>
                </a:solidFill>
              </a:rPr>
              <a:t>la Terre se </a:t>
            </a:r>
            <a:r>
              <a:rPr lang="fr-FR" i="1" dirty="0">
                <a:solidFill>
                  <a:srgbClr val="002060"/>
                </a:solidFill>
              </a:rPr>
              <a:t>refroidit continuellement et se </a:t>
            </a:r>
            <a:endParaRPr lang="fr-FR" i="1" dirty="0" smtClean="0">
              <a:solidFill>
                <a:srgbClr val="002060"/>
              </a:solidFill>
            </a:endParaRPr>
          </a:p>
          <a:p>
            <a:pPr>
              <a:buNone/>
            </a:pPr>
            <a:r>
              <a:rPr lang="fr-FR" i="1" dirty="0" smtClean="0">
                <a:solidFill>
                  <a:srgbClr val="002060"/>
                </a:solidFill>
              </a:rPr>
              <a:t>contracte </a:t>
            </a:r>
            <a:r>
              <a:rPr lang="fr-FR" i="1" dirty="0">
                <a:solidFill>
                  <a:srgbClr val="002060"/>
                </a:solidFill>
              </a:rPr>
              <a:t>en </a:t>
            </a:r>
            <a:r>
              <a:rPr lang="fr-FR" i="1" dirty="0" smtClean="0">
                <a:solidFill>
                  <a:srgbClr val="002060"/>
                </a:solidFill>
              </a:rPr>
              <a:t>se solidifiant. </a:t>
            </a:r>
            <a:endParaRPr lang="fr-FR" i="1" dirty="0">
              <a:solidFill>
                <a:srgbClr val="002060"/>
              </a:solidFill>
            </a:endParaRPr>
          </a:p>
          <a:p>
            <a:endParaRPr lang="fr-F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lstStyle/>
          <a:p>
            <a:endParaRPr lang="fr-FR" dirty="0" smtClean="0"/>
          </a:p>
          <a:p>
            <a:pPr>
              <a:buNone/>
            </a:pPr>
            <a:r>
              <a:rPr lang="fr-FR" u="sng" dirty="0" smtClean="0"/>
              <a:t>Cela a pour conséquences</a:t>
            </a:r>
            <a:r>
              <a:rPr lang="fr-FR" dirty="0" smtClean="0"/>
              <a:t> : </a:t>
            </a:r>
          </a:p>
          <a:p>
            <a:pPr>
              <a:buNone/>
            </a:pPr>
            <a:endParaRPr lang="fr-FR" dirty="0" smtClean="0"/>
          </a:p>
          <a:p>
            <a:pPr>
              <a:buFontTx/>
              <a:buChar char="-"/>
            </a:pPr>
            <a:r>
              <a:rPr lang="fr-FR" dirty="0" smtClean="0"/>
              <a:t>la différenciation géochimique en écorce, </a:t>
            </a:r>
          </a:p>
          <a:p>
            <a:pPr>
              <a:buNone/>
            </a:pPr>
            <a:r>
              <a:rPr lang="fr-FR" dirty="0" smtClean="0"/>
              <a:t>manteau et noyau, </a:t>
            </a:r>
          </a:p>
          <a:p>
            <a:pPr>
              <a:buFontTx/>
              <a:buChar char="-"/>
            </a:pPr>
            <a:r>
              <a:rPr lang="fr-FR" dirty="0" smtClean="0"/>
              <a:t>les plissements de la surface, donc  la création</a:t>
            </a:r>
          </a:p>
          <a:p>
            <a:pPr>
              <a:buNone/>
            </a:pPr>
            <a:r>
              <a:rPr lang="fr-FR" dirty="0" smtClean="0"/>
              <a:t>des reliefs (continents) et des fossés ( océans).</a:t>
            </a:r>
            <a:endParaRPr lang="fr-FR"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lstStyle/>
          <a:p>
            <a:endParaRPr lang="fr-FR" dirty="0" smtClean="0"/>
          </a:p>
          <a:p>
            <a:pPr>
              <a:buNone/>
            </a:pPr>
            <a:r>
              <a:rPr lang="fr-FR" dirty="0" smtClean="0"/>
              <a:t>Après </a:t>
            </a:r>
            <a:r>
              <a:rPr lang="fr-FR" dirty="0"/>
              <a:t>une analyse poussée de nombreuses </a:t>
            </a:r>
            <a:endParaRPr lang="fr-FR" dirty="0" smtClean="0"/>
          </a:p>
          <a:p>
            <a:pPr>
              <a:buNone/>
            </a:pPr>
            <a:r>
              <a:rPr lang="fr-FR" dirty="0" smtClean="0"/>
              <a:t>données </a:t>
            </a:r>
            <a:r>
              <a:rPr lang="fr-FR" dirty="0"/>
              <a:t>géographiques, géologiques, </a:t>
            </a:r>
            <a:endParaRPr lang="fr-FR" dirty="0" smtClean="0"/>
          </a:p>
          <a:p>
            <a:pPr>
              <a:buNone/>
            </a:pPr>
            <a:r>
              <a:rPr lang="fr-FR" dirty="0" smtClean="0"/>
              <a:t>géophysiques</a:t>
            </a:r>
            <a:r>
              <a:rPr lang="fr-FR" dirty="0"/>
              <a:t>, </a:t>
            </a:r>
            <a:r>
              <a:rPr lang="fr-FR" dirty="0" smtClean="0">
                <a:solidFill>
                  <a:srgbClr val="FF0000"/>
                </a:solidFill>
              </a:rPr>
              <a:t>Alfred Wegener </a:t>
            </a:r>
            <a:r>
              <a:rPr lang="fr-FR" dirty="0" smtClean="0"/>
              <a:t>présente </a:t>
            </a:r>
          </a:p>
          <a:p>
            <a:pPr>
              <a:buNone/>
            </a:pPr>
            <a:r>
              <a:rPr lang="fr-FR" dirty="0" smtClean="0"/>
              <a:t>en </a:t>
            </a:r>
            <a:r>
              <a:rPr lang="fr-FR" dirty="0"/>
              <a:t>1915 </a:t>
            </a:r>
            <a:r>
              <a:rPr lang="fr-FR" dirty="0" smtClean="0"/>
              <a:t>une  </a:t>
            </a:r>
            <a:r>
              <a:rPr lang="fr-FR" dirty="0"/>
              <a:t>théorie </a:t>
            </a:r>
            <a:r>
              <a:rPr lang="fr-FR" dirty="0" smtClean="0"/>
              <a:t>sur </a:t>
            </a:r>
            <a:r>
              <a:rPr lang="fr-FR" dirty="0" smtClean="0">
                <a:solidFill>
                  <a:srgbClr val="FF0000"/>
                </a:solidFill>
              </a:rPr>
              <a:t>la </a:t>
            </a:r>
            <a:r>
              <a:rPr lang="fr-FR" dirty="0">
                <a:solidFill>
                  <a:srgbClr val="FF0000"/>
                </a:solidFill>
              </a:rPr>
              <a:t>D</a:t>
            </a:r>
            <a:r>
              <a:rPr lang="fr-FR" dirty="0" smtClean="0">
                <a:solidFill>
                  <a:srgbClr val="FF0000"/>
                </a:solidFill>
              </a:rPr>
              <a:t>érive des</a:t>
            </a:r>
          </a:p>
          <a:p>
            <a:pPr>
              <a:buNone/>
            </a:pPr>
            <a:r>
              <a:rPr lang="fr-FR" dirty="0" smtClean="0">
                <a:solidFill>
                  <a:srgbClr val="FF0000"/>
                </a:solidFill>
              </a:rPr>
              <a:t>continents</a:t>
            </a:r>
            <a:r>
              <a:rPr lang="fr-FR" dirty="0">
                <a:solidFill>
                  <a:srgbClr val="FF0000"/>
                </a:solidFill>
              </a:rPr>
              <a:t> </a:t>
            </a:r>
            <a:r>
              <a:rPr lang="fr-FR" dirty="0"/>
              <a:t>:  « Fragmentation d’une masse </a:t>
            </a:r>
            <a:endParaRPr lang="fr-FR" dirty="0" smtClean="0"/>
          </a:p>
          <a:p>
            <a:pPr>
              <a:buNone/>
            </a:pPr>
            <a:r>
              <a:rPr lang="fr-FR" dirty="0" smtClean="0"/>
              <a:t>continentale </a:t>
            </a:r>
            <a:r>
              <a:rPr lang="fr-FR" dirty="0"/>
              <a:t>unique vers -</a:t>
            </a:r>
            <a:r>
              <a:rPr lang="fr-FR" dirty="0" smtClean="0"/>
              <a:t>270MA:</a:t>
            </a:r>
            <a:endParaRPr lang="fr-FR"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buNone/>
            </a:pPr>
            <a:r>
              <a:rPr lang="fr-FR" u="sng" dirty="0" smtClean="0"/>
              <a:t>la Pangée</a:t>
            </a:r>
            <a:r>
              <a:rPr lang="fr-FR" dirty="0" smtClean="0"/>
              <a:t>, entourée d’un océan unique, la </a:t>
            </a:r>
          </a:p>
          <a:p>
            <a:pPr>
              <a:buNone/>
            </a:pPr>
            <a:r>
              <a:rPr lang="fr-FR" u="sng" dirty="0" smtClean="0"/>
              <a:t>Panthalassa</a:t>
            </a:r>
            <a:r>
              <a:rPr lang="fr-FR" dirty="0" smtClean="0"/>
              <a:t> . La Pangée se morcelle en </a:t>
            </a:r>
          </a:p>
          <a:p>
            <a:pPr>
              <a:buNone/>
            </a:pPr>
            <a:r>
              <a:rPr lang="fr-FR" dirty="0" smtClean="0"/>
              <a:t>différents blocs animés de déplacements </a:t>
            </a:r>
          </a:p>
          <a:p>
            <a:pPr>
              <a:buNone/>
            </a:pPr>
            <a:r>
              <a:rPr lang="fr-FR" dirty="0" smtClean="0"/>
              <a:t>relatifs. » </a:t>
            </a:r>
          </a:p>
          <a:p>
            <a:pPr>
              <a:buNone/>
            </a:pPr>
            <a:r>
              <a:rPr lang="fr-FR" dirty="0" smtClean="0"/>
              <a:t>Ainsi , « les continents </a:t>
            </a:r>
            <a:r>
              <a:rPr lang="fr-FR" dirty="0" smtClean="0">
                <a:solidFill>
                  <a:srgbClr val="C00000"/>
                </a:solidFill>
              </a:rPr>
              <a:t>plus légers </a:t>
            </a:r>
            <a:r>
              <a:rPr lang="fr-FR" dirty="0" smtClean="0"/>
              <a:t>(le </a:t>
            </a:r>
            <a:r>
              <a:rPr lang="fr-FR" dirty="0" err="1" smtClean="0"/>
              <a:t>SIAl</a:t>
            </a:r>
            <a:r>
              <a:rPr lang="fr-FR" dirty="0" smtClean="0"/>
              <a:t>)</a:t>
            </a:r>
          </a:p>
          <a:p>
            <a:pPr>
              <a:buNone/>
            </a:pPr>
            <a:r>
              <a:rPr lang="fr-FR" dirty="0" smtClean="0"/>
              <a:t>dérivent comme des radeaux, sur le </a:t>
            </a:r>
            <a:r>
              <a:rPr lang="fr-FR" dirty="0" smtClean="0">
                <a:solidFill>
                  <a:srgbClr val="C00000"/>
                </a:solidFill>
              </a:rPr>
              <a:t>SIMA plus </a:t>
            </a:r>
          </a:p>
          <a:p>
            <a:pPr>
              <a:buNone/>
            </a:pPr>
            <a:r>
              <a:rPr lang="fr-FR" dirty="0" smtClean="0">
                <a:solidFill>
                  <a:srgbClr val="C00000"/>
                </a:solidFill>
              </a:rPr>
              <a:t>dense des fonds océaniques</a:t>
            </a:r>
            <a:r>
              <a:rPr lang="fr-FR" dirty="0" smtClean="0"/>
              <a:t> ».</a:t>
            </a:r>
            <a:endParaRPr lang="fr-FR"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27088" y="1052513"/>
            <a:ext cx="7753350" cy="4746625"/>
            <a:chOff x="521" y="663"/>
            <a:chExt cx="4884" cy="2990"/>
          </a:xfrm>
        </p:grpSpPr>
        <p:pic>
          <p:nvPicPr>
            <p:cNvPr id="3" name="Picture 3" descr="1"/>
            <p:cNvPicPr>
              <a:picLocks noChangeAspect="1" noChangeArrowheads="1"/>
            </p:cNvPicPr>
            <p:nvPr/>
          </p:nvPicPr>
          <p:blipFill>
            <a:blip r:embed="rId2" cstate="print"/>
            <a:srcRect/>
            <a:stretch>
              <a:fillRect/>
            </a:stretch>
          </p:blipFill>
          <p:spPr bwMode="auto">
            <a:xfrm>
              <a:off x="567" y="663"/>
              <a:ext cx="4536" cy="2490"/>
            </a:xfrm>
            <a:prstGeom prst="rect">
              <a:avLst/>
            </a:prstGeom>
            <a:noFill/>
            <a:ln w="9525">
              <a:noFill/>
              <a:miter lim="800000"/>
              <a:headEnd/>
              <a:tailEnd/>
            </a:ln>
          </p:spPr>
        </p:pic>
        <p:sp>
          <p:nvSpPr>
            <p:cNvPr id="4" name="Rectangle 4"/>
            <p:cNvSpPr>
              <a:spLocks noChangeArrowheads="1"/>
            </p:cNvSpPr>
            <p:nvPr/>
          </p:nvSpPr>
          <p:spPr bwMode="auto">
            <a:xfrm>
              <a:off x="521" y="3249"/>
              <a:ext cx="4884" cy="404"/>
            </a:xfrm>
            <a:prstGeom prst="rect">
              <a:avLst/>
            </a:prstGeom>
            <a:noFill/>
            <a:ln w="9525">
              <a:noFill/>
              <a:miter lim="800000"/>
              <a:headEnd/>
              <a:tailEnd/>
            </a:ln>
            <a:effectLst/>
          </p:spPr>
          <p:txBody>
            <a:bodyPr wrap="none" anchor="ctr">
              <a:spAutoFit/>
            </a:bodyPr>
            <a:lstStyle/>
            <a:p>
              <a:r>
                <a:rPr lang="fr-FR"/>
                <a:t>La reconstitution de Wegener montre que toutes les masses continentales </a:t>
              </a:r>
            </a:p>
            <a:p>
              <a:r>
                <a:rPr lang="fr-FR"/>
                <a:t>ont été réunies en un seul mégacontinent : la </a:t>
              </a:r>
              <a:r>
                <a:rPr lang="fr-FR" b="1"/>
                <a:t>Pangée</a:t>
              </a:r>
              <a:r>
                <a:rPr lang="fr-F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u="sng" dirty="0" smtClean="0"/>
              <a:t>2-Les preuves</a:t>
            </a:r>
            <a:r>
              <a:rPr lang="fr-FR" dirty="0" smtClean="0"/>
              <a:t> :</a:t>
            </a:r>
            <a:br>
              <a:rPr lang="fr-FR" dirty="0" smtClean="0"/>
            </a:br>
            <a:endParaRPr lang="fr-FR" dirty="0"/>
          </a:p>
        </p:txBody>
      </p:sp>
      <p:sp>
        <p:nvSpPr>
          <p:cNvPr id="3" name="Espace réservé du contenu 2"/>
          <p:cNvSpPr>
            <a:spLocks noGrp="1"/>
          </p:cNvSpPr>
          <p:nvPr>
            <p:ph idx="1"/>
          </p:nvPr>
        </p:nvSpPr>
        <p:spPr/>
        <p:txBody>
          <a:bodyPr>
            <a:normAutofit/>
          </a:bodyPr>
          <a:lstStyle/>
          <a:p>
            <a:pPr lvl="0">
              <a:buNone/>
            </a:pPr>
            <a:r>
              <a:rPr lang="fr-FR" u="sng" dirty="0" smtClean="0"/>
              <a:t>Géographiques</a:t>
            </a:r>
            <a:r>
              <a:rPr lang="fr-FR" u="sng" dirty="0"/>
              <a:t> </a:t>
            </a:r>
            <a:r>
              <a:rPr lang="fr-FR" dirty="0"/>
              <a:t>: </a:t>
            </a:r>
            <a:endParaRPr lang="fr-FR" dirty="0" smtClean="0"/>
          </a:p>
          <a:p>
            <a:pPr lvl="0">
              <a:buNone/>
            </a:pPr>
            <a:r>
              <a:rPr lang="fr-FR" dirty="0" smtClean="0">
                <a:solidFill>
                  <a:srgbClr val="FF0000"/>
                </a:solidFill>
              </a:rPr>
              <a:t>Emboîtement </a:t>
            </a:r>
            <a:r>
              <a:rPr lang="fr-FR" dirty="0">
                <a:solidFill>
                  <a:srgbClr val="FF0000"/>
                </a:solidFill>
              </a:rPr>
              <a:t>quasi-parfait des côtes </a:t>
            </a:r>
            <a:r>
              <a:rPr lang="fr-FR" dirty="0"/>
              <a:t>Est de </a:t>
            </a:r>
            <a:endParaRPr lang="fr-FR" dirty="0" smtClean="0"/>
          </a:p>
          <a:p>
            <a:pPr lvl="0">
              <a:buNone/>
            </a:pPr>
            <a:r>
              <a:rPr lang="fr-FR" dirty="0" smtClean="0"/>
              <a:t>l’Amérique </a:t>
            </a:r>
            <a:r>
              <a:rPr lang="fr-FR" dirty="0"/>
              <a:t>Latine et des côtes Ouest de </a:t>
            </a:r>
            <a:r>
              <a:rPr lang="fr-FR" dirty="0" smtClean="0"/>
              <a:t>l’Afrique</a:t>
            </a:r>
            <a:endParaRPr lang="fr-FR" u="sng" dirty="0" smtClean="0"/>
          </a:p>
          <a:p>
            <a:pPr lvl="0">
              <a:buNone/>
            </a:pPr>
            <a:r>
              <a:rPr lang="fr-FR" u="sng" dirty="0" smtClean="0"/>
              <a:t>Climatiques</a:t>
            </a:r>
            <a:r>
              <a:rPr lang="fr-FR" u="sng" dirty="0"/>
              <a:t> </a:t>
            </a:r>
            <a:r>
              <a:rPr lang="fr-FR" dirty="0"/>
              <a:t>: </a:t>
            </a:r>
            <a:endParaRPr lang="fr-FR" dirty="0" smtClean="0"/>
          </a:p>
          <a:p>
            <a:r>
              <a:rPr lang="fr-FR" dirty="0" smtClean="0">
                <a:solidFill>
                  <a:srgbClr val="FF0000"/>
                </a:solidFill>
              </a:rPr>
              <a:t>Guirlande de dépôts houillers et de dépôts glaciaires datés à 300MA </a:t>
            </a:r>
            <a:r>
              <a:rPr lang="fr-FR" dirty="0" smtClean="0"/>
              <a:t>sur les 5 continents, indiquant les lignes équatoriale  et polaire de cette période</a:t>
            </a:r>
          </a:p>
          <a:p>
            <a:endParaRPr lang="fr-FR"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Grp="1"/>
          </p:cNvGrpSpPr>
          <p:nvPr/>
        </p:nvGrpSpPr>
        <p:grpSpPr bwMode="auto">
          <a:xfrm>
            <a:off x="457200" y="836712"/>
            <a:ext cx="8229600" cy="5289451"/>
            <a:chOff x="839" y="663"/>
            <a:chExt cx="4506" cy="2951"/>
          </a:xfrm>
        </p:grpSpPr>
        <p:sp>
          <p:nvSpPr>
            <p:cNvPr id="5" name="Rectangle 3"/>
            <p:cNvSpPr>
              <a:spLocks noChangeArrowheads="1"/>
            </p:cNvSpPr>
            <p:nvPr/>
          </p:nvSpPr>
          <p:spPr bwMode="auto">
            <a:xfrm>
              <a:off x="839" y="3249"/>
              <a:ext cx="4506" cy="365"/>
            </a:xfrm>
            <a:prstGeom prst="rect">
              <a:avLst/>
            </a:prstGeom>
            <a:noFill/>
            <a:ln w="9525">
              <a:noFill/>
              <a:miter lim="800000"/>
              <a:headEnd/>
              <a:tailEnd/>
            </a:ln>
            <a:effectLst/>
          </p:spPr>
          <p:txBody>
            <a:bodyPr wrap="none" anchor="ctr">
              <a:spAutoFit/>
            </a:bodyPr>
            <a:lstStyle/>
            <a:p>
              <a:pPr algn="ctr"/>
              <a:r>
                <a:rPr lang="fr-FR"/>
                <a:t>Parallélisme des lignes côtières entre l'Amérique du Sud et l'Afrique. </a:t>
              </a:r>
            </a:p>
            <a:p>
              <a:pPr algn="ctr"/>
              <a:r>
                <a:rPr lang="fr-FR" sz="1400">
                  <a:solidFill>
                    <a:srgbClr val="FF3300"/>
                  </a:solidFill>
                </a:rPr>
                <a:t>(constatation de le météorologue Wegener depuis 1903)</a:t>
              </a:r>
            </a:p>
          </p:txBody>
        </p:sp>
        <p:pic>
          <p:nvPicPr>
            <p:cNvPr id="6" name="Picture 4" descr="1"/>
            <p:cNvPicPr>
              <a:picLocks noChangeAspect="1" noChangeArrowheads="1"/>
            </p:cNvPicPr>
            <p:nvPr/>
          </p:nvPicPr>
          <p:blipFill>
            <a:blip r:embed="rId2" cstate="print"/>
            <a:srcRect/>
            <a:stretch>
              <a:fillRect/>
            </a:stretch>
          </p:blipFill>
          <p:spPr bwMode="auto">
            <a:xfrm>
              <a:off x="839" y="663"/>
              <a:ext cx="4173" cy="239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hmed Yacouba Liboré\Desktop\GéodMaradi\MP Navigator EX\2011_05_06\IMG_0008.jpg"/>
          <p:cNvPicPr>
            <a:picLocks noChangeAspect="1" noChangeArrowheads="1"/>
          </p:cNvPicPr>
          <p:nvPr/>
        </p:nvPicPr>
        <p:blipFill>
          <a:blip r:embed="rId2" cstate="print"/>
          <a:srcRect/>
          <a:stretch>
            <a:fillRect/>
          </a:stretch>
        </p:blipFill>
        <p:spPr bwMode="auto">
          <a:xfrm>
            <a:off x="-1908720" y="-171639"/>
            <a:ext cx="12385375" cy="7380477"/>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8277</TotalTime>
  <Words>13221</Words>
  <Application>Microsoft Office PowerPoint</Application>
  <PresentationFormat>Affichage à l'écran (4:3)</PresentationFormat>
  <Paragraphs>1703</Paragraphs>
  <Slides>447</Slides>
  <Notes>29</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Liens</vt:lpstr>
      </vt:variant>
      <vt:variant>
        <vt:i4>2</vt:i4>
      </vt:variant>
      <vt:variant>
        <vt:lpstr>Titres des diapositives</vt:lpstr>
      </vt:variant>
      <vt:variant>
        <vt:i4>447</vt:i4>
      </vt:variant>
    </vt:vector>
  </HeadingPairs>
  <TitlesOfParts>
    <vt:vector size="460" baseType="lpstr">
      <vt:lpstr>ArenaCondensed</vt:lpstr>
      <vt:lpstr>Arial</vt:lpstr>
      <vt:lpstr>Calibri</vt:lpstr>
      <vt:lpstr>Comic Sans MS</vt:lpstr>
      <vt:lpstr>Impact</vt:lpstr>
      <vt:lpstr>Symbol</vt:lpstr>
      <vt:lpstr>Times</vt:lpstr>
      <vt:lpstr>Times New Roman</vt:lpstr>
      <vt:lpstr>Verdana</vt:lpstr>
      <vt:lpstr>Wingdings</vt:lpstr>
      <vt:lpstr>Thème Office</vt:lpstr>
      <vt:lpstr>???</vt:lpstr>
      <vt:lpstr>???</vt:lpstr>
      <vt:lpstr>Présentation PowerPoint</vt:lpstr>
      <vt:lpstr>Présentation PowerPoint</vt:lpstr>
      <vt:lpstr> CH1. INTRODUCTION A LA GEOLOGIE </vt:lpstr>
      <vt:lpstr> II- BUTS DE LA GEOLOGIE : </vt:lpstr>
      <vt:lpstr>Présentation PowerPoint</vt:lpstr>
      <vt:lpstr>Présentation PowerPoint</vt:lpstr>
      <vt:lpstr>III- METHODES DE LA GEOLOGIE : </vt:lpstr>
      <vt:lpstr>Présentation PowerPoint</vt:lpstr>
      <vt:lpstr> IV –RELATION AVEC LES AUTRES SCIENCES </vt:lpstr>
      <vt:lpstr> V- DIFFERENTES BRANCHES DE LA GEOLOGIE </vt:lpstr>
      <vt:lpstr>Présentation PowerPoint</vt:lpstr>
      <vt:lpstr>Présentation PowerPoint</vt:lpstr>
      <vt:lpstr>Présentation PowerPoint</vt:lpstr>
      <vt:lpstr>Présentation PowerPoint</vt:lpstr>
      <vt:lpstr>CH2-CONTEXTE UNIVERSEL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II-ETAPES DE LA FORMATION DE LA PLANETE TERRE   </vt:lpstr>
      <vt:lpstr>Présentation PowerPoint</vt:lpstr>
      <vt:lpstr>B – INDIVIDUALISATION DE LA TERRE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CH3-CARACTERISTIQUES PHYSIQUES </vt:lpstr>
      <vt:lpstr>Présentation PowerPoint</vt:lpstr>
      <vt:lpstr>Présentation PowerPoint</vt:lpstr>
      <vt:lpstr>Présentation PowerPoint</vt:lpstr>
      <vt:lpstr> B-STRUCTURE INTERNE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HISTORIQUE LA THEORIE  </vt:lpstr>
      <vt:lpstr>I- WEGENER ET LA DERIVE DES CONTINENTS</vt:lpstr>
      <vt:lpstr>Présentation PowerPoint</vt:lpstr>
      <vt:lpstr>Présentation PowerPoint</vt:lpstr>
      <vt:lpstr>Présentation PowerPoint</vt:lpstr>
      <vt:lpstr>Présentation PowerPoint</vt:lpstr>
      <vt:lpstr>2-Les preuves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3-Les insuffisances de la théorie</vt:lpstr>
      <vt:lpstr>Présentation PowerPoint</vt:lpstr>
      <vt:lpstr>Présentation PowerPoint</vt:lpstr>
      <vt:lpstr>4-Réhabilitation par le Paléomagnétisme</vt:lpstr>
      <vt:lpstr>Présentation PowerPoint</vt:lpstr>
      <vt:lpstr>Présentation PowerPoint</vt:lpstr>
      <vt:lpstr>Présentation PowerPoint</vt:lpstr>
      <vt:lpstr> II-PRINCIPES ELEMENTAIRES DE LA THEORIE DE LA TECTONIQUE DES PLAQUES </vt:lpstr>
      <vt:lpstr>Présentation PowerPoint</vt:lpstr>
      <vt:lpstr>Présentation PowerPoint</vt:lpstr>
      <vt:lpstr>Présentation PowerPoint</vt:lpstr>
      <vt:lpstr>Présentation PowerPoint</vt:lpstr>
      <vt:lpstr>Présentation PowerPoint</vt:lpstr>
      <vt:lpstr>III- EXPANSION OCEANIQUE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V-FERMETURE DES OCEANS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VI-CONCLUSION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2. Magmatogénèse  </vt:lpstr>
      <vt:lpstr>Présentation PowerPoint</vt:lpstr>
      <vt:lpstr>Présentation PowerPoint</vt:lpstr>
      <vt:lpstr> 3. Localisation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NOTIONS DE CRISTALLOGRAPHIE </vt:lpstr>
      <vt:lpstr>1. Définitions </vt:lpstr>
      <vt:lpstr>Présentation PowerPoint</vt:lpstr>
      <vt:lpstr>Présentation PowerPoint</vt:lpstr>
      <vt:lpstr>Présentation PowerPoint</vt:lpstr>
      <vt:lpstr>Présentation PowerPoint</vt:lpstr>
      <vt:lpstr>2. La structure réticulaire cristalline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NOTIONS DE CRISTALLOCHIMIE </vt:lpstr>
      <vt:lpstr>Présentation PowerPoint</vt:lpstr>
      <vt:lpstr>Présentation PowerPoint</vt:lpstr>
      <vt:lpstr>Présentation PowerPoint</vt:lpstr>
      <vt:lpstr>Présentation PowerPoint</vt:lpstr>
      <vt:lpstr> A-CLASSIFICATION STRUCTURALE DES MINERAUX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Figure 13-1</vt:lpstr>
      <vt:lpstr>Présentation PowerPoint</vt:lpstr>
      <vt:lpstr>Présentation PowerPoint</vt:lpstr>
      <vt:lpstr>Figure 13-2</vt:lpstr>
      <vt:lpstr>Présentation PowerPoint</vt:lpstr>
      <vt:lpstr>Présentation PowerPoint</vt:lpstr>
      <vt:lpstr>Présentation PowerPoint</vt:lpstr>
      <vt:lpstr>Présentation PowerPoint</vt:lpstr>
      <vt:lpstr>Figure 13-3</vt:lpstr>
      <vt:lpstr>Présentation PowerPoint</vt:lpstr>
      <vt:lpstr>Présentation PowerPoint</vt:lpstr>
      <vt:lpstr>Figure 13-4</vt:lpstr>
      <vt:lpstr>Présentation PowerPoint</vt:lpstr>
      <vt:lpstr>Présentation PowerPoint</vt:lpstr>
      <vt:lpstr>Présentation PowerPoint</vt:lpstr>
      <vt:lpstr>Présentation PowerPoint</vt:lpstr>
      <vt:lpstr>Figure 14a</vt:lpstr>
      <vt:lpstr>Présentation PowerPoint</vt:lpstr>
      <vt:lpstr>Figure 14b</vt:lpstr>
      <vt:lpstr>Présentation PowerPoint</vt:lpstr>
      <vt:lpstr>Présentation PowerPoint</vt:lpstr>
      <vt:lpstr>Présentation PowerPoint</vt:lpstr>
      <vt:lpstr> 2- Classification structurale des minéraux non silicatés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Figure 15</vt:lpstr>
      <vt:lpstr>Figure 16</vt:lpstr>
      <vt:lpstr>Présentation PowerPoint</vt:lpstr>
      <vt:lpstr>1- Définitions : </vt:lpstr>
      <vt:lpstr>Présentation PowerPoint</vt:lpstr>
      <vt:lpstr>2. Magmatogénèse  </vt:lpstr>
      <vt:lpstr>Présentation PowerPoint</vt:lpstr>
      <vt:lpstr>3. Localisation </vt:lpstr>
      <vt:lpstr>Présentation PowerPoint</vt:lpstr>
      <vt:lpstr>Présentation PowerPoint</vt:lpstr>
      <vt:lpstr>Présentation PowerPoint</vt:lpstr>
      <vt:lpstr> 4. Critères de classification </vt:lpstr>
      <vt:lpstr>Présentation PowerPoint</vt:lpstr>
      <vt:lpstr>Présentation PowerPoint</vt:lpstr>
      <vt:lpstr>Présentation PowerPoint</vt:lpstr>
      <vt:lpstr>5. Édifices magmatiques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 Groupes des roches magmatiques</vt:lpstr>
      <vt:lpstr>Présentation PowerPoint</vt:lpstr>
      <vt:lpstr> I-GENERALITES SUR LE METAMORPHISME </vt:lpstr>
      <vt:lpstr>Présentation PowerPoint</vt:lpstr>
      <vt:lpstr>Présentation PowerPoint</vt:lpstr>
      <vt:lpstr>Présentation PowerPoint</vt:lpstr>
      <vt:lpstr>Présentation PowerPoint</vt:lpstr>
      <vt:lpstr> II-FACTEURS DU METAMORPHISME </vt:lpstr>
      <vt:lpstr>Présentation PowerPoint</vt:lpstr>
      <vt:lpstr>Présentation PowerPoint</vt:lpstr>
      <vt:lpstr>  III-LES CATEGORIES DE METAMORPHISME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 PLUTONISME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 METAMORPHISME </vt:lpstr>
      <vt:lpstr>  LE METAMORPHISME </vt:lpstr>
      <vt:lpstr>Présentation PowerPoint</vt:lpstr>
      <vt:lpstr>Présentation PowerPoint</vt:lpstr>
      <vt:lpstr>Présentation PowerPoint</vt:lpstr>
      <vt:lpstr>Présentation PowerPoint</vt:lpstr>
      <vt:lpstr>Présentation PowerPoint</vt:lpstr>
      <vt:lpstr>Types de métamorphisme</vt:lpstr>
      <vt:lpstr>Le métamorphisme de contact</vt:lpstr>
      <vt:lpstr>Le métamorphisme régional et la foliation métamorphique</vt:lpstr>
      <vt:lpstr>Présentation PowerPoint</vt:lpstr>
      <vt:lpstr>Dans le cas de la foliation métamorphique</vt:lpstr>
      <vt:lpstr>Le métamorphisme de choc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Ch.1 INTRODUCTION A LA GEOLOGIE</dc:title>
  <dc:creator>Ahmed Yacouba Liboré</dc:creator>
  <cp:lastModifiedBy>Aminou</cp:lastModifiedBy>
  <cp:revision>296</cp:revision>
  <dcterms:created xsi:type="dcterms:W3CDTF">2011-05-06T09:47:14Z</dcterms:created>
  <dcterms:modified xsi:type="dcterms:W3CDTF">2020-07-10T08:12:03Z</dcterms:modified>
</cp:coreProperties>
</file>